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57" r:id="rId5"/>
    <p:sldId id="259" r:id="rId6"/>
    <p:sldId id="268" r:id="rId7"/>
    <p:sldId id="260" r:id="rId8"/>
    <p:sldId id="269" r:id="rId9"/>
    <p:sldId id="261" r:id="rId10"/>
    <p:sldId id="270" r:id="rId11"/>
    <p:sldId id="262" r:id="rId12"/>
    <p:sldId id="271" r:id="rId13"/>
    <p:sldId id="266" r:id="rId14"/>
    <p:sldId id="264" r:id="rId15"/>
    <p:sldId id="265" r:id="rId16"/>
    <p:sldId id="27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3300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73" autoAdjust="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sk-SK" smtClean="0"/>
              <a:t>Ak chcete pridať obrázok, kliknite na ikonu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7. 3. 2021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117180" cy="1470025"/>
          </a:xfrm>
        </p:spPr>
        <p:txBody>
          <a:bodyPr/>
          <a:lstStyle/>
          <a:p>
            <a:pPr algn="ctr"/>
            <a:r>
              <a:rPr lang="sk-SK" sz="7200" b="1" dirty="0" smtClean="0">
                <a:solidFill>
                  <a:srgbClr val="9900CC"/>
                </a:solidFill>
              </a:rPr>
              <a:t>ŽIVOT BUNKY</a:t>
            </a:r>
            <a:endParaRPr lang="en-GB" sz="7200" b="1" dirty="0">
              <a:solidFill>
                <a:srgbClr val="9900CC"/>
              </a:solidFill>
            </a:endParaRPr>
          </a:p>
        </p:txBody>
      </p:sp>
      <p:pic>
        <p:nvPicPr>
          <p:cNvPr id="4" name="Picture 2" descr="http://urban.wbl.sk/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5"/>
            <a:ext cx="2805000" cy="28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1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DÝCHANIE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Prebieha v </a:t>
            </a:r>
            <a:r>
              <a:rPr lang="en-IE" b="1" dirty="0" err="1" smtClean="0">
                <a:solidFill>
                  <a:schemeClr val="bg1"/>
                </a:solidFill>
              </a:rPr>
              <a:t>mitochondriách</a:t>
            </a:r>
            <a:r>
              <a:rPr lang="sk-SK" dirty="0" smtClean="0"/>
              <a:t> bunky</a:t>
            </a:r>
            <a:endParaRPr lang="en-IE" dirty="0" smtClean="0"/>
          </a:p>
          <a:p>
            <a:r>
              <a:rPr lang="sk-SK" dirty="0" smtClean="0"/>
              <a:t>. </a:t>
            </a:r>
            <a:r>
              <a:rPr lang="sk-SK" dirty="0" smtClean="0"/>
              <a:t>Ide o proces opačný ako fotosyntéza</a:t>
            </a:r>
            <a:r>
              <a:rPr lang="sk-SK" dirty="0" smtClean="0"/>
              <a:t>.</a:t>
            </a:r>
            <a:endParaRPr lang="en-IE" dirty="0" smtClean="0"/>
          </a:p>
          <a:p>
            <a:r>
              <a:rPr lang="sk-SK" dirty="0" smtClean="0"/>
              <a:t> </a:t>
            </a:r>
            <a:r>
              <a:rPr lang="sk-SK" dirty="0" smtClean="0"/>
              <a:t>Pri dýchaní bunky príjímajú </a:t>
            </a:r>
            <a:r>
              <a:rPr lang="en-IE" b="1" dirty="0" err="1" smtClean="0">
                <a:solidFill>
                  <a:schemeClr val="bg1"/>
                </a:solidFill>
              </a:rPr>
              <a:t>kyslík</a:t>
            </a:r>
            <a:r>
              <a:rPr lang="sk-SK" dirty="0" smtClean="0"/>
              <a:t> </a:t>
            </a:r>
            <a:r>
              <a:rPr lang="sk-SK" dirty="0" smtClean="0"/>
              <a:t>a rozkladajú glukózu, pričom produktom tohto rozkladu je </a:t>
            </a:r>
            <a:r>
              <a:rPr lang="en-IE" b="1" dirty="0" err="1" smtClean="0">
                <a:solidFill>
                  <a:schemeClr val="bg1"/>
                </a:solidFill>
              </a:rPr>
              <a:t>oxid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uhličitý</a:t>
            </a:r>
            <a:r>
              <a:rPr lang="sk-SK" dirty="0" smtClean="0"/>
              <a:t> </a:t>
            </a:r>
            <a:r>
              <a:rPr lang="sk-SK" dirty="0" smtClean="0"/>
              <a:t>a </a:t>
            </a:r>
            <a:r>
              <a:rPr lang="en-IE" b="1" dirty="0" err="1" smtClean="0">
                <a:solidFill>
                  <a:schemeClr val="bg1"/>
                </a:solidFill>
              </a:rPr>
              <a:t>voda</a:t>
            </a:r>
            <a:r>
              <a:rPr lang="sk-SK" dirty="0" smtClean="0"/>
              <a:t>.</a:t>
            </a:r>
            <a:endParaRPr lang="en-IE" dirty="0" smtClean="0"/>
          </a:p>
          <a:p>
            <a:r>
              <a:rPr lang="sk-SK" dirty="0" smtClean="0"/>
              <a:t> </a:t>
            </a:r>
            <a:r>
              <a:rPr lang="sk-SK" dirty="0" smtClean="0"/>
              <a:t>Pri dýchaní sa  energia </a:t>
            </a:r>
            <a:r>
              <a:rPr lang="en-IE" b="1" dirty="0" err="1" smtClean="0">
                <a:solidFill>
                  <a:schemeClr val="bg1"/>
                </a:solidFill>
              </a:rPr>
              <a:t>uvoľnuje</a:t>
            </a:r>
            <a:r>
              <a:rPr lang="sk-SK" b="1" dirty="0" smtClean="0">
                <a:solidFill>
                  <a:schemeClr val="bg1"/>
                </a:solidFill>
              </a:rPr>
              <a:t>.</a:t>
            </a:r>
            <a:r>
              <a:rPr lang="sk-SK" dirty="0" smtClean="0"/>
              <a:t> </a:t>
            </a:r>
            <a:endParaRPr lang="en-IE" dirty="0" smtClean="0"/>
          </a:p>
          <a:p>
            <a:r>
              <a:rPr lang="sk-SK" dirty="0" smtClean="0"/>
              <a:t>Táto </a:t>
            </a:r>
            <a:r>
              <a:rPr lang="sk-SK" dirty="0" smtClean="0"/>
              <a:t>energia sa využíva na priebeh životných procesov. </a:t>
            </a:r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282030"/>
            <a:ext cx="8579867" cy="1224136"/>
          </a:xfrm>
        </p:spPr>
        <p:txBody>
          <a:bodyPr/>
          <a:lstStyle/>
          <a:p>
            <a:pPr marL="0" indent="0" algn="ctr">
              <a:buNone/>
            </a:pPr>
            <a:r>
              <a:rPr lang="sk-SK" sz="3200" b="1" dirty="0" smtClean="0"/>
              <a:t>Pohyb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611560" y="1484784"/>
            <a:ext cx="3035251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k-SK" sz="3200" b="1" dirty="0">
                <a:solidFill>
                  <a:srgbClr val="9900CC"/>
                </a:solidFill>
              </a:rPr>
              <a:t>p</a:t>
            </a:r>
            <a:r>
              <a:rPr lang="sk-SK" sz="3200" b="1" dirty="0" smtClean="0">
                <a:solidFill>
                  <a:srgbClr val="9900CC"/>
                </a:solidFill>
              </a:rPr>
              <a:t>asívny</a:t>
            </a:r>
          </a:p>
          <a:p>
            <a:pPr marL="0" indent="0">
              <a:buFont typeface="Wingdings 2" charset="2"/>
              <a:buNone/>
            </a:pPr>
            <a:endParaRPr lang="sk-SK" b="1" dirty="0" smtClean="0"/>
          </a:p>
          <a:p>
            <a:pPr marL="0" indent="0">
              <a:buFont typeface="Wingdings 2" charset="2"/>
              <a:buNone/>
            </a:pPr>
            <a:endParaRPr lang="sk-SK" b="1" dirty="0" smtClean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860032" y="1515716"/>
            <a:ext cx="3035251" cy="977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sk-SK" sz="3200" b="1" dirty="0">
                <a:solidFill>
                  <a:srgbClr val="9900CC"/>
                </a:solidFill>
              </a:rPr>
              <a:t>a</a:t>
            </a:r>
            <a:r>
              <a:rPr lang="sk-SK" sz="3200" b="1" dirty="0" smtClean="0">
                <a:solidFill>
                  <a:srgbClr val="9900CC"/>
                </a:solidFill>
              </a:rPr>
              <a:t>ktívny</a:t>
            </a:r>
          </a:p>
          <a:p>
            <a:pPr marL="0" indent="0">
              <a:buFont typeface="Wingdings 2" charset="2"/>
              <a:buNone/>
            </a:pPr>
            <a:endParaRPr lang="sk-SK" b="1" dirty="0" smtClean="0"/>
          </a:p>
          <a:p>
            <a:pPr marL="0" indent="0">
              <a:buFont typeface="Wingdings 2" charset="2"/>
              <a:buNone/>
            </a:pPr>
            <a:endParaRPr lang="sk-SK" b="1" dirty="0" smtClean="0"/>
          </a:p>
        </p:txBody>
      </p:sp>
      <p:pic>
        <p:nvPicPr>
          <p:cNvPr id="7" name="Obrázok 6" descr="images3QQ1MY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7432" y="4103955"/>
            <a:ext cx="4255275" cy="1368152"/>
          </a:xfrm>
          <a:prstGeom prst="rect">
            <a:avLst/>
          </a:prstGeom>
        </p:spPr>
      </p:pic>
      <p:pic>
        <p:nvPicPr>
          <p:cNvPr id="8" name="Obrázok 7" descr="untitkhjglh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2782" y="2417265"/>
            <a:ext cx="2592288" cy="1393052"/>
          </a:xfrm>
          <a:prstGeom prst="rect">
            <a:avLst/>
          </a:prstGeom>
        </p:spPr>
      </p:pic>
      <p:pic>
        <p:nvPicPr>
          <p:cNvPr id="9" name="Obrázok 8" descr="untitb ,jbk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5115" y="2350650"/>
            <a:ext cx="2066351" cy="1526282"/>
          </a:xfrm>
          <a:prstGeom prst="rect">
            <a:avLst/>
          </a:prstGeom>
        </p:spPr>
      </p:pic>
      <p:pic>
        <p:nvPicPr>
          <p:cNvPr id="1026" name="Picture 2" descr="http://sk.medixa.org/media/image/bakter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7" y="2331757"/>
            <a:ext cx="2574087" cy="1442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hat happens if you have too many red blood cells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6" y="4005064"/>
            <a:ext cx="2952328" cy="1661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06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POHYB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Aktívny pohyb</a:t>
            </a:r>
            <a:r>
              <a:rPr lang="sk-SK" b="1" dirty="0" smtClean="0"/>
              <a:t> </a:t>
            </a:r>
            <a:r>
              <a:rPr lang="sk-SK" dirty="0" smtClean="0"/>
              <a:t>vykonáva v </a:t>
            </a:r>
            <a:r>
              <a:rPr lang="sk-SK" dirty="0" smtClean="0"/>
              <a:t>bunke</a:t>
            </a:r>
            <a:r>
              <a:rPr lang="en-IE" dirty="0" smtClean="0"/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cytoplazma</a:t>
            </a:r>
            <a:r>
              <a:rPr lang="en-IE" dirty="0" smtClean="0"/>
              <a:t> </a:t>
            </a:r>
            <a:r>
              <a:rPr lang="sk-SK" dirty="0" smtClean="0"/>
              <a:t>rôznymi </a:t>
            </a:r>
            <a:r>
              <a:rPr lang="sk-SK" dirty="0" smtClean="0"/>
              <a:t>smermi </a:t>
            </a:r>
            <a:r>
              <a:rPr lang="sk-SK" dirty="0" smtClean="0"/>
              <a:t>(</a:t>
            </a:r>
            <a:r>
              <a:rPr lang="en-IE" dirty="0" err="1" smtClean="0"/>
              <a:t>umožňuje</a:t>
            </a:r>
            <a:r>
              <a:rPr lang="en-IE" dirty="0" smtClean="0"/>
              <a:t> </a:t>
            </a:r>
            <a:r>
              <a:rPr lang="sk-SK" dirty="0" smtClean="0"/>
              <a:t>pohyb </a:t>
            </a:r>
            <a:r>
              <a:rPr lang="sk-SK" dirty="0" smtClean="0"/>
              <a:t>organel, napr. chloroplastov). Jednobunkovce sa aktívne pohybujú pomocou bičíkov, bŕv a panôžok.</a:t>
            </a:r>
            <a:endParaRPr lang="en-IE" dirty="0" smtClean="0"/>
          </a:p>
          <a:p>
            <a:pPr lvl="0"/>
            <a:r>
              <a:rPr lang="sk-SK" b="1" dirty="0" smtClean="0">
                <a:solidFill>
                  <a:schemeClr val="bg1"/>
                </a:solidFill>
              </a:rPr>
              <a:t>Pasívny pohyb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smtClean="0"/>
              <a:t>vykonávajú baktérie a niektoré rastlinné a živočíšne bunky, ktoré nie sú schopné samostatného pohybu (pohyb </a:t>
            </a:r>
            <a:r>
              <a:rPr lang="sk-SK" b="1" dirty="0" smtClean="0"/>
              <a:t>pomocou vetra, vody, gravitácie</a:t>
            </a:r>
            <a:r>
              <a:rPr lang="sk-SK" dirty="0" smtClean="0"/>
              <a:t>...)</a:t>
            </a:r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Rozmnožovanie bunky - delenie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2626" y="1189382"/>
            <a:ext cx="7703790" cy="5407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err="1" smtClean="0">
                <a:solidFill>
                  <a:srgbClr val="9900CC"/>
                </a:solidFill>
              </a:rPr>
              <a:t>Mitóza</a:t>
            </a:r>
            <a:r>
              <a:rPr lang="sk-SK" sz="2400" b="1" dirty="0" smtClean="0">
                <a:solidFill>
                  <a:srgbClr val="9900CC"/>
                </a:solidFill>
              </a:rPr>
              <a:t> </a:t>
            </a:r>
            <a:r>
              <a:rPr lang="sk-SK" sz="2400" dirty="0" smtClean="0"/>
              <a:t>– delenie telových buniek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sz="2400" b="1" dirty="0" err="1" smtClean="0">
                <a:solidFill>
                  <a:srgbClr val="9900CC"/>
                </a:solidFill>
              </a:rPr>
              <a:t>Meióza</a:t>
            </a:r>
            <a:r>
              <a:rPr lang="sk-SK" sz="2400" dirty="0" smtClean="0"/>
              <a:t> – delenie pri vzniku pohlavných buniek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5124" name="Picture 4" descr="Po de&amp;tcaron;och zo skúmavky sú na rade umelé sperm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33341"/>
            <a:ext cx="2687166" cy="1511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iopedia.sk/images/articles/clovek/tkaniva/epitel_tvar_bunie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85" y="2617170"/>
            <a:ext cx="4501272" cy="1306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766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18" y="332656"/>
            <a:ext cx="8712969" cy="1059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k-SK" sz="2400" b="1" dirty="0" smtClean="0">
              <a:solidFill>
                <a:srgbClr val="9900CC"/>
              </a:solidFill>
            </a:endParaRPr>
          </a:p>
          <a:p>
            <a:pPr marL="0" indent="0">
              <a:buNone/>
            </a:pPr>
            <a:endParaRPr lang="sk-SK" sz="2400" b="1" dirty="0">
              <a:solidFill>
                <a:srgbClr val="9900CC"/>
              </a:solidFill>
            </a:endParaRPr>
          </a:p>
          <a:p>
            <a:pPr marL="0" indent="0">
              <a:buNone/>
            </a:pPr>
            <a:endParaRPr lang="sk-SK" sz="2400" b="1" dirty="0" smtClean="0">
              <a:solidFill>
                <a:srgbClr val="9900CC"/>
              </a:solidFill>
            </a:endParaRPr>
          </a:p>
          <a:p>
            <a:pPr marL="0" indent="0" algn="ctr">
              <a:buNone/>
            </a:pPr>
            <a:r>
              <a:rPr lang="sk-SK" sz="12800" b="1" dirty="0" err="1" smtClean="0">
                <a:solidFill>
                  <a:srgbClr val="9900CC"/>
                </a:solidFill>
              </a:rPr>
              <a:t>Mitóza</a:t>
            </a:r>
            <a:endParaRPr lang="sk-SK" sz="12800" b="1" dirty="0" smtClean="0">
              <a:solidFill>
                <a:srgbClr val="9900CC"/>
              </a:solidFill>
            </a:endParaRP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7170" name="Picture 2" descr="mito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1237255"/>
            <a:ext cx="5688632" cy="3199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359530" y="4437112"/>
            <a:ext cx="849694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sk-SK" sz="2400" dirty="0" smtClean="0"/>
              <a:t>	Delením materskej bunky vzniknú 2 dcérske 	bunky. Dcérske bunky sú identické s materskou 	bunkou.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3667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8641"/>
            <a:ext cx="8352928" cy="10801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sk-SK" sz="3200" b="1" dirty="0" smtClean="0">
              <a:solidFill>
                <a:srgbClr val="9900CC"/>
              </a:solidFill>
            </a:endParaRPr>
          </a:p>
          <a:p>
            <a:pPr marL="0" indent="0" algn="ctr">
              <a:buNone/>
            </a:pPr>
            <a:endParaRPr lang="sk-SK" sz="3200" b="1" dirty="0">
              <a:solidFill>
                <a:srgbClr val="9900CC"/>
              </a:solidFill>
            </a:endParaRPr>
          </a:p>
          <a:p>
            <a:pPr marL="0" indent="0" algn="ctr">
              <a:buNone/>
            </a:pPr>
            <a:endParaRPr lang="sk-SK" sz="3200" b="1" dirty="0" smtClean="0">
              <a:solidFill>
                <a:srgbClr val="9900CC"/>
              </a:solidFill>
            </a:endParaRPr>
          </a:p>
          <a:p>
            <a:pPr marL="0" indent="0" algn="ctr">
              <a:buNone/>
            </a:pPr>
            <a:r>
              <a:rPr lang="sk-SK" sz="12800" b="1" dirty="0" err="1" smtClean="0">
                <a:solidFill>
                  <a:srgbClr val="9900CC"/>
                </a:solidFill>
              </a:rPr>
              <a:t>Meióza</a:t>
            </a:r>
            <a:endParaRPr lang="sk-SK" sz="12800" b="1" dirty="0" smtClean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sk-SK" sz="2400" b="1" dirty="0"/>
              <a:t>	</a:t>
            </a: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 descr="meio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23189"/>
            <a:ext cx="5642992" cy="3761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320105" y="5085184"/>
            <a:ext cx="849694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sk-SK" sz="2400" dirty="0" smtClean="0"/>
              <a:t>	Z materskej </a:t>
            </a:r>
            <a:r>
              <a:rPr lang="sk-SK" sz="2400" smtClean="0"/>
              <a:t>bunky vzniknú </a:t>
            </a:r>
            <a:r>
              <a:rPr lang="sk-SK" sz="2400" dirty="0" smtClean="0"/>
              <a:t>4 dcérske bunky s 	polovičným počtom chromozómov.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19980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ROZMNOŽOVANIE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Súvisí </a:t>
            </a:r>
            <a:r>
              <a:rPr lang="sk-SK" b="1" dirty="0" smtClean="0">
                <a:solidFill>
                  <a:schemeClr val="bg1"/>
                </a:solidFill>
              </a:rPr>
              <a:t>s rastom a </a:t>
            </a:r>
            <a:r>
              <a:rPr lang="sk-SK" b="1" dirty="0" smtClean="0">
                <a:solidFill>
                  <a:schemeClr val="bg1"/>
                </a:solidFill>
              </a:rPr>
              <a:t>rozmnožovaním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sa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smtClean="0">
                <a:solidFill>
                  <a:schemeClr val="bg1"/>
                </a:solidFill>
              </a:rPr>
              <a:t>jedincov</a:t>
            </a:r>
            <a:r>
              <a:rPr lang="sk-SK" dirty="0" smtClean="0"/>
              <a:t>. Pri rozmnožovaní vždy dochádza k</a:t>
            </a:r>
            <a:r>
              <a:rPr lang="sk-SK" b="1" dirty="0" smtClean="0">
                <a:solidFill>
                  <a:schemeClr val="bg1"/>
                </a:solidFill>
              </a:rPr>
              <a:t> prenosu </a:t>
            </a:r>
            <a:r>
              <a:rPr lang="en-IE" b="1" dirty="0" err="1" smtClean="0">
                <a:solidFill>
                  <a:schemeClr val="bg1"/>
                </a:solidFill>
              </a:rPr>
              <a:t>genetickej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smtClean="0">
                <a:solidFill>
                  <a:schemeClr val="bg1"/>
                </a:solidFill>
              </a:rPr>
              <a:t>informácie.</a:t>
            </a:r>
            <a:endParaRPr lang="en-IE" b="1" dirty="0" smtClean="0">
              <a:solidFill>
                <a:schemeClr val="bg1"/>
              </a:solidFill>
            </a:endParaRPr>
          </a:p>
          <a:p>
            <a:r>
              <a:rPr lang="sk-SK" dirty="0" smtClean="0"/>
              <a:t>Bunky sa rozmnožujú </a:t>
            </a:r>
            <a:r>
              <a:rPr lang="en-IE" b="1" dirty="0" err="1" smtClean="0">
                <a:solidFill>
                  <a:schemeClr val="bg1"/>
                </a:solidFill>
              </a:rPr>
              <a:t>delením</a:t>
            </a:r>
            <a:r>
              <a:rPr lang="sk-SK" dirty="0" smtClean="0"/>
              <a:t>. </a:t>
            </a:r>
            <a:endParaRPr lang="en-IE" dirty="0" smtClean="0"/>
          </a:p>
          <a:p>
            <a:pPr>
              <a:buNone/>
            </a:pPr>
            <a:r>
              <a:rPr lang="sk-SK" b="1" dirty="0" smtClean="0"/>
              <a:t>DELENIE TELOVÝCH  BUNIEK:</a:t>
            </a:r>
            <a:endParaRPr lang="en-IE" dirty="0" smtClean="0"/>
          </a:p>
          <a:p>
            <a:r>
              <a:rPr lang="sk-SK" dirty="0" smtClean="0"/>
              <a:t>umožňuje rast nových buniek, obnovu </a:t>
            </a:r>
            <a:r>
              <a:rPr lang="sk-SK" dirty="0" smtClean="0"/>
              <a:t>poškodenýchbuniek</a:t>
            </a:r>
            <a:endParaRPr lang="en-IE" dirty="0" smtClean="0"/>
          </a:p>
          <a:p>
            <a:r>
              <a:rPr lang="sk-SK" dirty="0" smtClean="0"/>
              <a:t>Materská bunka sa rozdelí na 2 </a:t>
            </a:r>
            <a:r>
              <a:rPr lang="en-IE" b="1" dirty="0" err="1" smtClean="0">
                <a:solidFill>
                  <a:schemeClr val="bg1"/>
                </a:solidFill>
              </a:rPr>
              <a:t>dcérske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bunky</a:t>
            </a:r>
            <a:r>
              <a:rPr lang="sk-SK" dirty="0" smtClean="0"/>
              <a:t>, </a:t>
            </a:r>
            <a:r>
              <a:rPr lang="sk-SK" dirty="0" smtClean="0"/>
              <a:t>ktoré </a:t>
            </a:r>
            <a:r>
              <a:rPr lang="sk-SK" b="1" dirty="0" smtClean="0"/>
              <a:t>majú  </a:t>
            </a:r>
            <a:r>
              <a:rPr lang="sk-SK" b="1" dirty="0" smtClean="0">
                <a:solidFill>
                  <a:schemeClr val="bg1"/>
                </a:solidFill>
              </a:rPr>
              <a:t>rovnaké množstvo genetického materiálu a vlastnosti ako materská </a:t>
            </a:r>
            <a:r>
              <a:rPr lang="sk-SK" b="1" dirty="0" smtClean="0">
                <a:solidFill>
                  <a:schemeClr val="bg1"/>
                </a:solidFill>
              </a:rPr>
              <a:t>bunka</a:t>
            </a:r>
            <a:endParaRPr lang="en-IE" b="1" dirty="0" smtClean="0">
              <a:solidFill>
                <a:schemeClr val="bg1"/>
              </a:solidFill>
            </a:endParaRPr>
          </a:p>
          <a:p>
            <a:r>
              <a:rPr lang="sk-SK" b="1" dirty="0" smtClean="0"/>
              <a:t>DELENIE POHLAVNÝCH BUNIEK:</a:t>
            </a:r>
            <a:endParaRPr lang="en-IE" dirty="0" smtClean="0"/>
          </a:p>
          <a:p>
            <a:pPr>
              <a:buNone/>
            </a:pPr>
            <a:r>
              <a:rPr lang="sk-SK" b="1" dirty="0" smtClean="0"/>
              <a:t>Zváštne delenie, </a:t>
            </a:r>
            <a:r>
              <a:rPr lang="sk-SK" dirty="0" smtClean="0"/>
              <a:t>pri ktorom dochádza ku</a:t>
            </a:r>
            <a:r>
              <a:rPr lang="sk-SK" b="1" dirty="0" smtClean="0"/>
              <a:t> zníženiu  genetického materiálu na </a:t>
            </a:r>
            <a:r>
              <a:rPr lang="en-IE" b="1" dirty="0" err="1" smtClean="0">
                <a:solidFill>
                  <a:schemeClr val="bg1"/>
                </a:solidFill>
              </a:rPr>
              <a:t>polovicu</a:t>
            </a:r>
            <a:r>
              <a:rPr lang="sk-SK" b="1" dirty="0" smtClean="0"/>
              <a:t> </a:t>
            </a:r>
            <a:r>
              <a:rPr lang="sk-SK" dirty="0" smtClean="0"/>
              <a:t>v porovnaní s rodičovskými </a:t>
            </a:r>
            <a:r>
              <a:rPr lang="sk-SK" dirty="0" smtClean="0"/>
              <a:t>bunkami</a:t>
            </a:r>
            <a:endParaRPr lang="en-IE" dirty="0" smtClean="0"/>
          </a:p>
          <a:p>
            <a:pPr>
              <a:buNone/>
            </a:pPr>
            <a:r>
              <a:rPr lang="en-IE" dirty="0" smtClean="0"/>
              <a:t>Z1 </a:t>
            </a:r>
            <a:r>
              <a:rPr lang="en-IE" dirty="0" err="1" smtClean="0"/>
              <a:t>materskej</a:t>
            </a:r>
            <a:r>
              <a:rPr lang="en-IE" dirty="0" smtClean="0"/>
              <a:t> </a:t>
            </a:r>
            <a:r>
              <a:rPr lang="en-IE" dirty="0" err="1" smtClean="0"/>
              <a:t>bunky</a:t>
            </a:r>
            <a:r>
              <a:rPr lang="en-IE" dirty="0" smtClean="0"/>
              <a:t> </a:t>
            </a:r>
            <a:r>
              <a:rPr lang="en-IE" dirty="0" err="1" smtClean="0"/>
              <a:t>vzniknú</a:t>
            </a:r>
            <a:r>
              <a:rPr lang="en-IE" dirty="0" smtClean="0"/>
              <a:t> 4 </a:t>
            </a:r>
            <a:r>
              <a:rPr lang="en-IE" dirty="0" err="1" smtClean="0"/>
              <a:t>dcérske</a:t>
            </a:r>
            <a:r>
              <a:rPr lang="en-IE" dirty="0" smtClean="0"/>
              <a:t> </a:t>
            </a:r>
            <a:r>
              <a:rPr lang="en-IE" dirty="0" err="1" smtClean="0"/>
              <a:t>bunky</a:t>
            </a:r>
            <a:r>
              <a:rPr lang="en-IE" smtClean="0"/>
              <a:t>.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0"/>
            <a:ext cx="8424936" cy="40719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sz="2000" b="1" dirty="0" smtClean="0">
              <a:solidFill>
                <a:srgbClr val="9900CC"/>
              </a:solidFill>
            </a:endParaRPr>
          </a:p>
          <a:p>
            <a:pPr marL="0" indent="0">
              <a:buNone/>
            </a:pPr>
            <a:r>
              <a:rPr lang="sk-SK" sz="2000" b="1" dirty="0" smtClean="0">
                <a:solidFill>
                  <a:srgbClr val="9900CC"/>
                </a:solidFill>
              </a:rPr>
              <a:t>životné funkcie bunky:</a:t>
            </a:r>
          </a:p>
          <a:p>
            <a:pPr marL="0" indent="0">
              <a:buNone/>
            </a:pPr>
            <a:r>
              <a:rPr lang="sk-SK" sz="2000" b="1" dirty="0"/>
              <a:t>	</a:t>
            </a:r>
            <a:r>
              <a:rPr lang="sk-SK" sz="2000" b="1" dirty="0" smtClean="0"/>
              <a:t>príjem látok</a:t>
            </a:r>
          </a:p>
          <a:p>
            <a:pPr marL="0" indent="0">
              <a:buNone/>
            </a:pPr>
            <a:r>
              <a:rPr lang="sk-SK" sz="2000" b="1" dirty="0"/>
              <a:t>	</a:t>
            </a:r>
            <a:r>
              <a:rPr lang="sk-SK" sz="2000" b="1" dirty="0" smtClean="0"/>
              <a:t>výdaj odpadových a nepotrebných látok</a:t>
            </a:r>
          </a:p>
          <a:p>
            <a:pPr marL="0" indent="0">
              <a:buNone/>
            </a:pPr>
            <a:r>
              <a:rPr lang="sk-SK" sz="2000" b="1" dirty="0"/>
              <a:t>	</a:t>
            </a:r>
            <a:r>
              <a:rPr lang="sk-SK" sz="2000" b="1" dirty="0" smtClean="0"/>
              <a:t>rozmnožovanie</a:t>
            </a:r>
          </a:p>
          <a:p>
            <a:pPr marL="0" indent="0">
              <a:buNone/>
            </a:pPr>
            <a:r>
              <a:rPr lang="sk-SK" sz="2000" b="1" dirty="0" smtClean="0"/>
              <a:t>	premena látok (fotosyntéza, dýchanie</a:t>
            </a:r>
            <a:r>
              <a:rPr lang="sk-SK" sz="2000" b="1" dirty="0" smtClean="0"/>
              <a:t>)</a:t>
            </a:r>
            <a:endParaRPr lang="en-IE" sz="2000" b="1" dirty="0" smtClean="0"/>
          </a:p>
          <a:p>
            <a:pPr marL="0" indent="0">
              <a:buNone/>
            </a:pPr>
            <a:r>
              <a:rPr lang="en-IE" sz="2000" b="1" dirty="0" smtClean="0"/>
              <a:t> </a:t>
            </a:r>
            <a:r>
              <a:rPr lang="en-IE" sz="2000" b="1" dirty="0" smtClean="0"/>
              <a:t>    </a:t>
            </a:r>
            <a:r>
              <a:rPr lang="en-IE" sz="2000" b="1" dirty="0" err="1" smtClean="0"/>
              <a:t>pohyb</a:t>
            </a:r>
            <a:endParaRPr lang="en-IE" sz="2000" b="1" dirty="0" smtClean="0"/>
          </a:p>
          <a:p>
            <a:pPr marL="0" indent="0">
              <a:buNone/>
            </a:pPr>
            <a:r>
              <a:rPr lang="en-IE" sz="2000" b="1" dirty="0" smtClean="0"/>
              <a:t> </a:t>
            </a:r>
            <a:r>
              <a:rPr lang="en-IE" sz="2000" b="1" dirty="0" smtClean="0"/>
              <a:t>   </a:t>
            </a:r>
          </a:p>
          <a:p>
            <a:pPr marL="0" indent="0">
              <a:buNone/>
            </a:pPr>
            <a:endParaRPr lang="sk-SK" sz="2000" b="1" dirty="0" smtClean="0"/>
          </a:p>
          <a:p>
            <a:pPr marL="0" indent="0">
              <a:buNone/>
            </a:pPr>
            <a:endParaRPr lang="en-GB" sz="2000" b="1" dirty="0">
              <a:solidFill>
                <a:srgbClr val="99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714884"/>
            <a:ext cx="1812601" cy="160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572008"/>
            <a:ext cx="3032316" cy="191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82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Príjem</a:t>
            </a:r>
            <a:r>
              <a:rPr lang="en-IE" dirty="0" smtClean="0"/>
              <a:t> a </a:t>
            </a:r>
            <a:r>
              <a:rPr lang="en-IE" dirty="0" err="1" smtClean="0"/>
              <a:t>výdaj</a:t>
            </a:r>
            <a:r>
              <a:rPr lang="en-IE" dirty="0" smtClean="0"/>
              <a:t> </a:t>
            </a:r>
            <a:r>
              <a:rPr lang="en-IE" dirty="0" err="1" smtClean="0"/>
              <a:t>látok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714884"/>
            <a:ext cx="7125112" cy="1786856"/>
          </a:xfrm>
        </p:spPr>
        <p:txBody>
          <a:bodyPr/>
          <a:lstStyle/>
          <a:p>
            <a:r>
              <a:rPr lang="en-IE" b="1" dirty="0" err="1" smtClean="0"/>
              <a:t>pasívnym</a:t>
            </a:r>
            <a:r>
              <a:rPr lang="en-IE" b="1" dirty="0" smtClean="0"/>
              <a:t> </a:t>
            </a:r>
            <a:r>
              <a:rPr lang="en-IE" b="1" dirty="0" err="1" smtClean="0"/>
              <a:t>transportom</a:t>
            </a:r>
            <a:r>
              <a:rPr lang="en-IE" dirty="0" smtClean="0"/>
              <a:t>, </a:t>
            </a:r>
            <a:r>
              <a:rPr lang="en-IE" dirty="0" err="1" smtClean="0"/>
              <a:t>ktorý</a:t>
            </a:r>
            <a:r>
              <a:rPr lang="en-IE" dirty="0" smtClean="0"/>
              <a:t> </a:t>
            </a:r>
            <a:r>
              <a:rPr lang="en-IE" dirty="0" err="1" smtClean="0"/>
              <a:t>prebieha</a:t>
            </a:r>
            <a:r>
              <a:rPr lang="en-IE" dirty="0" smtClean="0"/>
              <a:t> </a:t>
            </a:r>
            <a:r>
              <a:rPr lang="en-IE" dirty="0" err="1" smtClean="0"/>
              <a:t>bez</a:t>
            </a:r>
            <a:r>
              <a:rPr lang="en-IE" dirty="0" smtClean="0"/>
              <a:t> </a:t>
            </a:r>
            <a:r>
              <a:rPr lang="en-IE" dirty="0" err="1" smtClean="0"/>
              <a:t>spotreby</a:t>
            </a:r>
            <a:r>
              <a:rPr lang="en-IE" dirty="0" smtClean="0"/>
              <a:t> </a:t>
            </a:r>
            <a:r>
              <a:rPr lang="en-IE" dirty="0" err="1" smtClean="0"/>
              <a:t>energie</a:t>
            </a:r>
            <a:r>
              <a:rPr lang="en-IE" dirty="0" smtClean="0"/>
              <a:t>( </a:t>
            </a:r>
            <a:r>
              <a:rPr lang="en-IE" dirty="0" err="1" smtClean="0"/>
              <a:t>osmóza</a:t>
            </a:r>
            <a:r>
              <a:rPr lang="en-IE" dirty="0" smtClean="0"/>
              <a:t>, </a:t>
            </a:r>
            <a:r>
              <a:rPr lang="en-IE" dirty="0" err="1" smtClean="0"/>
              <a:t>difúzia</a:t>
            </a:r>
            <a:r>
              <a:rPr lang="en-IE" dirty="0" smtClean="0"/>
              <a:t>)</a:t>
            </a:r>
            <a:endParaRPr lang="en-IE" dirty="0" smtClean="0"/>
          </a:p>
          <a:p>
            <a:r>
              <a:rPr lang="en-IE" b="1" dirty="0" err="1" smtClean="0"/>
              <a:t>aktívnym</a:t>
            </a:r>
            <a:r>
              <a:rPr lang="en-IE" b="1" dirty="0" smtClean="0"/>
              <a:t> </a:t>
            </a:r>
            <a:r>
              <a:rPr lang="en-IE" b="1" dirty="0" err="1" smtClean="0"/>
              <a:t>transportom</a:t>
            </a:r>
            <a:r>
              <a:rPr lang="en-IE" dirty="0" smtClean="0"/>
              <a:t>, </a:t>
            </a:r>
            <a:r>
              <a:rPr lang="en-IE" dirty="0" err="1" smtClean="0"/>
              <a:t>kde</a:t>
            </a:r>
            <a:r>
              <a:rPr lang="en-IE" dirty="0" smtClean="0"/>
              <a:t> je </a:t>
            </a:r>
            <a:r>
              <a:rPr lang="en-IE" dirty="0" err="1" smtClean="0"/>
              <a:t>potrebná</a:t>
            </a:r>
            <a:r>
              <a:rPr lang="en-IE" dirty="0" smtClean="0"/>
              <a:t> </a:t>
            </a:r>
            <a:r>
              <a:rPr lang="en-IE" dirty="0" err="1" smtClean="0"/>
              <a:t>energia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Picture 2" descr="Zborovna.sk – portál pre učiteľ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5572164" cy="3298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959" y="1196752"/>
            <a:ext cx="8928992" cy="1440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b="1" dirty="0" smtClean="0"/>
              <a:t>Prenos látok - Difúzia</a:t>
            </a:r>
          </a:p>
          <a:p>
            <a:pPr marL="0" indent="0">
              <a:buNone/>
            </a:pPr>
            <a:endParaRPr lang="sk-SK" sz="2800" b="1" dirty="0"/>
          </a:p>
          <a:p>
            <a:pPr marL="0" indent="0">
              <a:buNone/>
            </a:pPr>
            <a:endParaRPr lang="sk-SK" sz="2800" b="1" dirty="0" smtClean="0"/>
          </a:p>
          <a:p>
            <a:pPr marL="0" indent="0">
              <a:buNone/>
            </a:pPr>
            <a:endParaRPr lang="sk-SK" sz="2800" b="1" dirty="0"/>
          </a:p>
          <a:p>
            <a:pPr marL="0" indent="0">
              <a:buNone/>
            </a:pPr>
            <a:endParaRPr lang="sk-SK" sz="2800" b="1" dirty="0" smtClean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8" name="obrázek 1" descr="http://solarwiki.ucdavis.edu/@api/deki/files/137/diffusion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857364"/>
            <a:ext cx="35718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obsahu 2"/>
          <p:cNvSpPr txBox="1">
            <a:spLocks/>
          </p:cNvSpPr>
          <p:nvPr/>
        </p:nvSpPr>
        <p:spPr>
          <a:xfrm>
            <a:off x="-108520" y="6669360"/>
            <a:ext cx="8928992" cy="144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sk-SK" sz="2400" dirty="0" smtClean="0"/>
              <a:t>	Prenikanie molekúl látky z miesta s vyššou 	koncentráciou na miesto s nižšou koncentráciou. 	Prebieha kým sa koncentrácie vyrovnajú.</a:t>
            </a:r>
          </a:p>
          <a:p>
            <a:pPr marL="0" indent="0" algn="ctr">
              <a:buFont typeface="Wingdings 2" charset="2"/>
              <a:buNone/>
            </a:pPr>
            <a:endParaRPr lang="sk-SK" sz="2400" dirty="0" smtClean="0"/>
          </a:p>
          <a:p>
            <a:pPr marL="0" indent="0">
              <a:buFont typeface="Wingdings 2" charset="2"/>
              <a:buNone/>
            </a:pPr>
            <a:endParaRPr lang="sk-SK" sz="2800" b="1" dirty="0" smtClean="0"/>
          </a:p>
          <a:p>
            <a:pPr marL="0" indent="0">
              <a:buFont typeface="Wingdings 2" charset="2"/>
              <a:buNone/>
            </a:pPr>
            <a:endParaRPr lang="sk-SK" sz="2800" b="1" dirty="0" smtClean="0"/>
          </a:p>
          <a:p>
            <a:pPr marL="0" indent="0">
              <a:buFont typeface="Wingdings 2" charset="2"/>
              <a:buNone/>
            </a:pPr>
            <a:endParaRPr lang="sk-SK" sz="2800" b="1" dirty="0" smtClean="0"/>
          </a:p>
          <a:p>
            <a:pPr marL="0" indent="0">
              <a:buFont typeface="Wingdings 2" charset="2"/>
              <a:buNone/>
            </a:pPr>
            <a:endParaRPr lang="sk-SK" sz="2800" b="1" dirty="0" smtClean="0"/>
          </a:p>
          <a:p>
            <a:pPr marL="0" indent="0">
              <a:buFont typeface="Wingdings 2" charset="2"/>
              <a:buNone/>
            </a:pPr>
            <a:endParaRPr lang="en-GB" sz="2800" b="1" dirty="0"/>
          </a:p>
        </p:txBody>
      </p:sp>
      <p:pic>
        <p:nvPicPr>
          <p:cNvPr id="8196" name="Picture 4" descr="Príjem a vydaj látok bunkou - O šk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4956293" cy="2933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003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3200" b="1" dirty="0" smtClean="0"/>
              <a:t>Prenos látok - </a:t>
            </a:r>
            <a:r>
              <a:rPr lang="sk-SK" sz="3200" b="1" dirty="0" err="1" smtClean="0"/>
              <a:t>Osmóza</a:t>
            </a:r>
            <a:endParaRPr lang="en-GB" sz="3200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35496" y="5085184"/>
            <a:ext cx="849694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sk-SK" sz="2400" dirty="0" smtClean="0"/>
              <a:t>	Prenikanie vody (rozpúšťadla) cez polopriepustnú 	membránu (cytoplazmatickú memb.) z roztoku s 	nižšou koncentráciou do roztoku s vyššou 	koncentráciou</a:t>
            </a:r>
            <a:r>
              <a:rPr lang="sk-SK" sz="2400" dirty="0" smtClean="0"/>
              <a:t>.</a:t>
            </a:r>
            <a:r>
              <a:rPr lang="en-IE" sz="2400" dirty="0" smtClean="0"/>
              <a:t>  Je to </a:t>
            </a:r>
            <a:r>
              <a:rPr lang="en-IE" sz="2400" dirty="0" err="1" smtClean="0"/>
              <a:t>jednosmerný</a:t>
            </a:r>
            <a:r>
              <a:rPr lang="en-IE" sz="2400" dirty="0" smtClean="0"/>
              <a:t> </a:t>
            </a:r>
            <a:r>
              <a:rPr lang="en-IE" sz="2400" dirty="0" err="1" smtClean="0"/>
              <a:t>prechod-posolený</a:t>
            </a:r>
            <a:r>
              <a:rPr lang="en-IE" sz="2400" dirty="0" smtClean="0"/>
              <a:t> </a:t>
            </a:r>
            <a:r>
              <a:rPr lang="en-IE" sz="2400" dirty="0" err="1" smtClean="0"/>
              <a:t>zemiak</a:t>
            </a:r>
            <a:endParaRPr lang="en-GB" sz="2400" dirty="0"/>
          </a:p>
        </p:txBody>
      </p:sp>
      <p:pic>
        <p:nvPicPr>
          <p:cNvPr id="5" name="Picture 2" descr="Osmotický tlak a reverzná osmó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191243" cy="3452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25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Príjem</a:t>
            </a:r>
            <a:r>
              <a:rPr lang="en-IE" dirty="0" smtClean="0"/>
              <a:t> a </a:t>
            </a:r>
            <a:r>
              <a:rPr lang="en-IE" dirty="0" err="1" smtClean="0"/>
              <a:t>výdaj</a:t>
            </a:r>
            <a:r>
              <a:rPr lang="en-IE" dirty="0" smtClean="0"/>
              <a:t> </a:t>
            </a:r>
            <a:r>
              <a:rPr lang="en-IE" dirty="0" err="1" smtClean="0"/>
              <a:t>látok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Bunka príjma z vonkajšieho prostredia látky, ktoré </a:t>
            </a:r>
            <a:r>
              <a:rPr lang="en-IE" b="1" dirty="0" err="1" smtClean="0">
                <a:solidFill>
                  <a:schemeClr val="bg1"/>
                </a:solidFill>
              </a:rPr>
              <a:t>potrebuje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na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svoju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existenciu</a:t>
            </a:r>
            <a:endParaRPr lang="en-IE" b="1" dirty="0" smtClean="0">
              <a:solidFill>
                <a:schemeClr val="bg1"/>
              </a:solidFill>
            </a:endParaRPr>
          </a:p>
          <a:p>
            <a:r>
              <a:rPr lang="sk-SK" dirty="0" smtClean="0"/>
              <a:t> vylučuje do prostredia </a:t>
            </a:r>
            <a:r>
              <a:rPr lang="en-IE" b="1" dirty="0" err="1" smtClean="0">
                <a:solidFill>
                  <a:schemeClr val="bg1"/>
                </a:solidFill>
              </a:rPr>
              <a:t>nepotrebné</a:t>
            </a:r>
            <a:r>
              <a:rPr lang="en-IE" dirty="0" smtClean="0"/>
              <a:t> </a:t>
            </a:r>
            <a:r>
              <a:rPr lang="sk-SK" dirty="0" smtClean="0"/>
              <a:t>a</a:t>
            </a:r>
            <a:r>
              <a:rPr lang="en-IE" dirty="0" smtClean="0"/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odpadové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látky</a:t>
            </a:r>
            <a:endParaRPr lang="en-IE" b="1" dirty="0" smtClean="0">
              <a:solidFill>
                <a:schemeClr val="bg1"/>
              </a:solidFill>
            </a:endParaRPr>
          </a:p>
          <a:p>
            <a:r>
              <a:rPr lang="sk-SK" dirty="0" smtClean="0"/>
              <a:t>Príjem a výdaj látok  zabezpečujú </a:t>
            </a:r>
            <a:r>
              <a:rPr lang="en-IE" b="1" dirty="0" err="1" smtClean="0">
                <a:solidFill>
                  <a:schemeClr val="bg1"/>
                </a:solidFill>
              </a:rPr>
              <a:t>bunkové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povrchy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dirty="0" smtClean="0">
                <a:solidFill>
                  <a:schemeClr val="bg1"/>
                </a:solidFill>
              </a:rPr>
              <a:t>(</a:t>
            </a:r>
            <a:r>
              <a:rPr lang="en-IE" b="1" dirty="0" err="1" smtClean="0">
                <a:solidFill>
                  <a:schemeClr val="bg1"/>
                </a:solidFill>
              </a:rPr>
              <a:t>bunková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stena</a:t>
            </a:r>
            <a:r>
              <a:rPr lang="sk-SK" dirty="0" smtClean="0"/>
              <a:t> a</a:t>
            </a:r>
            <a:r>
              <a:rPr lang="en-IE" dirty="0" smtClean="0"/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cytoplazmatická</a:t>
            </a:r>
            <a:r>
              <a:rPr lang="en-IE" dirty="0" smtClean="0"/>
              <a:t> </a:t>
            </a:r>
            <a:r>
              <a:rPr lang="sk-SK" dirty="0" smtClean="0"/>
              <a:t> </a:t>
            </a:r>
            <a:r>
              <a:rPr lang="sk-SK" dirty="0" smtClean="0"/>
              <a:t>membrána)</a:t>
            </a:r>
            <a:endParaRPr lang="en-IE" dirty="0" smtClean="0"/>
          </a:p>
          <a:p>
            <a:r>
              <a:rPr lang="sk-SK" dirty="0" smtClean="0"/>
              <a:t>Vodu, bielkoviny, cukry, tuky, vitamíny a enzýmy prijíma bunka vo forme roztokov</a:t>
            </a:r>
            <a:endParaRPr lang="en-IE" dirty="0" smtClean="0"/>
          </a:p>
          <a:p>
            <a:pPr lvl="0"/>
            <a:r>
              <a:rPr lang="sk-SK" dirty="0" smtClean="0"/>
              <a:t>Cukry a bielkoviny využíva </a:t>
            </a:r>
            <a:r>
              <a:rPr lang="sk-SK" b="1" dirty="0" smtClean="0">
                <a:solidFill>
                  <a:schemeClr val="bg1"/>
                </a:solidFill>
              </a:rPr>
              <a:t>ako </a:t>
            </a:r>
            <a:r>
              <a:rPr lang="en-IE" b="1" dirty="0" err="1" smtClean="0">
                <a:solidFill>
                  <a:schemeClr val="bg1"/>
                </a:solidFill>
              </a:rPr>
              <a:t>stavebné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látky</a:t>
            </a:r>
            <a:endParaRPr lang="en-IE" b="1" dirty="0" smtClean="0">
              <a:solidFill>
                <a:schemeClr val="bg1"/>
              </a:solidFill>
            </a:endParaRPr>
          </a:p>
          <a:p>
            <a:pPr lvl="0"/>
            <a:r>
              <a:rPr lang="sk-SK" dirty="0" smtClean="0"/>
              <a:t>Bielkoviny, enzýmy a hormóny využíva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reguláciu</a:t>
            </a:r>
            <a:r>
              <a:rPr lang="en-IE" b="1" dirty="0" smtClean="0">
                <a:solidFill>
                  <a:schemeClr val="bg1"/>
                </a:solidFill>
              </a:rPr>
              <a:t>(</a:t>
            </a:r>
            <a:r>
              <a:rPr lang="en-IE" b="1" dirty="0" err="1" smtClean="0">
                <a:solidFill>
                  <a:schemeClr val="bg1"/>
                </a:solidFill>
              </a:rPr>
              <a:t>riadenie</a:t>
            </a:r>
            <a:r>
              <a:rPr lang="en-IE" b="1" dirty="0" smtClean="0">
                <a:solidFill>
                  <a:schemeClr val="bg1"/>
                </a:solidFill>
              </a:rPr>
              <a:t>)</a:t>
            </a:r>
            <a:endParaRPr lang="en-IE" b="1" dirty="0" smtClean="0">
              <a:solidFill>
                <a:schemeClr val="bg1"/>
              </a:solidFill>
            </a:endParaRPr>
          </a:p>
          <a:p>
            <a:pPr lvl="0"/>
            <a:r>
              <a:rPr lang="sk-SK" dirty="0" smtClean="0"/>
              <a:t>Tuky a </a:t>
            </a:r>
            <a:r>
              <a:rPr lang="sk-SK" dirty="0" smtClean="0"/>
              <a:t>cukry</a:t>
            </a:r>
            <a:r>
              <a:rPr lang="en-IE" b="1" dirty="0" smtClean="0">
                <a:solidFill>
                  <a:schemeClr val="bg1"/>
                </a:solidFill>
              </a:rPr>
              <a:t>-</a:t>
            </a:r>
            <a:r>
              <a:rPr lang="sk-SK" b="1" dirty="0" smtClean="0">
                <a:solidFill>
                  <a:schemeClr val="bg1"/>
                </a:solidFill>
              </a:rPr>
              <a:t>  </a:t>
            </a:r>
            <a:r>
              <a:rPr lang="en-IE" b="1" dirty="0" err="1" smtClean="0">
                <a:solidFill>
                  <a:schemeClr val="bg1"/>
                </a:solidFill>
              </a:rPr>
              <a:t>zdroj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energie</a:t>
            </a:r>
            <a:endParaRPr lang="en-IE" b="1" dirty="0" smtClean="0">
              <a:solidFill>
                <a:schemeClr val="bg1"/>
              </a:solidFill>
            </a:endParaRPr>
          </a:p>
          <a:p>
            <a:pPr lvl="0"/>
            <a:r>
              <a:rPr lang="sk-SK" dirty="0" smtClean="0"/>
              <a:t>Vodu a vitamíny využíva na </a:t>
            </a:r>
            <a:r>
              <a:rPr lang="en-IE" b="1" dirty="0" err="1" smtClean="0">
                <a:solidFill>
                  <a:schemeClr val="bg1"/>
                </a:solidFill>
              </a:rPr>
              <a:t>priebeh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procesu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premeny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látok</a:t>
            </a:r>
            <a:endParaRPr lang="en-IE" b="1" dirty="0" smtClean="0">
              <a:solidFill>
                <a:schemeClr val="bg1"/>
              </a:solidFill>
            </a:endParaRPr>
          </a:p>
          <a:p>
            <a:endParaRPr lang="en-I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332657"/>
            <a:ext cx="8964488" cy="1872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b="1" dirty="0" smtClean="0"/>
              <a:t>Fotosyntéza</a:t>
            </a:r>
            <a:endParaRPr lang="sk-SK" sz="3200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5" name="obrázek 7" descr="http://img16.rajce.idnes.cz/d1602/3/3085/3085322_ed2b4aba5361dc9acd5c7f4850feb01f/images/7._Fotosynte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888432" cy="466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mlady-vedec.eu/images/easyblog_images/281/b2ap3_thumbnail_fotosyntez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58" y="4509120"/>
            <a:ext cx="380047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anjo.net/k/chloroplast%5B1%5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198" y="2852936"/>
            <a:ext cx="2520280" cy="1435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kinja-img.com/gawker-media/image/upload/idwxsmbyduh6lb8y6mo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2109555" cy="1735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76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FOTOSYNTÉZA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  zložitá chemická reakcia, ktorá prebieha </a:t>
            </a:r>
            <a:r>
              <a:rPr lang="en-IE" dirty="0" smtClean="0"/>
              <a:t>v </a:t>
            </a:r>
            <a:r>
              <a:rPr lang="en-IE" b="1" dirty="0" err="1" smtClean="0">
                <a:solidFill>
                  <a:schemeClr val="bg1"/>
                </a:solidFill>
              </a:rPr>
              <a:t>rastlinných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sk-SK" dirty="0" smtClean="0"/>
              <a:t>bunkách </a:t>
            </a:r>
            <a:r>
              <a:rPr lang="sk-SK" dirty="0" smtClean="0"/>
              <a:t>,lebo </a:t>
            </a:r>
            <a:r>
              <a:rPr lang="sk-SK" dirty="0" smtClean="0"/>
              <a:t>obsahujú</a:t>
            </a:r>
            <a:r>
              <a:rPr lang="en-IE" dirty="0" smtClean="0"/>
              <a:t> – </a:t>
            </a:r>
            <a:r>
              <a:rPr lang="en-IE" b="1" dirty="0" err="1" smtClean="0">
                <a:solidFill>
                  <a:schemeClr val="bg1"/>
                </a:solidFill>
              </a:rPr>
              <a:t>chloroplasty</a:t>
            </a:r>
            <a:r>
              <a:rPr lang="en-IE" b="1" dirty="0" smtClean="0">
                <a:solidFill>
                  <a:schemeClr val="bg1"/>
                </a:solidFill>
              </a:rPr>
              <a:t> s </a:t>
            </a:r>
            <a:r>
              <a:rPr lang="en-IE" b="1" dirty="0" err="1" smtClean="0">
                <a:solidFill>
                  <a:schemeClr val="bg1"/>
                </a:solidFill>
              </a:rPr>
              <a:t>chlorofylom</a:t>
            </a:r>
            <a:r>
              <a:rPr lang="sk-SK" b="1" dirty="0" smtClean="0">
                <a:solidFill>
                  <a:schemeClr val="bg1"/>
                </a:solidFill>
              </a:rPr>
              <a:t>.</a:t>
            </a:r>
            <a:endParaRPr lang="en-IE" b="1" dirty="0" smtClean="0">
              <a:solidFill>
                <a:schemeClr val="bg1"/>
              </a:solidFill>
            </a:endParaRPr>
          </a:p>
          <a:p>
            <a:r>
              <a:rPr lang="sk-SK" dirty="0" smtClean="0"/>
              <a:t>Pri fotosyntéze sa </a:t>
            </a:r>
            <a:r>
              <a:rPr lang="sk-SK" dirty="0" smtClean="0"/>
              <a:t>energia</a:t>
            </a:r>
            <a:r>
              <a:rPr lang="en-IE" dirty="0" smtClean="0"/>
              <a:t> </a:t>
            </a:r>
            <a:r>
              <a:rPr lang="en-IE" b="1" dirty="0" err="1" smtClean="0">
                <a:solidFill>
                  <a:schemeClr val="bg1"/>
                </a:solidFill>
              </a:rPr>
              <a:t>spotrebúva</a:t>
            </a:r>
            <a:r>
              <a:rPr lang="en-IE" b="1" dirty="0" smtClean="0">
                <a:solidFill>
                  <a:schemeClr val="bg1"/>
                </a:solidFill>
              </a:rPr>
              <a:t> .</a:t>
            </a:r>
          </a:p>
          <a:p>
            <a:r>
              <a:rPr lang="sk-SK" dirty="0" smtClean="0"/>
              <a:t>Slnečná </a:t>
            </a:r>
            <a:r>
              <a:rPr lang="sk-SK" dirty="0" smtClean="0"/>
              <a:t>ernergia sa premieňa na chemickú potrebnú  na premenu oxidu uhličitého a vody </a:t>
            </a:r>
            <a:r>
              <a:rPr lang="sk-SK" b="1" dirty="0" smtClean="0">
                <a:solidFill>
                  <a:schemeClr val="bg1"/>
                </a:solidFill>
              </a:rPr>
              <a:t>na </a:t>
            </a:r>
            <a:r>
              <a:rPr lang="en-IE" b="1" dirty="0" err="1" smtClean="0">
                <a:solidFill>
                  <a:schemeClr val="bg1"/>
                </a:solidFill>
              </a:rPr>
              <a:t>kyslík</a:t>
            </a:r>
            <a:r>
              <a:rPr lang="en-IE" b="1" dirty="0" smtClean="0">
                <a:solidFill>
                  <a:schemeClr val="bg1"/>
                </a:solidFill>
              </a:rPr>
              <a:t> a </a:t>
            </a:r>
            <a:r>
              <a:rPr lang="en-IE" b="1" dirty="0" err="1" smtClean="0">
                <a:solidFill>
                  <a:schemeClr val="bg1"/>
                </a:solidFill>
              </a:rPr>
              <a:t>cukor</a:t>
            </a:r>
            <a:r>
              <a:rPr lang="en-IE" b="1" dirty="0" smtClean="0">
                <a:solidFill>
                  <a:schemeClr val="bg1"/>
                </a:solidFill>
              </a:rPr>
              <a:t>( </a:t>
            </a:r>
            <a:r>
              <a:rPr lang="en-IE" b="1" dirty="0" err="1" smtClean="0">
                <a:solidFill>
                  <a:schemeClr val="bg1"/>
                </a:solidFill>
              </a:rPr>
              <a:t>glukózu</a:t>
            </a:r>
            <a:r>
              <a:rPr lang="en-IE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sk-SK" dirty="0" smtClean="0"/>
              <a:t>Ide </a:t>
            </a:r>
            <a:r>
              <a:rPr lang="sk-SK" dirty="0" smtClean="0"/>
              <a:t>o premenu anorganických látok na organické látky. Organické látky </a:t>
            </a:r>
            <a:r>
              <a:rPr lang="sk-SK" dirty="0" smtClean="0"/>
              <a:t>sú </a:t>
            </a:r>
            <a:r>
              <a:rPr lang="sk-SK" dirty="0" smtClean="0"/>
              <a:t>zdrojom </a:t>
            </a:r>
            <a:r>
              <a:rPr lang="en-IE" b="1" dirty="0" err="1" smtClean="0">
                <a:solidFill>
                  <a:schemeClr val="bg1"/>
                </a:solidFill>
              </a:rPr>
              <a:t>potravy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sk-SK" dirty="0" smtClean="0"/>
              <a:t>pre </a:t>
            </a:r>
            <a:r>
              <a:rPr lang="sk-SK" dirty="0" smtClean="0"/>
              <a:t>živočíc</a:t>
            </a:r>
            <a:r>
              <a:rPr lang="en-IE" dirty="0" err="1" smtClean="0"/>
              <a:t>hov</a:t>
            </a:r>
            <a:r>
              <a:rPr lang="en-IE" dirty="0" smtClean="0"/>
              <a:t>. A </a:t>
            </a:r>
            <a:r>
              <a:rPr lang="en-IE" dirty="0" err="1" smtClean="0"/>
              <a:t>kyslík</a:t>
            </a:r>
            <a:r>
              <a:rPr lang="en-IE" dirty="0" smtClean="0"/>
              <a:t> pre </a:t>
            </a:r>
            <a:r>
              <a:rPr lang="en-IE" b="1" dirty="0" err="1" smtClean="0">
                <a:solidFill>
                  <a:schemeClr val="bg1"/>
                </a:solidFill>
              </a:rPr>
              <a:t>dýchanie</a:t>
            </a:r>
            <a:r>
              <a:rPr lang="en-IE" b="1" dirty="0" smtClean="0">
                <a:solidFill>
                  <a:schemeClr val="bg1"/>
                </a:solidFill>
              </a:rPr>
              <a:t>.</a:t>
            </a:r>
            <a:endParaRPr lang="en-I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209550"/>
            <a:ext cx="8280920" cy="1275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2400" b="1" dirty="0" smtClean="0"/>
          </a:p>
          <a:p>
            <a:pPr marL="0" indent="0" algn="ctr">
              <a:buNone/>
            </a:pPr>
            <a:r>
              <a:rPr lang="sk-SK" sz="2400" b="1" dirty="0" smtClean="0"/>
              <a:t>	</a:t>
            </a:r>
            <a:r>
              <a:rPr lang="sk-SK" sz="3200" b="1" dirty="0" smtClean="0"/>
              <a:t>Dýchanie</a:t>
            </a:r>
            <a:endParaRPr lang="sk-SK" sz="3200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6" name="obrázek 13" descr="http://files.biologia724.webnode.sk/200000016-38289391e3/rovni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149080"/>
            <a:ext cx="50405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oskole.sk/userfiles/image/zaida/biologia/oktober/mitochond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667375" cy="2257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85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Leto</Template>
  <TotalTime>468</TotalTime>
  <Words>80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Summer</vt:lpstr>
      <vt:lpstr>ŽIVOT BUNKY</vt:lpstr>
      <vt:lpstr>Slide 2</vt:lpstr>
      <vt:lpstr>Príjem a výdaj látok</vt:lpstr>
      <vt:lpstr>Slide 4</vt:lpstr>
      <vt:lpstr>Slide 5</vt:lpstr>
      <vt:lpstr>Príjem a výdaj látok</vt:lpstr>
      <vt:lpstr>Slide 7</vt:lpstr>
      <vt:lpstr>FOTOSYNTÉZA</vt:lpstr>
      <vt:lpstr>Slide 9</vt:lpstr>
      <vt:lpstr>DÝCHANIE</vt:lpstr>
      <vt:lpstr>Slide 11</vt:lpstr>
      <vt:lpstr>POHYB</vt:lpstr>
      <vt:lpstr>Rozmnožovanie bunky - delenie</vt:lpstr>
      <vt:lpstr>Slide 14</vt:lpstr>
      <vt:lpstr>Slide 15</vt:lpstr>
      <vt:lpstr>ROZMNOŽOVANIE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Bunka a jej štruktúry</dc:title>
  <dc:creator>Romanka</dc:creator>
  <cp:lastModifiedBy>svobodova.ivana</cp:lastModifiedBy>
  <cp:revision>55</cp:revision>
  <dcterms:created xsi:type="dcterms:W3CDTF">2014-02-15T18:24:43Z</dcterms:created>
  <dcterms:modified xsi:type="dcterms:W3CDTF">2021-03-07T14:10:49Z</dcterms:modified>
</cp:coreProperties>
</file>