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7" r:id="rId2"/>
    <p:sldId id="292" r:id="rId3"/>
    <p:sldId id="262" r:id="rId4"/>
    <p:sldId id="263" r:id="rId5"/>
    <p:sldId id="288" r:id="rId6"/>
    <p:sldId id="289" r:id="rId7"/>
    <p:sldId id="290" r:id="rId8"/>
    <p:sldId id="291" r:id="rId9"/>
    <p:sldId id="287" r:id="rId10"/>
    <p:sldId id="265" r:id="rId11"/>
    <p:sldId id="276" r:id="rId12"/>
    <p:sldId id="305" r:id="rId13"/>
    <p:sldId id="274" r:id="rId14"/>
    <p:sldId id="306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111" d="100"/>
          <a:sy n="111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5D566-7FA0-405A-8586-F7CE2834694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9D391-5963-498D-8FA4-C4B4614584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917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DE69E-D6B0-4248-8C4F-8EE68C1AC7EB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k-SK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AC867-85CF-4D22-9065-DF6CC5093DCD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AC867-85CF-4D22-9065-DF6CC5093DCD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AC867-85CF-4D22-9065-DF6CC5093DCD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AC867-85CF-4D22-9065-DF6CC5093DCD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AC867-85CF-4D22-9065-DF6CC5093DCD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AC867-85CF-4D22-9065-DF6CC5093DCD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A812B65-9A1B-42FF-8DDA-365A2B0950A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A812B65-9A1B-42FF-8DDA-365A2B0950A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A812B65-9A1B-42FF-8DDA-365A2B0950A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10. 4. 2021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ronislava.uhnakova@gmail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schuster.prezident.sk/data_swift/images/pecat.gi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schuster.prezident.sk/data_swift/images/vlajka.gif" TargetMode="External"/><Relationship Id="rId5" Type="http://schemas.openxmlformats.org/officeDocument/2006/relationships/image" Target="../media/image6.png"/><Relationship Id="rId4" Type="http://schemas.openxmlformats.org/officeDocument/2006/relationships/image" Target="http://upload.wikimedia.org/wikipedia/commons/thumb/1/1a/Coat_of_Arms_of_Slovakia.svg/100px-Coat_of_Arms_of_Slovakia.svg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upload.wikimedia.org/wikipedia/commons/thumb/1/1a/Coat_of_Arms_of_Slovakia.svg/100px-Coat_of_Arms_of_Slovakia.svg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http://upload.wikimedia.org/wikipedia/commons/thumb/f/f2/Flag_of_the_President_of_Slovakia.svg/120px-Flag_of_the_President_of_Slovakia.svg.pn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316913" cy="1101725"/>
          </a:xfrm>
        </p:spPr>
        <p:txBody>
          <a:bodyPr>
            <a:normAutofit/>
          </a:bodyPr>
          <a:lstStyle/>
          <a:p>
            <a:pPr algn="l" eaLnBrk="1" hangingPunct="1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Tematický celok: 	OBEC, REGIÓN, VLASŤ, 				EURÓPSKA ÚNIA</a:t>
            </a:r>
          </a:p>
        </p:txBody>
      </p:sp>
      <p:sp>
        <p:nvSpPr>
          <p:cNvPr id="5" name="Ovál 4"/>
          <p:cNvSpPr/>
          <p:nvPr/>
        </p:nvSpPr>
        <p:spPr>
          <a:xfrm>
            <a:off x="152400" y="304800"/>
            <a:ext cx="8991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sk-SK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ŠTÁTNE SYMBOLY, </a:t>
            </a:r>
          </a:p>
          <a:p>
            <a:pPr algn="ctr">
              <a:buNone/>
            </a:pPr>
            <a:r>
              <a:rPr lang="sk-SK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VZNIK </a:t>
            </a:r>
          </a:p>
          <a:p>
            <a:pPr algn="ctr">
              <a:buNone/>
            </a:pPr>
            <a:r>
              <a:rPr lang="sk-SK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SLOVENSKEJ REPUBLIKY</a:t>
            </a:r>
          </a:p>
        </p:txBody>
      </p:sp>
      <p:pic>
        <p:nvPicPr>
          <p:cNvPr id="43010" name="Picture 2" descr="C:\Users\dell_vostro_001\Downloads\slovakia_a-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457200" cy="304800"/>
          </a:xfrm>
          <a:prstGeom prst="rect">
            <a:avLst/>
          </a:prstGeom>
          <a:noFill/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381000" y="5562600"/>
            <a:ext cx="8316913" cy="11017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k-SK" sz="3000" b="1" i="0" u="none" strike="noStrike" kern="1200" cap="none" spc="0" normalizeH="0" baseline="0" noProof="0" dirty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ročník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8077200" cy="423386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sk-SK" sz="3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Slovensko leží v strede Európy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k-SK" sz="3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je vnútrozemnský štát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k-SK" sz="3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väčšinu povrchu tvoria pohoria: </a:t>
            </a:r>
          </a:p>
          <a:p>
            <a:pPr marL="361950" eaLnBrk="1" hangingPunct="1"/>
            <a:r>
              <a:rPr lang="sk-SK" sz="32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Vysoké Tatry, Nízke Tatry, Malá Fatra, Veľká Fatra, Slovenské rudohorie, </a:t>
            </a:r>
            <a:r>
              <a:rPr lang="sk-SK" sz="3200" b="1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k-SK" sz="32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Štiavnické vrchy, Kremnické vrchy, Poľana, Slánske a Vihorlatské vrchy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k-SK" sz="3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nížiny:  </a:t>
            </a:r>
          </a:p>
          <a:p>
            <a:pPr marL="361950" indent="-90488" eaLnBrk="1" hangingPunct="1"/>
            <a:r>
              <a:rPr lang="sk-SK" sz="3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k-SK" sz="32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Podunajská nížina, Východoslovenská nížina, Záhorská nížina</a:t>
            </a:r>
          </a:p>
          <a:p>
            <a:pPr eaLnBrk="1" hangingPunct="1">
              <a:buFont typeface="Wingdings" pitchFamily="2" charset="2"/>
              <a:buChar char="q"/>
            </a:pPr>
            <a:endParaRPr lang="sk-SK" dirty="0"/>
          </a:p>
          <a:p>
            <a:pPr eaLnBrk="1" hangingPunct="1">
              <a:buFont typeface="Wingdings" pitchFamily="2" charset="2"/>
              <a:buChar char="q"/>
            </a:pPr>
            <a:endParaRPr lang="sk-SK" dirty="0"/>
          </a:p>
          <a:p>
            <a:pPr eaLnBrk="1" hangingPunct="1">
              <a:buFont typeface="Wingdings" pitchFamily="2" charset="2"/>
              <a:buChar char="q"/>
            </a:pPr>
            <a:endParaRPr lang="sk-SK" dirty="0"/>
          </a:p>
          <a:p>
            <a:pPr eaLnBrk="1" hangingPunct="1">
              <a:buFont typeface="Wingdings" pitchFamily="2" charset="2"/>
              <a:buChar char="q"/>
            </a:pP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2390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buNone/>
            </a:pPr>
            <a:r>
              <a:rPr lang="sk-SK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Kde leží SLOVENSKO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>
              <a:buNone/>
            </a:pPr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sk-SK" sz="3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HLAVNÉ MESTO SR</a:t>
            </a:r>
            <a:br>
              <a:rPr lang="sk-SK" sz="3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sk-SK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BRATISLAVA</a:t>
            </a:r>
            <a:br>
              <a:rPr lang="sk-SK" sz="3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br>
              <a:rPr lang="sk-SK" sz="32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438400" cy="18288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00200"/>
            <a:ext cx="2438400" cy="18288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3217252" cy="2296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ĺžnik 9"/>
          <p:cNvSpPr/>
          <p:nvPr/>
        </p:nvSpPr>
        <p:spPr>
          <a:xfrm>
            <a:off x="0" y="3657600"/>
            <a:ext cx="3701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Slovenské Národné Divadlo </a:t>
            </a:r>
            <a:endParaRPr lang="sk-SK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6172200" y="30480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Bratislavský hrad</a:t>
            </a:r>
            <a:endParaRPr lang="sk-SK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026932"/>
            <a:ext cx="3048000" cy="2280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dĺžnik 12"/>
          <p:cNvSpPr/>
          <p:nvPr/>
        </p:nvSpPr>
        <p:spPr>
          <a:xfrm>
            <a:off x="3946726" y="6336268"/>
            <a:ext cx="1402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Most SNP</a:t>
            </a:r>
            <a:endParaRPr lang="sk-SK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>
              <a:buNone/>
            </a:pPr>
            <a:br>
              <a:rPr lang="sk-SK" sz="3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br>
              <a:rPr lang="sk-SK" sz="3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sk-SK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BRATISLAVA</a:t>
            </a:r>
            <a:br>
              <a:rPr lang="sk-SK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sk-SK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perla na Dunaji</a:t>
            </a:r>
            <a:br>
              <a:rPr lang="sk-SK" sz="3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br>
              <a:rPr lang="sk-SK" sz="32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705600" y="6488668"/>
            <a:ext cx="1984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Budova NR SR</a:t>
            </a:r>
            <a:endParaRPr lang="sk-SK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228600" y="1295400"/>
            <a:ext cx="8534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 Hlavné mesto Slovenskej republiky – </a:t>
            </a:r>
            <a:r>
              <a:rPr lang="sk-SK" b="1" i="1" u="sng" dirty="0">
                <a:solidFill>
                  <a:srgbClr val="FFC000"/>
                </a:solidFill>
                <a:latin typeface="Arial Black" pitchFamily="34" charset="0"/>
              </a:rPr>
              <a:t>Bratislava</a:t>
            </a:r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 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leží na juhozápade republiky pri úpätí Malých Karpát, na našej najmohutnejšej rieke Dunaj.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Rozprestiera sa na jeho obidvoch brehoch, ktoré spájajú 4 mosty. 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Bratislava sa rozprestiera na hraniciach troch štátov - Rakúsko, Maďarsko a Slovensko.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Počtom obyvateľov (428 672 obyvateľov) je Bratislava najväčším mestom Slovenska.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Podnebie je teplé a patrí medzi najteplejšie miesta na Slovensku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Bratislava má 5 okresov a 17 mestských častí. 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Úradný názov  mesta je Bratislava a to </a:t>
            </a:r>
          </a:p>
          <a:p>
            <a:pPr marL="268288"/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od marca 1919. 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Predtým mala niekoľko názvov :</a:t>
            </a:r>
          </a:p>
          <a:p>
            <a:pPr marL="268288"/>
            <a:r>
              <a:rPr lang="sk-SK" b="1" i="1" u="sng" dirty="0" err="1">
                <a:solidFill>
                  <a:srgbClr val="FFC000"/>
                </a:solidFill>
                <a:latin typeface="Arial Black" pitchFamily="34" charset="0"/>
              </a:rPr>
              <a:t>Pressburg</a:t>
            </a:r>
            <a:r>
              <a:rPr lang="sk-SK" b="1" i="1" u="sng" dirty="0">
                <a:solidFill>
                  <a:srgbClr val="FFC000"/>
                </a:solidFill>
                <a:latin typeface="Arial Black" pitchFamily="34" charset="0"/>
              </a:rPr>
              <a:t>, </a:t>
            </a:r>
            <a:r>
              <a:rPr lang="sk-SK" b="1" i="1" u="sng" dirty="0" err="1">
                <a:solidFill>
                  <a:srgbClr val="FFC000"/>
                </a:solidFill>
                <a:latin typeface="Arial Black" pitchFamily="34" charset="0"/>
              </a:rPr>
              <a:t>Posonium</a:t>
            </a:r>
            <a:r>
              <a:rPr lang="sk-SK" b="1" i="1" u="sng" dirty="0">
                <a:solidFill>
                  <a:srgbClr val="FFC000"/>
                </a:solidFill>
                <a:latin typeface="Arial Black" pitchFamily="34" charset="0"/>
              </a:rPr>
              <a:t>, </a:t>
            </a:r>
            <a:r>
              <a:rPr lang="sk-SK" b="1" i="1" u="sng" dirty="0" err="1">
                <a:solidFill>
                  <a:srgbClr val="FFC000"/>
                </a:solidFill>
                <a:latin typeface="Arial Black" pitchFamily="34" charset="0"/>
              </a:rPr>
              <a:t>Pozsony</a:t>
            </a:r>
            <a:r>
              <a:rPr lang="sk-SK" b="1" i="1" u="sng" dirty="0">
                <a:solidFill>
                  <a:srgbClr val="FFC000"/>
                </a:solidFill>
                <a:latin typeface="Arial Black" pitchFamily="34" charset="0"/>
              </a:rPr>
              <a:t>, Prešporok</a:t>
            </a:r>
          </a:p>
          <a:p>
            <a:pPr indent="268288">
              <a:buFont typeface="Wingdings" pitchFamily="2" charset="2"/>
              <a:buChar char="q"/>
            </a:pPr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Od 1.1.1993 je Bratislava hlavným mestom </a:t>
            </a:r>
          </a:p>
          <a:p>
            <a:pPr indent="268288"/>
            <a:r>
              <a:rPr lang="sk-SK" b="1" dirty="0">
                <a:solidFill>
                  <a:srgbClr val="FFC000"/>
                </a:solidFill>
                <a:latin typeface="Arial Black" pitchFamily="34" charset="0"/>
              </a:rPr>
              <a:t>samostatnej Slovenskej republiky.</a:t>
            </a:r>
          </a:p>
          <a:p>
            <a:pPr indent="268288"/>
            <a:endParaRPr lang="sk-SK" b="1" dirty="0">
              <a:solidFill>
                <a:srgbClr val="FFC000"/>
              </a:solidFill>
              <a:latin typeface="Arial Black" pitchFamily="34" charset="0"/>
            </a:endParaRPr>
          </a:p>
          <a:p>
            <a:endParaRPr lang="sk-SK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267200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dell_vostro_001\Downloads\vlaj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1085850" cy="1085850"/>
          </a:xfrm>
          <a:prstGeom prst="rect">
            <a:avLst/>
          </a:prstGeom>
          <a:noFill/>
        </p:spPr>
      </p:pic>
      <p:pic>
        <p:nvPicPr>
          <p:cNvPr id="2055" name="Picture 7" descr="C:\Users\dell_vostro_001\Downloads\peca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04800"/>
            <a:ext cx="1085850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133600"/>
            <a:ext cx="4191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jaskyne a priepasti                             v Slovenskom krase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Spišský hrad </a:t>
            </a:r>
          </a:p>
          <a:p>
            <a:pPr marL="447675" indent="3175" eaLnBrk="1" hangingPunct="1">
              <a:lnSpc>
                <a:spcPct val="90000"/>
              </a:lnSpc>
              <a:buNone/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 okolitými pamiatkami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Banská Štiavnica a technické pamiatky                 v okolí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Vlkolínec – pamiatková rezervácia ľudovej architektúry 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mestská pamiatková  rezervácia Bardejov</a:t>
            </a:r>
          </a:p>
          <a:p>
            <a:pPr eaLnBrk="1" hangingPunct="1">
              <a:lnSpc>
                <a:spcPct val="90000"/>
              </a:lnSpc>
            </a:pPr>
            <a:endParaRPr lang="sk-SK" sz="2000" dirty="0"/>
          </a:p>
        </p:txBody>
      </p:sp>
      <p:pic>
        <p:nvPicPr>
          <p:cNvPr id="24580" name="Picture 6" descr="mapa s vyznačením pamiatok UNES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600200"/>
            <a:ext cx="4608338" cy="2657475"/>
          </a:xfrm>
          <a:noFill/>
        </p:spPr>
      </p:pic>
      <p:pic>
        <p:nvPicPr>
          <p:cNvPr id="24581" name="Picture 4" descr="znaky UNES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2672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152400" y="152400"/>
            <a:ext cx="8610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UNESCO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svetové prírodné a kultúrne dedičstvo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88935-F451-4F98-B993-8E21BDBB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Úloha: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691EA-0F2B-4DF5-B976-48306DCF7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7848600" cy="45259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Vypracuj si poznámky do zošita, nauč sa nové učivo.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Odfoť mi vypracované úlohy  a pošli na:  </a:t>
            </a:r>
            <a:r>
              <a:rPr lang="sk-SK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bronislava.uhnakova@gmail.com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96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sk-SK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MOJA VLASŤ</a:t>
            </a:r>
          </a:p>
          <a:p>
            <a:pPr algn="ctr"/>
            <a:r>
              <a:rPr lang="sk-SK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 l o v e n s k á   r e p u b l i k 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04800" y="5486400"/>
            <a:ext cx="8316913" cy="1371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Dátum vzniku: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sk-SK" sz="4400" b="1" dirty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1.1.1993</a:t>
            </a:r>
            <a:endParaRPr kumimoji="0" lang="sk-SK" sz="4400" b="1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152400" y="304800"/>
            <a:ext cx="8991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sk-SK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VZNIK </a:t>
            </a:r>
          </a:p>
          <a:p>
            <a:pPr algn="ctr">
              <a:buNone/>
            </a:pPr>
            <a:r>
              <a:rPr lang="sk-SK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SLOVENSKEJ REPUBLIKY</a:t>
            </a:r>
          </a:p>
        </p:txBody>
      </p:sp>
      <p:pic>
        <p:nvPicPr>
          <p:cNvPr id="43010" name="Picture 2" descr="C:\Users\dell_vostro_001\Downloads\slovakia_a-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457200" cy="304800"/>
          </a:xfrm>
          <a:prstGeom prst="rect">
            <a:avLst/>
          </a:prstGeom>
          <a:noFill/>
        </p:spPr>
      </p:pic>
      <p:pic>
        <p:nvPicPr>
          <p:cNvPr id="5122" name="Picture 2" descr="slovens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352800"/>
            <a:ext cx="4572000" cy="2270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733800" y="1600200"/>
            <a:ext cx="5867400" cy="48577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Hlavné mesto: </a:t>
            </a:r>
            <a:r>
              <a:rPr lang="sk-SK" sz="20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Bratislava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Úradný jazyk: </a:t>
            </a:r>
            <a:r>
              <a:rPr lang="sk-SK" sz="20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slovenčina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Štátne zriadenie : </a:t>
            </a:r>
            <a:r>
              <a:rPr lang="sk-SK" sz="20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republika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Prezident: </a:t>
            </a:r>
            <a:r>
              <a:rPr lang="sk-SK" sz="20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Zuzana </a:t>
            </a:r>
            <a:r>
              <a:rPr lang="sk-SK" sz="2000" u="sng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Čaputová</a:t>
            </a:r>
            <a:endParaRPr lang="sk-SK" sz="2000" u="sng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Vznik: </a:t>
            </a:r>
            <a:r>
              <a:rPr lang="sk-SK" sz="20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1. január 1993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Susedia: </a:t>
            </a:r>
            <a:r>
              <a:rPr lang="sk-SK" sz="20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Česko, Poľsko, Ukrajina, Maďarsko, Rakúsko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Rozloha: </a:t>
            </a:r>
            <a:r>
              <a:rPr lang="sk-SK" sz="20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49 035 km²</a:t>
            </a: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 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Počet obyvateľov:  </a:t>
            </a:r>
            <a:r>
              <a:rPr lang="sk-SK" sz="20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5,4 mil.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Od r. 2004: </a:t>
            </a:r>
            <a:r>
              <a:rPr lang="sk-SK" sz="20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člen EÚ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Hymna: </a:t>
            </a:r>
            <a:r>
              <a:rPr lang="sk-SK" sz="2000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Nad Tatrou sa blýska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057400"/>
            <a:ext cx="3562033" cy="36576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</p:spPr>
      </p:pic>
      <p:sp>
        <p:nvSpPr>
          <p:cNvPr id="10" name="Ovál 9"/>
          <p:cNvSpPr/>
          <p:nvPr/>
        </p:nvSpPr>
        <p:spPr>
          <a:xfrm>
            <a:off x="0" y="152400"/>
            <a:ext cx="9144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sk-SK" sz="2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endParaRPr lang="sk-SK" sz="2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sk-SK" sz="2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SLOVENSKÁ REPUBLIKA</a:t>
            </a:r>
            <a:br>
              <a:rPr lang="sk-SK" sz="2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br>
              <a:rPr lang="sk-SK" sz="2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7467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Štátne symboly:</a:t>
            </a:r>
          </a:p>
          <a:p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endParaRPr lang="sk-SK" b="1" dirty="0"/>
          </a:p>
          <a:p>
            <a:endParaRPr lang="sk-SK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endParaRPr lang="sk-SK" b="1" dirty="0"/>
          </a:p>
          <a:p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				</a:t>
            </a:r>
            <a:endParaRPr lang="sk-SK" sz="21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br>
              <a:rPr lang="sk-SK" sz="2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/>
            <a:endParaRPr lang="sk-SK" dirty="0"/>
          </a:p>
        </p:txBody>
      </p:sp>
      <p:pic>
        <p:nvPicPr>
          <p:cNvPr id="13315" name="Picture 3" descr="http://upload.wikimedia.org/wikipedia/commons/thumb/1/1a/Coat_of_Arms_of_Slovakia.svg/100px-Coat_of_Arms_of_Slovakia.svg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676400" y="1524000"/>
            <a:ext cx="9525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Štátna vlajka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524000" y="2819400"/>
            <a:ext cx="132433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Štátna pečať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1600200" y="4267200"/>
            <a:ext cx="1092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172200" y="17526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Štátny znak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172200" y="32004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Štátna</a:t>
            </a:r>
            <a:r>
              <a:rPr lang="sk-SK" dirty="0">
                <a:latin typeface="Times New Roman" pitchFamily="18" charset="0"/>
              </a:rPr>
              <a:t> 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vlajka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248400" y="46482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Pečať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304800"/>
            <a:ext cx="8062912" cy="152400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k-SK" sz="32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sk-SK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838200" y="152400"/>
            <a:ext cx="7543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sk-SK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SÚČASNOSŤ SLOVENSKEJ REPUBLIKY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6248400" y="57912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Štátna hymna</a:t>
            </a:r>
          </a:p>
        </p:txBody>
      </p:sp>
      <p:sp>
        <p:nvSpPr>
          <p:cNvPr id="22" name="Šípka doprava 21"/>
          <p:cNvSpPr/>
          <p:nvPr/>
        </p:nvSpPr>
        <p:spPr>
          <a:xfrm>
            <a:off x="3429000" y="1828800"/>
            <a:ext cx="2514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Šípka doprava 23"/>
          <p:cNvSpPr/>
          <p:nvPr/>
        </p:nvSpPr>
        <p:spPr>
          <a:xfrm>
            <a:off x="3429000" y="4724400"/>
            <a:ext cx="2514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Šípka doprava 24"/>
          <p:cNvSpPr/>
          <p:nvPr/>
        </p:nvSpPr>
        <p:spPr>
          <a:xfrm>
            <a:off x="3429000" y="3276600"/>
            <a:ext cx="2514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1" grpId="0"/>
      <p:bldP spid="13322" grpId="0"/>
      <p:bldP spid="21" grpId="0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7467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Štátne symboly</a:t>
            </a:r>
            <a:r>
              <a:rPr lang="sk-SK" sz="32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: Štátny </a:t>
            </a:r>
            <a:r>
              <a:rPr lang="sk-SK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znak</a:t>
            </a:r>
          </a:p>
          <a:p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endParaRPr lang="sk-SK" b="1" dirty="0"/>
          </a:p>
          <a:p>
            <a:endParaRPr lang="sk-SK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b="1" dirty="0"/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				</a:t>
            </a:r>
            <a:endParaRPr lang="sk-SK" sz="21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br>
              <a:rPr lang="sk-SK" sz="2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/>
            <a:endParaRPr lang="sk-SK" dirty="0"/>
          </a:p>
        </p:txBody>
      </p:sp>
      <p:pic>
        <p:nvPicPr>
          <p:cNvPr id="13315" name="Picture 3" descr="http://upload.wikimedia.org/wikipedia/commons/thumb/1/1a/Coat_of_Arms_of_Slovakia.svg/100px-Coat_of_Arms_of_Slovakia.svg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9600" y="1905000"/>
            <a:ext cx="24927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ál 19"/>
          <p:cNvSpPr/>
          <p:nvPr/>
        </p:nvSpPr>
        <p:spPr>
          <a:xfrm>
            <a:off x="838200" y="152400"/>
            <a:ext cx="7543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sk-SK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SÚČASNOSŤ SLOVENSKEJ REPUBLIKY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3505200" y="1905000"/>
            <a:ext cx="5486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sk-SK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tvorí na červenom ranogotickom štíte dvojitý strieborný kríž, vztýčený na strednom vyvýšenom vŕšku modrého trojvršia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driek a ramená kríža sú na koncoch rozšírené a vhĺbené, vrchy sú oblé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štátny znak sa vyobrazuje farebne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výnimočne možno od farebného vyobrazenia upustiť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striebornú farbu dvojitého kríža </a:t>
            </a:r>
          </a:p>
          <a:p>
            <a:pPr marL="271463"/>
            <a:r>
              <a:rPr lang="sk-SK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 štátnom znaku možno pri jeho farebnom vyobrazení nahradiť i bielou farbou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7467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Štátne symboly: Štátna vlajka</a:t>
            </a:r>
          </a:p>
          <a:p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endParaRPr lang="sk-SK" b="1" dirty="0"/>
          </a:p>
          <a:p>
            <a:endParaRPr lang="sk-SK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b="1" dirty="0"/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				</a:t>
            </a:r>
            <a:endParaRPr lang="sk-SK" sz="21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br>
              <a:rPr lang="sk-SK" sz="2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/>
            <a:endParaRPr lang="sk-SK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304800"/>
            <a:ext cx="8062912" cy="152400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k-SK" sz="32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sk-SK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838200" y="152400"/>
            <a:ext cx="7543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sk-SK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SÚČASNOSŤ SLOVENSKEJ REPUBLIKY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3505200" y="1600200"/>
            <a:ext cx="5486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skladá sa z troch pozdĺžnych pruhov - bieleho, modrého a červeného, rovnakej šírky, usporiadaných pod sebou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na prednej polovici listu štátnej vlajky je umiestnený štátny znak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štátny znak na štátnej vlajke je rovnako vzdialený od horného, predného a spodného okraja štátnej vlajky a jeho výška sa rovná polovici výšky štátnej vlajky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na styku štítu s inou ako bielou farbou je biely lem, široký jednu stotinu dĺžky štátnej vlajky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 štátnom znaku na štátnej vlajke sa nepoužíva žiadna obrysová linka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pomer strán štátnej vlajky je 2:3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štátna vlajka sa môže používať aj vo forme štátnej zástavy</a:t>
            </a:r>
            <a:endParaRPr lang="sk-SK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dell_vostro_001\Downloads\statna_vlaj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2755605" cy="2235679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19600"/>
            <a:ext cx="2762250" cy="2209800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7467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Štátne symboly: Štátna pečať</a:t>
            </a:r>
          </a:p>
          <a:p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endParaRPr lang="sk-SK" b="1" dirty="0"/>
          </a:p>
          <a:p>
            <a:endParaRPr lang="sk-SK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b="1" dirty="0"/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				</a:t>
            </a:r>
            <a:endParaRPr lang="sk-SK" sz="21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br>
              <a:rPr lang="sk-SK" sz="2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/>
            <a:endParaRPr lang="sk-SK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304800"/>
            <a:ext cx="8062912" cy="152400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k-SK" sz="32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sk-SK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838200" y="152400"/>
            <a:ext cx="7543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sk-SK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SÚČASNOSŤ SLOVENSKEJ REPUBLIKY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2895600" y="1600200"/>
            <a:ext cx="609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štátna pečať je okrúhla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 jej strede je vyobrazený štátny znak, pričom farby znaku sú vyznačené heraldickým šrafovaním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okolo štátneho znaku je do kruhu umiestnený nápis (kruhopis) Slovenská republika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 dolnej časti kruhopisu štátnej pečate je lipový lístok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priemer štátnej pečate je 45 mm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štátna pečať sa používa na originál listiny ústavy a ústavných zákonov Slovenskej republiky, medzinárodných zmlúv, poverovacích listín diplomatických zástupcov a v ďalších prípadoch, v ktorých je jej použitie obvyklé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pečatidlo štátnej pečate uschováva prezident Slovenskej republiky. </a:t>
            </a:r>
            <a:endParaRPr lang="sk-SK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2057400" cy="2021619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73914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6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Štátne symboly: Štátna hymna</a:t>
            </a:r>
          </a:p>
          <a:p>
            <a:pPr>
              <a:buNone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endParaRPr lang="sk-SK" b="1" dirty="0"/>
          </a:p>
          <a:p>
            <a:endParaRPr lang="sk-SK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6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6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Text štátnej hymny:</a:t>
            </a:r>
          </a:p>
          <a:p>
            <a:pPr>
              <a:buNone/>
            </a:pPr>
            <a:endParaRPr lang="sk-SK" sz="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sk-SK" sz="4900" b="1" dirty="0">
                <a:latin typeface="Arial Black" pitchFamily="34" charset="0"/>
              </a:rPr>
              <a:t>Nad Tatrou sa blýska, hromy divo bijú,</a:t>
            </a:r>
            <a:br>
              <a:rPr lang="sk-SK" sz="4900" b="1" dirty="0">
                <a:latin typeface="Arial Black" pitchFamily="34" charset="0"/>
              </a:rPr>
            </a:br>
            <a:r>
              <a:rPr lang="sk-SK" sz="4900" b="1" dirty="0">
                <a:latin typeface="Arial Black" pitchFamily="34" charset="0"/>
              </a:rPr>
              <a:t>Zastavme ich, bratia,</a:t>
            </a:r>
            <a:br>
              <a:rPr lang="sk-SK" sz="4900" b="1" dirty="0">
                <a:latin typeface="Arial Black" pitchFamily="34" charset="0"/>
              </a:rPr>
            </a:br>
            <a:r>
              <a:rPr lang="sk-SK" sz="4900" b="1" dirty="0">
                <a:latin typeface="Arial Black" pitchFamily="34" charset="0"/>
              </a:rPr>
              <a:t>veď sa ony stratia,</a:t>
            </a:r>
            <a:br>
              <a:rPr lang="sk-SK" sz="4900" b="1" dirty="0">
                <a:latin typeface="Arial Black" pitchFamily="34" charset="0"/>
              </a:rPr>
            </a:br>
            <a:r>
              <a:rPr lang="sk-SK" sz="4900" b="1" dirty="0">
                <a:latin typeface="Arial Black" pitchFamily="34" charset="0"/>
              </a:rPr>
              <a:t>Slováci ožijú.</a:t>
            </a:r>
            <a:br>
              <a:rPr lang="sk-SK" sz="4900" b="1" dirty="0">
                <a:latin typeface="Arial Black" pitchFamily="34" charset="0"/>
              </a:rPr>
            </a:br>
            <a:br>
              <a:rPr lang="sk-SK" sz="4900" b="1" dirty="0">
                <a:latin typeface="Arial Black" pitchFamily="34" charset="0"/>
              </a:rPr>
            </a:br>
            <a:r>
              <a:rPr lang="sk-SK" sz="4900" b="1" dirty="0">
                <a:latin typeface="Arial Black" pitchFamily="34" charset="0"/>
              </a:rPr>
              <a:t>To Slovensko naše posiaľ tvrdo spalo,</a:t>
            </a:r>
            <a:br>
              <a:rPr lang="sk-SK" sz="4900" b="1" dirty="0">
                <a:latin typeface="Arial Black" pitchFamily="34" charset="0"/>
              </a:rPr>
            </a:br>
            <a:r>
              <a:rPr lang="sk-SK" sz="4900" b="1" dirty="0">
                <a:latin typeface="Arial Black" pitchFamily="34" charset="0"/>
              </a:rPr>
              <a:t>ale blesky hromu</a:t>
            </a:r>
            <a:br>
              <a:rPr lang="sk-SK" sz="4900" b="1" dirty="0">
                <a:latin typeface="Arial Black" pitchFamily="34" charset="0"/>
              </a:rPr>
            </a:br>
            <a:r>
              <a:rPr lang="sk-SK" sz="4900" b="1" dirty="0">
                <a:latin typeface="Arial Black" pitchFamily="34" charset="0"/>
              </a:rPr>
              <a:t>vzbudzujú ho k tomu,</a:t>
            </a:r>
            <a:br>
              <a:rPr lang="sk-SK" sz="4900" b="1" dirty="0">
                <a:latin typeface="Arial Black" pitchFamily="34" charset="0"/>
              </a:rPr>
            </a:br>
            <a:r>
              <a:rPr lang="sk-SK" sz="4900" b="1" dirty="0">
                <a:latin typeface="Arial Black" pitchFamily="34" charset="0"/>
              </a:rPr>
              <a:t>aby sa prebralo.</a:t>
            </a:r>
            <a:endParaRPr lang="sk-SK" sz="49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b="1" dirty="0">
              <a:latin typeface="Arial Black" pitchFamily="34" charset="0"/>
            </a:endParaRPr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				</a:t>
            </a:r>
            <a:br>
              <a:rPr lang="sk-SK" sz="2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/>
            <a:endParaRPr lang="sk-SK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304800"/>
            <a:ext cx="8062912" cy="152400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k-SK" sz="32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sk-SK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838200" y="152400"/>
            <a:ext cx="7543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sk-SK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SÚČASNOSŤ SLOVENSKEJ REPUBLIKY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228600" y="1295400"/>
            <a:ext cx="8534400" cy="321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štátnou hymnou Slovenskej republiky sú prvé dve slohy piesne </a:t>
            </a:r>
            <a:r>
              <a:rPr lang="sk-SK" b="1" u="sng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Nad Tatrou sa blýska</a:t>
            </a:r>
            <a:endParaRPr lang="sk-SK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271463" indent="-271463">
              <a:buFont typeface="Wingdings" pitchFamily="2" charset="2"/>
              <a:buChar char="q"/>
            </a:pPr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štátna hymna sa hrá alebo spieva najmä pri príležitosti štátnych sviatkov, pamätných dní, výročí a pri iných významných príležitostiach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Janko Matúška (1821 - 1877) je autorom textu slovenskej hymny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Narodil sa 10. januára 1821 v Dolnom Kubíne na Orave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Patril k štúrovskej generácii, k obdobiu národného obrodenia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Kopala studienku - melódia slovenskej hymny (Ľudová pieseň) 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Vznik hymny SR – 1844</a:t>
            </a:r>
          </a:p>
          <a:p>
            <a:pPr marL="271463" indent="-271463">
              <a:buFont typeface="Wingdings" pitchFamily="2" charset="2"/>
              <a:buChar char="q"/>
            </a:pPr>
            <a:endParaRPr lang="sk-SK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br>
              <a:rPr lang="sk-SK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endParaRPr lang="sk-SK" b="1" dirty="0"/>
          </a:p>
          <a:p>
            <a:endParaRPr lang="sk-SK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sk-SK" b="1" dirty="0"/>
          </a:p>
          <a:p>
            <a:pPr>
              <a:buNone/>
            </a:pPr>
            <a:br>
              <a:rPr lang="sk-SK" sz="32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endParaRPr lang="sk-SK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				</a:t>
            </a:r>
          </a:p>
          <a:p>
            <a:pPr>
              <a:buNone/>
            </a:pPr>
            <a:br>
              <a:rPr lang="sk-SK" sz="2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sk-SK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/>
            <a:endParaRPr lang="sk-SK" dirty="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0" y="6248400"/>
            <a:ext cx="434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Prezident SR Zuzana </a:t>
            </a:r>
            <a:r>
              <a:rPr lang="sk-SK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Čaputová</a:t>
            </a:r>
            <a:endParaRPr lang="sk-SK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267200" y="56388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Grasalkovičov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palác známy ako Prezidentský palác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4743450" cy="3557588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  <a:miter lim="800000"/>
            <a:headEnd/>
            <a:tailEnd/>
          </a:ln>
        </p:spPr>
      </p:pic>
      <p:sp>
        <p:nvSpPr>
          <p:cNvPr id="17" name="Ovál 16"/>
          <p:cNvSpPr/>
          <p:nvPr/>
        </p:nvSpPr>
        <p:spPr>
          <a:xfrm>
            <a:off x="304800" y="304800"/>
            <a:ext cx="8001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sk-SK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Prezidentka republiky</a:t>
            </a:r>
          </a:p>
        </p:txBody>
      </p:sp>
      <p:pic>
        <p:nvPicPr>
          <p:cNvPr id="18" name="Picture 4" descr="Standarda prezidenta Slovenské republiky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048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76400" y="2362200"/>
            <a:ext cx="1905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Štandarda 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prezidenta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" y="3409618"/>
            <a:ext cx="3546021" cy="2709923"/>
          </a:xfrm>
          <a:prstGeom prst="rect">
            <a:avLst/>
          </a:prstGeom>
          <a:ln w="57150" cap="sq">
            <a:solidFill>
              <a:schemeClr val="accent1"/>
            </a:solidFill>
            <a:prstDash val="sys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00"/>
                            </p:stCondLst>
                            <p:childTnLst>
                              <p:par>
                                <p:cTn id="1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5" grpId="0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3815</TotalTime>
  <Words>872</Words>
  <Application>Microsoft Office PowerPoint</Application>
  <PresentationFormat>Předvádění na obrazovce (4:3)</PresentationFormat>
  <Paragraphs>204</Paragraphs>
  <Slides>14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 Black</vt:lpstr>
      <vt:lpstr>Calibri</vt:lpstr>
      <vt:lpstr>Century Gothic</vt:lpstr>
      <vt:lpstr>Times New Roman</vt:lpstr>
      <vt:lpstr>Verdana</vt:lpstr>
      <vt:lpstr>Wingdings</vt:lpstr>
      <vt:lpstr>Wingdings 2</vt:lpstr>
      <vt:lpstr>Nadšenie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Kde leží SLOVENSKO</vt:lpstr>
      <vt:lpstr>  HLAVNÉ MESTO SR BRATISLAVA  </vt:lpstr>
      <vt:lpstr>  BRATISLAVA perla na Dunaji  </vt:lpstr>
      <vt:lpstr>Prezentace aplikace PowerPoint</vt:lpstr>
      <vt:lpstr>Úloha: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IKT DO EURÓPY</dc:title>
  <dc:creator>PC_JL</dc:creator>
  <cp:lastModifiedBy>Broňa</cp:lastModifiedBy>
  <cp:revision>106</cp:revision>
  <dcterms:created xsi:type="dcterms:W3CDTF">2010-11-28T19:06:36Z</dcterms:created>
  <dcterms:modified xsi:type="dcterms:W3CDTF">2021-04-10T14:57:44Z</dcterms:modified>
</cp:coreProperties>
</file>