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80" r:id="rId6"/>
    <p:sldId id="278" r:id="rId7"/>
    <p:sldId id="281" r:id="rId8"/>
    <p:sldId id="28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37" autoAdjust="0"/>
  </p:normalViewPr>
  <p:slideViewPr>
    <p:cSldViewPr>
      <p:cViewPr>
        <p:scale>
          <a:sx n="66" d="100"/>
          <a:sy n="66" d="100"/>
        </p:scale>
        <p:origin x="-12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E3E3-6BA2-407B-BEF8-B6BFAAA279D1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4857784" cy="857256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Teplo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5301208"/>
            <a:ext cx="6237906" cy="864096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/>
              <a:t>Látka a teplo. Výpočet tepla</a:t>
            </a:r>
            <a:endParaRPr lang="sk-SK" sz="3200" dirty="0"/>
          </a:p>
        </p:txBody>
      </p:sp>
      <p:pic>
        <p:nvPicPr>
          <p:cNvPr id="1028" name="Picture 4" descr="Výsledok vyhľadávania obrázkov pre dopyt difficult ta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43050"/>
            <a:ext cx="4714908" cy="2841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Už vieme: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929718" cy="5643602"/>
          </a:xfrm>
        </p:spPr>
        <p:txBody>
          <a:bodyPr>
            <a:normAutofit/>
          </a:bodyPr>
          <a:lstStyle/>
          <a:p>
            <a:r>
              <a:rPr lang="sk-SK" dirty="0" smtClean="0"/>
              <a:t>Pri tepelnej výmene medzi kovom a vodou sa viac menila teplota:</a:t>
            </a:r>
          </a:p>
          <a:p>
            <a:r>
              <a:rPr lang="sk-SK" dirty="0" smtClean="0"/>
              <a:t>Zistili sme, že kovy sa ochladili niekoľkonásobne viac, ako sa zohriala voda.</a:t>
            </a:r>
          </a:p>
          <a:p>
            <a:r>
              <a:rPr lang="sk-SK" dirty="0" smtClean="0"/>
              <a:t>Teplo závisí priamoúmerne od hmotnosti telesa a od teplotného rozdielu.</a:t>
            </a:r>
          </a:p>
          <a:p>
            <a:r>
              <a:rPr lang="sk-SK" dirty="0" smtClean="0"/>
              <a:t>Výsledok </a:t>
            </a:r>
            <a:r>
              <a:rPr lang="sk-SK" dirty="0" err="1" smtClean="0"/>
              <a:t>Joulovho</a:t>
            </a:r>
            <a:r>
              <a:rPr lang="sk-SK" dirty="0" smtClean="0"/>
              <a:t> pokusu: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1 kg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vody sa zohreje o </a:t>
            </a:r>
            <a:r>
              <a:rPr lang="sk-SK" b="1" dirty="0" smtClean="0">
                <a:solidFill>
                  <a:srgbClr val="FF0000"/>
                </a:solidFill>
              </a:rPr>
              <a:t>1°C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 prijatím tepla 4 200 J.</a:t>
            </a:r>
          </a:p>
          <a:p>
            <a:endParaRPr lang="sk-SK" dirty="0" smtClean="0"/>
          </a:p>
          <a:p>
            <a:r>
              <a:rPr lang="sk-SK" sz="2200" i="1" dirty="0" smtClean="0"/>
              <a:t>Ak by sme poznali podobnú hodnotu prijatého tepla aj pre iné látky ako pre vodu, bolo by to fajn. Dokázali by sme potom už veľmi jednoducho teplo počítať.</a:t>
            </a:r>
          </a:p>
          <a:p>
            <a:endParaRPr lang="sk-SK" sz="2200" dirty="0" smtClean="0"/>
          </a:p>
          <a:p>
            <a:endParaRPr lang="sk-SK" sz="22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1691680" y="1484784"/>
            <a:ext cx="857256" cy="430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dirty="0" smtClean="0"/>
              <a:t>kovu</a:t>
            </a:r>
            <a:endParaRPr lang="sk-SK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Hmotnostná tepelná kapacita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/>
          <a:lstStyle/>
          <a:p>
            <a:r>
              <a:rPr lang="sk-SK" dirty="0" smtClean="0"/>
              <a:t>Pre vodu je to číslo 4 200 s jednotkou	   	  .</a:t>
            </a:r>
          </a:p>
          <a:p>
            <a:endParaRPr lang="sk-SK" dirty="0" smtClean="0"/>
          </a:p>
          <a:p>
            <a:r>
              <a:rPr lang="sk-SK" dirty="0" smtClean="0"/>
              <a:t>Toto číslo je hodnota novej fyzikálnej veličiny s názvom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hmotnostná tepelná kapacita </a:t>
            </a:r>
            <a:r>
              <a:rPr lang="sk-SK" sz="2200" i="1" dirty="0" smtClean="0"/>
              <a:t>(staršie názvy: merná tepelná kapacita, merné teplo).</a:t>
            </a:r>
          </a:p>
          <a:p>
            <a:r>
              <a:rPr lang="sk-SK" sz="2200" dirty="0" smtClean="0"/>
              <a:t>Jej označenie je </a:t>
            </a:r>
            <a:r>
              <a:rPr lang="sk-SK" sz="2200" b="1" dirty="0" smtClean="0">
                <a:solidFill>
                  <a:schemeClr val="accent3">
                    <a:lumMod val="50000"/>
                  </a:schemeClr>
                </a:solidFill>
              </a:rPr>
              <a:t>c </a:t>
            </a:r>
            <a:r>
              <a:rPr lang="sk-SK" sz="2200" dirty="0" smtClean="0"/>
              <a:t>a základnou jednotkou 	 	   .</a:t>
            </a:r>
          </a:p>
          <a:p>
            <a:endParaRPr lang="sk-SK" sz="2200" dirty="0" smtClean="0"/>
          </a:p>
          <a:p>
            <a:r>
              <a:rPr lang="sk-SK" sz="2200" dirty="0" smtClean="0"/>
              <a:t>Ďalšia jednotka je 		  .</a:t>
            </a:r>
          </a:p>
          <a:p>
            <a:endParaRPr lang="sk-SK" sz="2200" dirty="0" smtClean="0"/>
          </a:p>
          <a:p>
            <a:r>
              <a:rPr lang="sk-SK" sz="2200" dirty="0" smtClean="0"/>
              <a:t>Platí: </a:t>
            </a:r>
            <a:endParaRPr lang="en-US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124744"/>
            <a:ext cx="781050" cy="7334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3140968"/>
            <a:ext cx="781050" cy="7334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933056"/>
            <a:ext cx="781050" cy="7429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085184"/>
            <a:ext cx="3048000" cy="74295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Hmotnostná tepelná kapacita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/>
          <a:lstStyle/>
          <a:p>
            <a:r>
              <a:rPr lang="sk-SK" sz="22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sk-SK" sz="2200" dirty="0" smtClean="0"/>
              <a:t> je pre danú látku tabuľková hodnota:</a:t>
            </a:r>
            <a:endParaRPr lang="en-US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/>
        </p:nvGraphicFramePr>
        <p:xfrm>
          <a:off x="1331640" y="2060849"/>
          <a:ext cx="6096000" cy="369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25209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Látka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Hmotnostná tepelná kapacita  </a:t>
                      </a:r>
                      <a:r>
                        <a:rPr lang="sk-SK" dirty="0" smtClean="0">
                          <a:latin typeface="+mn-lt"/>
                        </a:rPr>
                        <a:t>(  J/</a:t>
                      </a:r>
                      <a:r>
                        <a:rPr lang="sk-SK" dirty="0" err="1" smtClean="0">
                          <a:latin typeface="+mn-lt"/>
                        </a:rPr>
                        <a:t>kg</a:t>
                      </a:r>
                      <a:r>
                        <a:rPr lang="sk-SK" dirty="0" err="1" smtClean="0">
                          <a:latin typeface="+mn-lt"/>
                          <a:ea typeface="Cambria Math"/>
                        </a:rPr>
                        <a:t>·°C</a:t>
                      </a:r>
                      <a:r>
                        <a:rPr lang="sk-SK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ľad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olej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hliník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železo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zlato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vzduch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1 000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benzín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Hmotnostná tepelná kapacita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/>
          </a:bodyPr>
          <a:lstStyle/>
          <a:p>
            <a:r>
              <a:rPr lang="sk-SK" dirty="0" smtClean="0"/>
              <a:t>Ak má látka vysokú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sk-SK" dirty="0" smtClean="0"/>
              <a:t>, znamená to, že veľa tepla treba dodať na jej ohriatie, zároveň však aj veľmi dlho chladne.</a:t>
            </a:r>
          </a:p>
          <a:p>
            <a:endParaRPr lang="sk-SK" dirty="0" smtClean="0"/>
          </a:p>
          <a:p>
            <a:r>
              <a:rPr lang="sk-SK" dirty="0" smtClean="0"/>
              <a:t>Voda je látka s veľmi vysokou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sk-SK" dirty="0" smtClean="0"/>
              <a:t> oproti ostatným látkam.</a:t>
            </a:r>
          </a:p>
          <a:p>
            <a:r>
              <a:rPr lang="sk-SK" dirty="0" smtClean="0"/>
              <a:t>Jej vysokú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 c </a:t>
            </a:r>
            <a:r>
              <a:rPr lang="sk-SK" dirty="0" smtClean="0"/>
              <a:t>oceníme napr. pri vykurovaní radiátormi.</a:t>
            </a:r>
          </a:p>
          <a:p>
            <a:endParaRPr lang="sk-SK" dirty="0" smtClean="0"/>
          </a:p>
          <a:p>
            <a:r>
              <a:rPr lang="sk-SK" dirty="0" smtClean="0"/>
              <a:t>Naopak kovy sú všeobecne látky s nízkou tepelnou kapacitou. Ľahko sa zohrejú a aj rýchlo vychladnú.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Výpočet tepla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972452" cy="5330968"/>
          </a:xfrm>
        </p:spPr>
        <p:txBody>
          <a:bodyPr/>
          <a:lstStyle/>
          <a:p>
            <a:r>
              <a:rPr lang="sk-SK" dirty="0" smtClean="0"/>
              <a:t>Teraz už poznáme všetky potrebné fyzikálne veličiny na výpočet tepla: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Teplo prijaté alebo odovzdané telesom vypočítame ako súčin hmotnosti , hmotnostnej tepelnej kapacity a teplotného rozdielu: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071942"/>
            <a:ext cx="2628900" cy="61912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143512"/>
            <a:ext cx="2286000" cy="7334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143512"/>
            <a:ext cx="326707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Príklad: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5688158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Book Antiqua" pitchFamily="18" charset="0"/>
              </a:rPr>
              <a:t>Vypočítaj, koľko tepla odovzdá 150 litrov vody vo vani ak sa ochladí z teploty 48°C na teplotu 35°C?</a:t>
            </a:r>
          </a:p>
          <a:p>
            <a:pPr>
              <a:buNone/>
            </a:pPr>
            <a:r>
              <a:rPr lang="sk-SK" b="1" dirty="0" smtClean="0">
                <a:latin typeface="Book Antiqua" pitchFamily="18" charset="0"/>
              </a:rPr>
              <a:t>Zápis:	</a:t>
            </a:r>
            <a:r>
              <a:rPr lang="sk-SK" dirty="0" smtClean="0">
                <a:latin typeface="Book Antiqua" pitchFamily="18" charset="0"/>
              </a:rPr>
              <a:t>	 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V = 150 l </a:t>
            </a:r>
            <a:r>
              <a:rPr lang="sk-SK" sz="3200" dirty="0" smtClean="0">
                <a:latin typeface="Book Antiqua" pitchFamily="18" charset="0"/>
                <a:ea typeface="Cambria Math"/>
              </a:rPr>
              <a:t>⇒  </a:t>
            </a:r>
            <a:r>
              <a:rPr lang="sk-SK" dirty="0" smtClean="0">
                <a:latin typeface="Book Antiqua" pitchFamily="18" charset="0"/>
                <a:ea typeface="Cambria Math"/>
              </a:rPr>
              <a:t>m = 150 kg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</a:t>
            </a:r>
            <a:r>
              <a:rPr lang="sk-SK" baseline="-25000" dirty="0" smtClean="0">
                <a:latin typeface="Book Antiqua" pitchFamily="18" charset="0"/>
              </a:rPr>
              <a:t>0</a:t>
            </a:r>
            <a:r>
              <a:rPr lang="sk-SK" dirty="0" smtClean="0">
                <a:latin typeface="Book Antiqua" pitchFamily="18" charset="0"/>
              </a:rPr>
              <a:t> = 48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 = 35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c = 4 200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m · c ·</a:t>
            </a:r>
            <a:r>
              <a:rPr lang="el-GR" dirty="0" smtClean="0">
                <a:latin typeface="Book Antiqua" pitchFamily="18" charset="0"/>
              </a:rPr>
              <a:t>Δ</a:t>
            </a:r>
            <a:r>
              <a:rPr lang="sk-SK" dirty="0" smtClean="0">
                <a:latin typeface="Book Antiqua" pitchFamily="18" charset="0"/>
              </a:rPr>
              <a:t>t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150 kg · 4 200           · 13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8 190 000 J </a:t>
            </a:r>
            <a:r>
              <a:rPr lang="sk-SK" dirty="0" smtClean="0">
                <a:latin typeface="Cambria Math"/>
                <a:ea typeface="Cambria Math"/>
              </a:rPr>
              <a:t>≐ 8,2 MJ</a:t>
            </a: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Voda odovzdá okoliu teplo 8,2 MJ.</a:t>
            </a: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 </a:t>
            </a:r>
            <a:endParaRPr lang="sk-SK" dirty="0">
              <a:latin typeface="Book Antiqua" pitchFamily="18" charset="0"/>
            </a:endParaRPr>
          </a:p>
        </p:txBody>
      </p:sp>
      <p:pic>
        <p:nvPicPr>
          <p:cNvPr id="20482" name="Picture 2" descr="Výsledok vyhľadávania obrázkov pre dopyt Bathtub with hot water"/>
          <p:cNvPicPr>
            <a:picLocks noChangeAspect="1" noChangeArrowheads="1"/>
          </p:cNvPicPr>
          <p:nvPr/>
        </p:nvPicPr>
        <p:blipFill>
          <a:blip r:embed="rId2" cstate="print"/>
          <a:srcRect t="20963" b="11490"/>
          <a:stretch>
            <a:fillRect/>
          </a:stretch>
        </p:blipFill>
        <p:spPr bwMode="auto">
          <a:xfrm>
            <a:off x="6500826" y="1785926"/>
            <a:ext cx="2143120" cy="1553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á zložená zátvorka 4"/>
          <p:cNvSpPr/>
          <p:nvPr/>
        </p:nvSpPr>
        <p:spPr>
          <a:xfrm>
            <a:off x="1785918" y="2643182"/>
            <a:ext cx="357190" cy="857256"/>
          </a:xfrm>
          <a:prstGeom prst="rightBrace">
            <a:avLst>
              <a:gd name="adj1" fmla="val 2745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071670" y="285749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mbria Math"/>
                <a:ea typeface="Cambria Math"/>
              </a:rPr>
              <a:t>Δ</a:t>
            </a:r>
            <a:r>
              <a:rPr lang="sk-SK" sz="2400" dirty="0" smtClean="0">
                <a:latin typeface="Cambria Math"/>
                <a:ea typeface="Cambria Math"/>
              </a:rPr>
              <a:t> t =</a:t>
            </a:r>
            <a:r>
              <a:rPr lang="sk-SK" sz="2400" dirty="0" smtClean="0">
                <a:latin typeface="Book Antiqua" pitchFamily="18" charset="0"/>
              </a:rPr>
              <a:t> t</a:t>
            </a:r>
            <a:r>
              <a:rPr lang="sk-SK" sz="2400" baseline="-25000" dirty="0" smtClean="0">
                <a:latin typeface="Book Antiqua" pitchFamily="18" charset="0"/>
              </a:rPr>
              <a:t>0 </a:t>
            </a:r>
            <a:r>
              <a:rPr lang="sk-SK" sz="2400" dirty="0" smtClean="0">
                <a:latin typeface="Book Antiqua" pitchFamily="18" charset="0"/>
              </a:rPr>
              <a:t>– t = 48°C – 35°C = 13 °C   </a:t>
            </a:r>
            <a:r>
              <a:rPr lang="sk-SK" sz="2400" dirty="0" smtClean="0">
                <a:latin typeface="Cambria Math"/>
                <a:ea typeface="Cambria Math"/>
              </a:rPr>
              <a:t> </a:t>
            </a:r>
            <a:endParaRPr lang="sk-SK" sz="24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429000"/>
            <a:ext cx="608613" cy="571503"/>
          </a:xfrm>
          <a:prstGeom prst="rect">
            <a:avLst/>
          </a:prstGeom>
          <a:noFill/>
        </p:spPr>
      </p:pic>
      <p:cxnSp>
        <p:nvCxnSpPr>
          <p:cNvPr id="9" name="Rovná spojnica 8"/>
          <p:cNvCxnSpPr/>
          <p:nvPr/>
        </p:nvCxnSpPr>
        <p:spPr>
          <a:xfrm>
            <a:off x="428596" y="392906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286256"/>
            <a:ext cx="608613" cy="571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Príklad: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6072206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Book Antiqua" pitchFamily="18" charset="0"/>
              </a:rPr>
              <a:t>Vypočítaj, koľko tepla prijme železná platňa s hmotnosťou 2 kg, ak sa zohreje z teploty 20°C na teplotu 150°C?</a:t>
            </a:r>
          </a:p>
          <a:p>
            <a:pPr>
              <a:buNone/>
            </a:pPr>
            <a:r>
              <a:rPr lang="sk-SK" b="1" dirty="0" smtClean="0">
                <a:latin typeface="Book Antiqua" pitchFamily="18" charset="0"/>
              </a:rPr>
              <a:t>Zápis:	</a:t>
            </a:r>
            <a:r>
              <a:rPr lang="sk-SK" dirty="0" smtClean="0">
                <a:latin typeface="Book Antiqua" pitchFamily="18" charset="0"/>
              </a:rPr>
              <a:t>	 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  <a:ea typeface="Cambria Math"/>
              </a:rPr>
              <a:t>m = 2kg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</a:t>
            </a:r>
            <a:r>
              <a:rPr lang="sk-SK" baseline="-25000" dirty="0" smtClean="0">
                <a:latin typeface="Book Antiqua" pitchFamily="18" charset="0"/>
              </a:rPr>
              <a:t>0</a:t>
            </a:r>
            <a:r>
              <a:rPr lang="sk-SK" dirty="0" smtClean="0">
                <a:latin typeface="Book Antiqua" pitchFamily="18" charset="0"/>
              </a:rPr>
              <a:t> = 20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 =150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c = 450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m · c ·</a:t>
            </a:r>
            <a:r>
              <a:rPr lang="el-GR" dirty="0" smtClean="0">
                <a:latin typeface="Book Antiqua" pitchFamily="18" charset="0"/>
              </a:rPr>
              <a:t>Δ</a:t>
            </a:r>
            <a:r>
              <a:rPr lang="sk-SK" dirty="0" smtClean="0">
                <a:latin typeface="Book Antiqua" pitchFamily="18" charset="0"/>
              </a:rPr>
              <a:t>t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2 kg · 450         · 130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117 000 J </a:t>
            </a:r>
            <a:r>
              <a:rPr lang="sk-SK" dirty="0" smtClean="0">
                <a:latin typeface="Cambria Math"/>
                <a:ea typeface="Cambria Math"/>
              </a:rPr>
              <a:t>≐ 117 </a:t>
            </a:r>
            <a:r>
              <a:rPr lang="sk-SK" dirty="0" err="1" smtClean="0">
                <a:latin typeface="Cambria Math"/>
                <a:ea typeface="Cambria Math"/>
              </a:rPr>
              <a:t>kJ</a:t>
            </a:r>
            <a:endParaRPr lang="sk-SK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Platňa prijme teplo 117 </a:t>
            </a:r>
            <a:r>
              <a:rPr lang="sk-SK" dirty="0" err="1" smtClean="0">
                <a:latin typeface="Book Antiqua" pitchFamily="18" charset="0"/>
              </a:rPr>
              <a:t>kJ</a:t>
            </a:r>
            <a:r>
              <a:rPr lang="sk-SK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 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5" name="Pravá zložená zátvorka 4"/>
          <p:cNvSpPr/>
          <p:nvPr/>
        </p:nvSpPr>
        <p:spPr>
          <a:xfrm>
            <a:off x="1785918" y="2857496"/>
            <a:ext cx="357190" cy="857256"/>
          </a:xfrm>
          <a:prstGeom prst="rightBrace">
            <a:avLst>
              <a:gd name="adj1" fmla="val 2745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214546" y="307181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mbria Math"/>
                <a:ea typeface="Cambria Math"/>
              </a:rPr>
              <a:t>Δ</a:t>
            </a:r>
            <a:r>
              <a:rPr lang="sk-SK" sz="2400" dirty="0" smtClean="0">
                <a:latin typeface="Cambria Math"/>
                <a:ea typeface="Cambria Math"/>
              </a:rPr>
              <a:t> t =</a:t>
            </a:r>
            <a:r>
              <a:rPr lang="sk-SK" sz="2400" dirty="0" smtClean="0">
                <a:latin typeface="Book Antiqua" pitchFamily="18" charset="0"/>
              </a:rPr>
              <a:t>  t – t</a:t>
            </a:r>
            <a:r>
              <a:rPr lang="sk-SK" sz="2400" baseline="-25000" dirty="0" smtClean="0">
                <a:latin typeface="Book Antiqua" pitchFamily="18" charset="0"/>
              </a:rPr>
              <a:t>0 </a:t>
            </a:r>
            <a:r>
              <a:rPr lang="sk-SK" sz="2400" dirty="0" smtClean="0">
                <a:latin typeface="Book Antiqua" pitchFamily="18" charset="0"/>
              </a:rPr>
              <a:t>= 150°C – 20°C = 130 °C   </a:t>
            </a:r>
            <a:r>
              <a:rPr lang="sk-SK" sz="2400" dirty="0" smtClean="0">
                <a:latin typeface="Cambria Math"/>
                <a:ea typeface="Cambria Math"/>
              </a:rPr>
              <a:t> </a:t>
            </a:r>
            <a:endParaRPr lang="sk-SK" sz="24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14752"/>
            <a:ext cx="608613" cy="571503"/>
          </a:xfrm>
          <a:prstGeom prst="rect">
            <a:avLst/>
          </a:prstGeom>
          <a:noFill/>
        </p:spPr>
      </p:pic>
      <p:cxnSp>
        <p:nvCxnSpPr>
          <p:cNvPr id="9" name="Rovná spojnica 8"/>
          <p:cNvCxnSpPr/>
          <p:nvPr/>
        </p:nvCxnSpPr>
        <p:spPr>
          <a:xfrm>
            <a:off x="571472" y="428625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00570"/>
            <a:ext cx="608613" cy="571503"/>
          </a:xfrm>
          <a:prstGeom prst="rect">
            <a:avLst/>
          </a:prstGeom>
          <a:noFill/>
        </p:spPr>
      </p:pic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71448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uiExpand="1" animBg="1"/>
      <p:bldP spid="6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331640" y="2276872"/>
            <a:ext cx="626469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Ďakujem za pozornosť!</a:t>
            </a:r>
            <a:endParaRPr lang="sk-SK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7544" y="56612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1197</TotalTime>
  <Words>253</Words>
  <Application>Microsoft Office PowerPoint</Application>
  <PresentationFormat>Prezentácia na obrazovke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Teplo</vt:lpstr>
      <vt:lpstr>Už vieme:</vt:lpstr>
      <vt:lpstr>Hmotnostná tepelná kapacita</vt:lpstr>
      <vt:lpstr>Hmotnostná tepelná kapacita</vt:lpstr>
      <vt:lpstr>Hmotnostná tepelná kapacita</vt:lpstr>
      <vt:lpstr>Výpočet tepla</vt:lpstr>
      <vt:lpstr>Príklad: </vt:lpstr>
      <vt:lpstr>Príklad: 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Teplota. Skúmanie premien skupenstva látok</dc:title>
  <dc:creator>Pedagog</dc:creator>
  <cp:lastModifiedBy>xxx</cp:lastModifiedBy>
  <cp:revision>244</cp:revision>
  <dcterms:created xsi:type="dcterms:W3CDTF">2016-09-21T09:52:20Z</dcterms:created>
  <dcterms:modified xsi:type="dcterms:W3CDTF">2020-04-06T11:28:18Z</dcterms:modified>
</cp:coreProperties>
</file>