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71" r:id="rId7"/>
    <p:sldId id="265" r:id="rId8"/>
    <p:sldId id="266" r:id="rId9"/>
    <p:sldId id="267" r:id="rId10"/>
    <p:sldId id="264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C671AB-476B-4F06-88F1-8AB3C98696AB}" type="datetimeFigureOut">
              <a:rPr lang="sk-SK" smtClean="0"/>
              <a:pPr/>
              <a:t>16. 1. 2021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50811A-7B54-4B17-9DF0-864A017B0C5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osymedical.com/Digestive/samples/animations/Digestion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Tráviaca sústava človeka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1323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Žlčník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Zhromažďuje sa tu žlč vytvorená v pečeni</a:t>
            </a:r>
          </a:p>
          <a:p>
            <a:r>
              <a:rPr lang="sk-SK" dirty="0" smtClean="0"/>
              <a:t>Trávenie a vstrebávanie tukov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146" name="Picture 2" descr="http://www.argosymedical.com/Digestive/samples/images/DigestionAccessoryOr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964" y="2302282"/>
            <a:ext cx="3988784" cy="45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27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Pečeň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Najväčšia žľaza</a:t>
            </a:r>
            <a:r>
              <a:rPr lang="sk-SK" dirty="0" smtClean="0"/>
              <a:t> v ľudskom tele</a:t>
            </a:r>
          </a:p>
          <a:p>
            <a:r>
              <a:rPr lang="sk-SK" b="1" dirty="0" smtClean="0"/>
              <a:t>Premena tukov, cukrov a bielkovín </a:t>
            </a:r>
          </a:p>
          <a:p>
            <a:r>
              <a:rPr lang="sk-SK" u="sng" dirty="0" smtClean="0"/>
              <a:t>Zásobáreň</a:t>
            </a:r>
            <a:r>
              <a:rPr lang="sk-SK" dirty="0" smtClean="0"/>
              <a:t> vitamínov a glykogénu</a:t>
            </a:r>
          </a:p>
          <a:p>
            <a:r>
              <a:rPr lang="sk-SK" dirty="0" smtClean="0"/>
              <a:t>Zneškodňuje jedovaté látky</a:t>
            </a:r>
          </a:p>
          <a:p>
            <a:r>
              <a:rPr lang="sk-SK" dirty="0" smtClean="0"/>
              <a:t>Tvorí sa tu </a:t>
            </a:r>
            <a:r>
              <a:rPr lang="sk-SK" b="1" dirty="0" smtClean="0"/>
              <a:t>žlč</a:t>
            </a:r>
          </a:p>
        </p:txBody>
      </p:sp>
      <p:pic>
        <p:nvPicPr>
          <p:cNvPr id="5122" name="Picture 2" descr="http://www.argosymedical.com/Digestive/samples/images/Digestive-Liver-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742" y="3214687"/>
            <a:ext cx="4758601" cy="36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33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Hrubé črevo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Začína </a:t>
            </a:r>
            <a:r>
              <a:rPr lang="sk-SK" b="1" dirty="0" smtClean="0"/>
              <a:t>slepým črevom </a:t>
            </a:r>
          </a:p>
          <a:p>
            <a:r>
              <a:rPr lang="sk-SK" u="sng" dirty="0" smtClean="0"/>
              <a:t>Nestrávené zvyšky </a:t>
            </a:r>
            <a:r>
              <a:rPr lang="sk-SK" dirty="0" smtClean="0"/>
              <a:t>(z tenkého čreva) sa </a:t>
            </a:r>
            <a:r>
              <a:rPr lang="sk-SK" b="1" dirty="0" smtClean="0"/>
              <a:t>zahusťujú vstrebávaním vody</a:t>
            </a:r>
            <a:r>
              <a:rPr lang="sk-SK" dirty="0" smtClean="0"/>
              <a:t> (tá  sa vracia do organizmu)</a:t>
            </a:r>
          </a:p>
          <a:p>
            <a:r>
              <a:rPr lang="sk-SK" dirty="0" smtClean="0"/>
              <a:t>Formuje sa </a:t>
            </a:r>
            <a:r>
              <a:rPr lang="sk-SK" u="sng" dirty="0" smtClean="0"/>
              <a:t>stolica</a:t>
            </a:r>
            <a:r>
              <a:rPr lang="sk-SK" dirty="0" smtClean="0"/>
              <a:t> ( pôsobením baktérií)</a:t>
            </a:r>
          </a:p>
          <a:p>
            <a:r>
              <a:rPr lang="sk-SK" dirty="0" smtClean="0"/>
              <a:t>1,5 m 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42" name="Picture 2" descr="http://www.argosymedical.com/Digestive/samples/images/LargeIntes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09812"/>
            <a:ext cx="3070981" cy="39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41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www.argosymedical.com/Digestive/samples/images/Digestive-Complete-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39" y="308216"/>
            <a:ext cx="475956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gosymedical.com/Digestive/samples/images/Digestive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47" y="308961"/>
            <a:ext cx="4627225" cy="63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93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http://www.argosymedical.com/Digestive/samples/animations/Digestion/index.html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24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Funkcia 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Príjem a spracovanie potravy</a:t>
            </a:r>
          </a:p>
          <a:p>
            <a:r>
              <a:rPr lang="sk-SK" dirty="0" smtClean="0"/>
              <a:t>Trávenie = rozklad zložitých látok z potravy na jednoduché pomocou </a:t>
            </a:r>
            <a:r>
              <a:rPr lang="sk-SK" dirty="0" smtClean="0"/>
              <a:t>enzýmov</a:t>
            </a:r>
            <a:endParaRPr lang="en-IE" dirty="0" smtClean="0"/>
          </a:p>
          <a:p>
            <a:r>
              <a:rPr lang="en-IE" dirty="0" err="1" smtClean="0"/>
              <a:t>Vylučenie</a:t>
            </a:r>
            <a:r>
              <a:rPr lang="en-IE" dirty="0" smtClean="0"/>
              <a:t> </a:t>
            </a:r>
            <a:r>
              <a:rPr lang="en-IE" dirty="0" err="1" smtClean="0"/>
              <a:t>nestrávených</a:t>
            </a:r>
            <a:r>
              <a:rPr lang="en-IE" dirty="0" smtClean="0"/>
              <a:t> </a:t>
            </a:r>
            <a:r>
              <a:rPr lang="en-IE" dirty="0" err="1" smtClean="0"/>
              <a:t>zvyškov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 descr="http://www.argosymedical.com/Digestive/samples/images/Body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414" y="404664"/>
            <a:ext cx="2206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6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24344"/>
            <a:ext cx="6781800" cy="1600200"/>
          </a:xfrm>
        </p:spPr>
        <p:txBody>
          <a:bodyPr/>
          <a:lstStyle/>
          <a:p>
            <a:r>
              <a:rPr lang="sk-SK" dirty="0" smtClean="0"/>
              <a:t>Zloženie 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Ústna dutina		</a:t>
            </a:r>
            <a:endParaRPr lang="sk-SK" dirty="0"/>
          </a:p>
          <a:p>
            <a:r>
              <a:rPr lang="sk-SK" dirty="0" smtClean="0"/>
              <a:t>Hltan				 			</a:t>
            </a:r>
            <a:endParaRPr lang="sk-SK" dirty="0"/>
          </a:p>
          <a:p>
            <a:r>
              <a:rPr lang="sk-SK" dirty="0" smtClean="0"/>
              <a:t>Pažerák					</a:t>
            </a:r>
          </a:p>
          <a:p>
            <a:r>
              <a:rPr lang="sk-SK" dirty="0" smtClean="0"/>
              <a:t>Pečeň					</a:t>
            </a:r>
          </a:p>
          <a:p>
            <a:r>
              <a:rPr lang="sk-SK" dirty="0" smtClean="0"/>
              <a:t>Žlčník				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ttp://predmety.skylan.sk/sustavy/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928" y="52558"/>
            <a:ext cx="483665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2775448" y="1340768"/>
            <a:ext cx="531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1818525" y="1824544"/>
            <a:ext cx="2150000" cy="853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069040" y="2242234"/>
            <a:ext cx="1944216" cy="498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069040" y="2677909"/>
            <a:ext cx="1494848" cy="895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6431583" y="3573016"/>
            <a:ext cx="2289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tx2"/>
                </a:solidFill>
              </a:rPr>
              <a:t>Žalúdok </a:t>
            </a:r>
            <a:r>
              <a:rPr lang="sk-SK" sz="2400" dirty="0" smtClean="0">
                <a:solidFill>
                  <a:schemeClr val="tx2"/>
                </a:solidFill>
              </a:rPr>
              <a:t>Podžalúdková žľaza</a:t>
            </a:r>
          </a:p>
          <a:p>
            <a:r>
              <a:rPr lang="sk-SK" sz="2400" dirty="0" smtClean="0">
                <a:solidFill>
                  <a:schemeClr val="tx2"/>
                </a:solidFill>
              </a:rPr>
              <a:t>Tenké </a:t>
            </a:r>
            <a:r>
              <a:rPr lang="sk-SK" sz="2400" dirty="0">
                <a:solidFill>
                  <a:schemeClr val="tx2"/>
                </a:solidFill>
              </a:rPr>
              <a:t>črevo</a:t>
            </a:r>
          </a:p>
          <a:p>
            <a:r>
              <a:rPr lang="sk-SK" sz="2400" dirty="0" smtClean="0">
                <a:solidFill>
                  <a:schemeClr val="tx2"/>
                </a:solidFill>
              </a:rPr>
              <a:t>Hrubé črevo</a:t>
            </a:r>
          </a:p>
          <a:p>
            <a:r>
              <a:rPr lang="sk-SK" sz="2400" dirty="0" smtClean="0">
                <a:solidFill>
                  <a:schemeClr val="tx2"/>
                </a:solidFill>
              </a:rPr>
              <a:t>Konečník </a:t>
            </a:r>
            <a:endParaRPr lang="sk-SK" sz="2400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2069040" y="3212976"/>
            <a:ext cx="123780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5004048" y="3807042"/>
            <a:ext cx="1427535" cy="126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4716016" y="4149080"/>
            <a:ext cx="1715567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4355977" y="4937685"/>
            <a:ext cx="2075606" cy="363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5004048" y="5301208"/>
            <a:ext cx="1427535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4139952" y="5714465"/>
            <a:ext cx="2291632" cy="954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73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Ústna dutina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357166"/>
            <a:ext cx="7543800" cy="3929090"/>
          </a:xfrm>
        </p:spPr>
        <p:txBody>
          <a:bodyPr/>
          <a:lstStyle/>
          <a:p>
            <a:r>
              <a:rPr lang="sk-SK" dirty="0" smtClean="0"/>
              <a:t>Sú tu uložené </a:t>
            </a:r>
            <a:r>
              <a:rPr lang="sk-SK" u="sng" dirty="0" smtClean="0"/>
              <a:t>zuby, jazyk, slinné </a:t>
            </a:r>
            <a:r>
              <a:rPr lang="sk-SK" u="sng" dirty="0"/>
              <a:t>žľazy</a:t>
            </a:r>
            <a:r>
              <a:rPr lang="sk-SK" dirty="0"/>
              <a:t> (Tvoria sa v nich sliny) </a:t>
            </a:r>
          </a:p>
          <a:p>
            <a:r>
              <a:rPr lang="sk-SK" b="1" dirty="0" smtClean="0"/>
              <a:t>Sliny</a:t>
            </a:r>
            <a:r>
              <a:rPr lang="sk-SK" dirty="0" smtClean="0"/>
              <a:t> –  zvlhčujú potravu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enzým </a:t>
            </a:r>
            <a:r>
              <a:rPr lang="sk-SK" b="1" dirty="0" err="1" smtClean="0"/>
              <a:t>ptyalín</a:t>
            </a:r>
            <a:r>
              <a:rPr lang="sk-SK" b="1" dirty="0" smtClean="0"/>
              <a:t> </a:t>
            </a:r>
            <a:r>
              <a:rPr lang="sk-SK" dirty="0" smtClean="0"/>
              <a:t>– rozkladá škrob (cukor) </a:t>
            </a:r>
          </a:p>
          <a:p>
            <a:pPr marL="0" indent="0">
              <a:buNone/>
            </a:pPr>
            <a:r>
              <a:rPr lang="sk-SK" b="1" dirty="0" smtClean="0"/>
              <a:t>Slinné žľazy – </a:t>
            </a:r>
            <a:r>
              <a:rPr lang="sk-SK" b="1" dirty="0" err="1" smtClean="0"/>
              <a:t>podjazyková</a:t>
            </a:r>
            <a:r>
              <a:rPr lang="sk-SK" b="1" dirty="0" smtClean="0"/>
              <a:t>, </a:t>
            </a:r>
            <a:r>
              <a:rPr lang="sk-SK" b="1" dirty="0" err="1" smtClean="0"/>
              <a:t>podsánková</a:t>
            </a:r>
            <a:r>
              <a:rPr lang="sk-SK" b="1" dirty="0" smtClean="0"/>
              <a:t>, príušná</a:t>
            </a:r>
          </a:p>
          <a:p>
            <a:r>
              <a:rPr lang="sk-SK" b="1" dirty="0" smtClean="0"/>
              <a:t>Zuby</a:t>
            </a:r>
            <a:r>
              <a:rPr lang="sk-SK" dirty="0" smtClean="0"/>
              <a:t> – mechanicky rozdrobujú potravu </a:t>
            </a:r>
          </a:p>
          <a:p>
            <a:r>
              <a:rPr lang="sk-SK" b="1" dirty="0" smtClean="0"/>
              <a:t>Jazyk</a:t>
            </a:r>
            <a:r>
              <a:rPr lang="sk-SK" dirty="0" smtClean="0"/>
              <a:t> – sval, premiešava potravu, tvorí </a:t>
            </a:r>
            <a:r>
              <a:rPr lang="sk-SK" b="1" dirty="0" smtClean="0"/>
              <a:t>hlt </a:t>
            </a:r>
            <a:r>
              <a:rPr lang="sk-SK" dirty="0" smtClean="0"/>
              <a:t>a posúva ho do hltana</a:t>
            </a:r>
          </a:p>
        </p:txBody>
      </p:sp>
      <p:pic>
        <p:nvPicPr>
          <p:cNvPr id="3074" name="Picture 2" descr="http://www.argosymedical.com/Digestive/samples/images/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942" y="3721121"/>
            <a:ext cx="3266275" cy="31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28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4452942" cy="1600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Zuby</a:t>
            </a:r>
            <a:r>
              <a:rPr lang="en-IE" dirty="0" smtClean="0"/>
              <a:t>-</a:t>
            </a:r>
            <a:r>
              <a:rPr lang="en-IE" dirty="0" err="1" smtClean="0"/>
              <a:t>časti+stavba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Zástupný symbol obsahu 5" descr="zu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58544" cy="4786322"/>
          </a:xfrm>
        </p:spPr>
      </p:pic>
      <p:pic>
        <p:nvPicPr>
          <p:cNvPr id="4100" name="Picture 4" descr="Výsledok vyhľadávania obrázkov pre dopyt zuby crenove rezaky, ocne stoli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9" y="3184676"/>
            <a:ext cx="4674340" cy="3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357818" y="357166"/>
            <a:ext cx="14285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– </a:t>
            </a:r>
            <a:r>
              <a:rPr lang="sk-SK" b="1" dirty="0" smtClean="0"/>
              <a:t>korunka</a:t>
            </a:r>
          </a:p>
          <a:p>
            <a:r>
              <a:rPr lang="sk-SK" dirty="0" smtClean="0"/>
              <a:t>B- </a:t>
            </a:r>
            <a:r>
              <a:rPr lang="sk-SK" b="1" dirty="0" smtClean="0"/>
              <a:t>koreň</a:t>
            </a:r>
          </a:p>
          <a:p>
            <a:r>
              <a:rPr lang="sk-SK" b="1" dirty="0" smtClean="0"/>
              <a:t>1 – sklovina</a:t>
            </a:r>
          </a:p>
          <a:p>
            <a:r>
              <a:rPr lang="sk-SK" b="1" dirty="0" smtClean="0"/>
              <a:t>2 – zubovina</a:t>
            </a:r>
          </a:p>
          <a:p>
            <a:r>
              <a:rPr lang="sk-SK" b="1" dirty="0" smtClean="0"/>
              <a:t>3 – dreň</a:t>
            </a:r>
          </a:p>
          <a:p>
            <a:r>
              <a:rPr lang="sk-SK" b="1" dirty="0" smtClean="0"/>
              <a:t>4 – ďasno</a:t>
            </a:r>
          </a:p>
          <a:p>
            <a:r>
              <a:rPr lang="sk-SK" b="1" dirty="0" smtClean="0"/>
              <a:t>5 – cement</a:t>
            </a:r>
          </a:p>
          <a:p>
            <a:r>
              <a:rPr lang="sk-SK" b="1" dirty="0" smtClean="0"/>
              <a:t>6 – kosť</a:t>
            </a:r>
          </a:p>
          <a:p>
            <a:r>
              <a:rPr lang="sk-SK" b="1" dirty="0" smtClean="0"/>
              <a:t>7 – cieva</a:t>
            </a:r>
          </a:p>
          <a:p>
            <a:r>
              <a:rPr lang="sk-SK" b="1" dirty="0" smtClean="0"/>
              <a:t>8 - nerv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71344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00258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Mliečne zuby – 20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Trvalé zuby – 32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Mliečne zuby sa prerezávajú deťom od 6. mesiaca do 2. roku života.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Trvalé zuby sa prerezávajú od 6. do 14. roku života.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 descr="zu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21" y="2857496"/>
            <a:ext cx="3485879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Žalúdok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Dutý svalový vak</a:t>
            </a:r>
          </a:p>
          <a:p>
            <a:r>
              <a:rPr lang="sk-SK" dirty="0" smtClean="0"/>
              <a:t>Hromadí, rozomieľa a premiešava sa tu potrava so </a:t>
            </a:r>
            <a:r>
              <a:rPr lang="sk-SK" u="sng" dirty="0" smtClean="0"/>
              <a:t>žalúdočnou šťavou</a:t>
            </a:r>
          </a:p>
          <a:p>
            <a:r>
              <a:rPr lang="sk-SK" b="1" dirty="0" smtClean="0"/>
              <a:t>Pepsín</a:t>
            </a:r>
            <a:r>
              <a:rPr lang="sk-SK" dirty="0" smtClean="0"/>
              <a:t> – enzým v žalúdočnej šťave, rozkladá bielkoviny</a:t>
            </a:r>
          </a:p>
          <a:p>
            <a:r>
              <a:rPr lang="sk-SK" b="1" dirty="0" err="1" smtClean="0"/>
              <a:t>Trávenina</a:t>
            </a:r>
            <a:r>
              <a:rPr lang="sk-SK" dirty="0" smtClean="0"/>
              <a:t> – čiastočne rozložená potrava, presúva sa do tenkého čreva </a:t>
            </a:r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170" name="Picture 2" descr="http://www.argosymedical.com/Digestive/samples/images/Digestive-Stomach-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111" y="2969568"/>
            <a:ext cx="51014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3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Tenk</a:t>
            </a:r>
            <a:r>
              <a:rPr lang="sk-SK" dirty="0"/>
              <a:t>é</a:t>
            </a:r>
            <a:r>
              <a:rPr lang="sk-SK" dirty="0" smtClean="0"/>
              <a:t> črevo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Začína </a:t>
            </a:r>
            <a:r>
              <a:rPr lang="sk-SK" b="1" dirty="0" smtClean="0"/>
              <a:t>dvanástnikom</a:t>
            </a:r>
            <a:r>
              <a:rPr lang="sk-SK" dirty="0" smtClean="0"/>
              <a:t> (ústi doň žlčník a podžalúdková </a:t>
            </a:r>
            <a:r>
              <a:rPr lang="sk-SK" dirty="0"/>
              <a:t>ž</a:t>
            </a:r>
            <a:r>
              <a:rPr lang="sk-SK" dirty="0" smtClean="0"/>
              <a:t>ľaza)</a:t>
            </a:r>
          </a:p>
          <a:p>
            <a:r>
              <a:rPr lang="sk-SK" b="1" dirty="0" smtClean="0"/>
              <a:t>Trávenie a vstrebávanie živín</a:t>
            </a:r>
          </a:p>
          <a:p>
            <a:r>
              <a:rPr lang="sk-SK" dirty="0" smtClean="0"/>
              <a:t>Sliznica vylučuje </a:t>
            </a:r>
            <a:r>
              <a:rPr lang="sk-SK" u="sng" dirty="0" smtClean="0"/>
              <a:t>črevnú šťavu </a:t>
            </a:r>
          </a:p>
          <a:p>
            <a:r>
              <a:rPr lang="sk-SK" dirty="0" smtClean="0"/>
              <a:t>Trávi </a:t>
            </a:r>
            <a:r>
              <a:rPr lang="sk-SK" u="sng" dirty="0" smtClean="0"/>
              <a:t>bielkoviny a tuky</a:t>
            </a:r>
          </a:p>
          <a:p>
            <a:r>
              <a:rPr lang="sk-SK" dirty="0" smtClean="0"/>
              <a:t>Má mnoho výbežkov – </a:t>
            </a:r>
            <a:r>
              <a:rPr lang="sk-SK" b="1" dirty="0" smtClean="0"/>
              <a:t>klky </a:t>
            </a:r>
          </a:p>
          <a:p>
            <a:r>
              <a:rPr lang="sk-SK" dirty="0" smtClean="0"/>
              <a:t>4 – 5 m </a:t>
            </a:r>
            <a:endParaRPr lang="sk-SK" dirty="0"/>
          </a:p>
        </p:txBody>
      </p:sp>
      <p:pic>
        <p:nvPicPr>
          <p:cNvPr id="8194" name="Picture 2" descr="http://www.argosymedical.com/Digestive/samples/images/SmallIntest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38329"/>
            <a:ext cx="4071934" cy="53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77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Podžalúdková žľaza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551512"/>
          </a:xfrm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800" dirty="0" smtClean="0"/>
              <a:t>Vylučuje enzýmy – trávia cukry, tuky, bielkoviny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9218" name="Picture 2" descr="http://www.argosymedical.com/Digestive/samples/images/DigestionAccessoryOr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47" y="0"/>
            <a:ext cx="40350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gosymedical.com/Digestive/samples/images/Circulatory-Pancreatic-3Q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510" y="692696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108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</TotalTime>
  <Words>277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Tráviaca sústava človeka</vt:lpstr>
      <vt:lpstr>Funkcia TS</vt:lpstr>
      <vt:lpstr>Zloženie TS</vt:lpstr>
      <vt:lpstr>Ústna dutina</vt:lpstr>
      <vt:lpstr>Zuby-časti+stavba </vt:lpstr>
      <vt:lpstr>CHRUP</vt:lpstr>
      <vt:lpstr>Žalúdok</vt:lpstr>
      <vt:lpstr>Tenké črevo </vt:lpstr>
      <vt:lpstr>Podžalúdková žľaza </vt:lpstr>
      <vt:lpstr>Žlčník </vt:lpstr>
      <vt:lpstr>Pečeň </vt:lpstr>
      <vt:lpstr>Hrubé črevo </vt:lpstr>
      <vt:lpstr>Slide 13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Tráviaca sústava človeka</dc:title>
  <dc:creator>Lucia Kurjaková</dc:creator>
  <cp:lastModifiedBy>svobodova.ivana</cp:lastModifiedBy>
  <cp:revision>13</cp:revision>
  <dcterms:created xsi:type="dcterms:W3CDTF">2017-01-12T15:29:56Z</dcterms:created>
  <dcterms:modified xsi:type="dcterms:W3CDTF">2021-01-16T18:58:13Z</dcterms:modified>
</cp:coreProperties>
</file>