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56" r:id="rId2"/>
    <p:sldId id="259" r:id="rId3"/>
    <p:sldId id="258" r:id="rId4"/>
    <p:sldId id="263" r:id="rId5"/>
    <p:sldId id="260" r:id="rId6"/>
    <p:sldId id="266" r:id="rId7"/>
    <p:sldId id="261" r:id="rId8"/>
    <p:sldId id="264" r:id="rId9"/>
    <p:sldId id="269" r:id="rId10"/>
    <p:sldId id="267" r:id="rId11"/>
    <p:sldId id="276" r:id="rId12"/>
    <p:sldId id="268" r:id="rId13"/>
    <p:sldId id="270" r:id="rId14"/>
    <p:sldId id="271" r:id="rId15"/>
    <p:sldId id="274" r:id="rId16"/>
    <p:sldId id="275" r:id="rId17"/>
  </p:sldIdLst>
  <p:sldSz cx="9144000" cy="6858000" type="screen4x3"/>
  <p:notesSz cx="6858000" cy="9144000"/>
  <p:defaultTextStyle>
    <a:defPPr>
      <a:defRPr lang="sk-S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redný štýl 2 - zvýrazneni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877" autoAdjust="0"/>
    <p:restoredTop sz="94660"/>
  </p:normalViewPr>
  <p:slideViewPr>
    <p:cSldViewPr>
      <p:cViewPr varScale="1">
        <p:scale>
          <a:sx n="72" d="100"/>
          <a:sy n="72" d="100"/>
        </p:scale>
        <p:origin x="-1098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hlavičky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3" name="Zástupný symbol dátumu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8BE232A-A37B-4B4B-A589-80B59236990D}" type="datetimeFigureOut">
              <a:rPr lang="sk-SK" smtClean="0"/>
              <a:pPr/>
              <a:t>17. 3. 2020</a:t>
            </a:fld>
            <a:endParaRPr lang="sk-SK"/>
          </a:p>
        </p:txBody>
      </p:sp>
      <p:sp>
        <p:nvSpPr>
          <p:cNvPr id="4" name="Zástupný symbol obrazu snímky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k-SK"/>
          </a:p>
        </p:txBody>
      </p:sp>
      <p:sp>
        <p:nvSpPr>
          <p:cNvPr id="5" name="Zástupný symbol poznámok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A9B4C47-84FA-437A-ACE7-561AA8402FF3}" type="slidenum">
              <a:rPr lang="sk-SK" smtClean="0"/>
              <a:pPr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xmlns="" val="42777121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azu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oznámo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9B4C47-84FA-437A-ACE7-561AA8402FF3}" type="slidenum">
              <a:rPr lang="sk-SK" smtClean="0"/>
              <a:pPr/>
              <a:t>4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xmlns="" val="35910565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azu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oznámo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9B4C47-84FA-437A-ACE7-561AA8402FF3}" type="slidenum">
              <a:rPr lang="sk-SK" smtClean="0"/>
              <a:pPr/>
              <a:t>9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xmlns="" val="12974281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k-SK" smtClean="0"/>
              <a:t>Upravte štýl predlohy podnadpisov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0F83D5-A7BD-43BA-A7F9-F6451BEEB51D}" type="datetimeFigureOut">
              <a:rPr lang="sk-SK" smtClean="0"/>
              <a:pPr/>
              <a:t>17. 3. 2020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ED4346-8B8D-4CE4-A491-5A2E4BF34505}" type="slidenum">
              <a:rPr lang="sk-SK" smtClean="0"/>
              <a:pPr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xmlns="" val="7402601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0F83D5-A7BD-43BA-A7F9-F6451BEEB51D}" type="datetimeFigureOut">
              <a:rPr lang="sk-SK" smtClean="0"/>
              <a:pPr/>
              <a:t>17. 3. 2020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ED4346-8B8D-4CE4-A491-5A2E4BF34505}" type="slidenum">
              <a:rPr lang="sk-SK" smtClean="0"/>
              <a:pPr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xmlns="" val="22220236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0F83D5-A7BD-43BA-A7F9-F6451BEEB51D}" type="datetimeFigureOut">
              <a:rPr lang="sk-SK" smtClean="0"/>
              <a:pPr/>
              <a:t>17. 3. 2020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ED4346-8B8D-4CE4-A491-5A2E4BF34505}" type="slidenum">
              <a:rPr lang="sk-SK" smtClean="0"/>
              <a:pPr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xmlns="" val="22957203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0F83D5-A7BD-43BA-A7F9-F6451BEEB51D}" type="datetimeFigureOut">
              <a:rPr lang="sk-SK" smtClean="0"/>
              <a:pPr/>
              <a:t>17. 3. 2020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ED4346-8B8D-4CE4-A491-5A2E4BF34505}" type="slidenum">
              <a:rPr lang="sk-SK" smtClean="0"/>
              <a:pPr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xmlns="" val="16686357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0F83D5-A7BD-43BA-A7F9-F6451BEEB51D}" type="datetimeFigureOut">
              <a:rPr lang="sk-SK" smtClean="0"/>
              <a:pPr/>
              <a:t>17. 3. 2020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ED4346-8B8D-4CE4-A491-5A2E4BF34505}" type="slidenum">
              <a:rPr lang="sk-SK" smtClean="0"/>
              <a:pPr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xmlns="" val="9189677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0F83D5-A7BD-43BA-A7F9-F6451BEEB51D}" type="datetimeFigureOut">
              <a:rPr lang="sk-SK" smtClean="0"/>
              <a:pPr/>
              <a:t>17. 3. 2020</a:t>
            </a:fld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ED4346-8B8D-4CE4-A491-5A2E4BF34505}" type="slidenum">
              <a:rPr lang="sk-SK" smtClean="0"/>
              <a:pPr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xmlns="" val="25730885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5" name="Zástupný symbol tex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6" name="Zástupný symbol obsah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7" name="Zástupný symbol dátum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0F83D5-A7BD-43BA-A7F9-F6451BEEB51D}" type="datetimeFigureOut">
              <a:rPr lang="sk-SK" smtClean="0"/>
              <a:pPr/>
              <a:t>17. 3. 2020</a:t>
            </a:fld>
            <a:endParaRPr lang="sk-SK"/>
          </a:p>
        </p:txBody>
      </p:sp>
      <p:sp>
        <p:nvSpPr>
          <p:cNvPr id="8" name="Zástupný symbol päty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9" name="Zástupný symbol čísla snímky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ED4346-8B8D-4CE4-A491-5A2E4BF34505}" type="slidenum">
              <a:rPr lang="sk-SK" smtClean="0"/>
              <a:pPr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xmlns="" val="10339379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dátum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0F83D5-A7BD-43BA-A7F9-F6451BEEB51D}" type="datetimeFigureOut">
              <a:rPr lang="sk-SK" smtClean="0"/>
              <a:pPr/>
              <a:t>17. 3. 2020</a:t>
            </a:fld>
            <a:endParaRPr lang="sk-SK"/>
          </a:p>
        </p:txBody>
      </p:sp>
      <p:sp>
        <p:nvSpPr>
          <p:cNvPr id="4" name="Zástupný symbol päty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5" name="Zástupný symbol čísla snímky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ED4346-8B8D-4CE4-A491-5A2E4BF34505}" type="slidenum">
              <a:rPr lang="sk-SK" smtClean="0"/>
              <a:pPr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xmlns="" val="30866897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dátum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0F83D5-A7BD-43BA-A7F9-F6451BEEB51D}" type="datetimeFigureOut">
              <a:rPr lang="sk-SK" smtClean="0"/>
              <a:pPr/>
              <a:t>17. 3. 2020</a:t>
            </a:fld>
            <a:endParaRPr lang="sk-SK"/>
          </a:p>
        </p:txBody>
      </p:sp>
      <p:sp>
        <p:nvSpPr>
          <p:cNvPr id="3" name="Zástupný symbol päty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ED4346-8B8D-4CE4-A491-5A2E4BF34505}" type="slidenum">
              <a:rPr lang="sk-SK" smtClean="0"/>
              <a:pPr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xmlns="" val="22432737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0F83D5-A7BD-43BA-A7F9-F6451BEEB51D}" type="datetimeFigureOut">
              <a:rPr lang="sk-SK" smtClean="0"/>
              <a:pPr/>
              <a:t>17. 3. 2020</a:t>
            </a:fld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ED4346-8B8D-4CE4-A491-5A2E4BF34505}" type="slidenum">
              <a:rPr lang="sk-SK" smtClean="0"/>
              <a:pPr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xmlns="" val="26145335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obrázka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k-SK"/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0F83D5-A7BD-43BA-A7F9-F6451BEEB51D}" type="datetimeFigureOut">
              <a:rPr lang="sk-SK" smtClean="0"/>
              <a:pPr/>
              <a:t>17. 3. 2020</a:t>
            </a:fld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ED4346-8B8D-4CE4-A491-5A2E4BF34505}" type="slidenum">
              <a:rPr lang="sk-SK" smtClean="0"/>
              <a:pPr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xmlns="" val="506950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nadpis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0F83D5-A7BD-43BA-A7F9-F6451BEEB51D}" type="datetimeFigureOut">
              <a:rPr lang="sk-SK" smtClean="0"/>
              <a:pPr/>
              <a:t>17. 3. 2020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ED4346-8B8D-4CE4-A491-5A2E4BF34505}" type="slidenum">
              <a:rPr lang="sk-SK" smtClean="0"/>
              <a:pPr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xmlns="" val="3627946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k-S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jpeg"/><Relationship Id="rId4" Type="http://schemas.openxmlformats.org/officeDocument/2006/relationships/image" Target="../media/image37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467544" y="332656"/>
            <a:ext cx="7772400" cy="2810592"/>
          </a:xfrm>
        </p:spPr>
        <p:txBody>
          <a:bodyPr>
            <a:normAutofit/>
          </a:bodyPr>
          <a:lstStyle/>
          <a:p>
            <a:r>
              <a:rPr lang="sk-SK" sz="2000" dirty="0" smtClean="0">
                <a:solidFill>
                  <a:srgbClr val="FF0000"/>
                </a:solidFill>
                <a:latin typeface="Arial" charset="0"/>
                <a:cs typeface="Arial" charset="0"/>
              </a:rPr>
              <a:t>Žiaci, ak niektorí nemáte poznámky z témy STONKA, napíšte si ich, prípadne doplňte prostredníctvom tejto prezentácie. V závere tejto prezentácie sa nachádzajú úlohy na precvičenie aj s výsledkom. </a:t>
            </a:r>
            <a:r>
              <a:rPr lang="sk-SK" sz="5400" b="1" dirty="0" smtClean="0">
                <a:solidFill>
                  <a:schemeClr val="accent6">
                    <a:lumMod val="75000"/>
                  </a:schemeClr>
                </a:solidFill>
              </a:rPr>
              <a:t/>
            </a:r>
            <a:br>
              <a:rPr lang="sk-SK" sz="5400" b="1" dirty="0" smtClean="0">
                <a:solidFill>
                  <a:schemeClr val="accent6">
                    <a:lumMod val="75000"/>
                  </a:schemeClr>
                </a:solidFill>
              </a:rPr>
            </a:br>
            <a:r>
              <a:rPr lang="sk-SK" sz="5400" b="1" dirty="0" smtClean="0">
                <a:solidFill>
                  <a:schemeClr val="accent6">
                    <a:lumMod val="75000"/>
                  </a:schemeClr>
                </a:solidFill>
              </a:rPr>
              <a:t>STONKA</a:t>
            </a:r>
            <a:endParaRPr lang="sk-SK" sz="54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57488" y="3500438"/>
            <a:ext cx="2677407" cy="26774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86446" y="2895398"/>
            <a:ext cx="3211595" cy="23235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692911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>
            <a:normAutofit/>
          </a:bodyPr>
          <a:lstStyle/>
          <a:p>
            <a:r>
              <a:rPr lang="sk-SK" sz="3600" dirty="0" smtClean="0"/>
              <a:t>Púčiky na stonke – obsahujú delivé pletivo</a:t>
            </a:r>
            <a:endParaRPr lang="sk-SK" sz="3600" dirty="0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0" y="1124744"/>
            <a:ext cx="8686800" cy="5001419"/>
          </a:xfrm>
        </p:spPr>
        <p:txBody>
          <a:bodyPr/>
          <a:lstStyle/>
          <a:p>
            <a:pPr marL="514350" indent="-514350">
              <a:buAutoNum type="arabicPeriod"/>
            </a:pPr>
            <a:r>
              <a:rPr lang="sk-SK" b="1" i="1" dirty="0" smtClean="0">
                <a:solidFill>
                  <a:schemeClr val="accent6">
                    <a:lumMod val="75000"/>
                  </a:schemeClr>
                </a:solidFill>
              </a:rPr>
              <a:t>Vrcholový púčik </a:t>
            </a:r>
            <a:r>
              <a:rPr lang="sk-SK" dirty="0" smtClean="0"/>
              <a:t>– je na vrchole stonky, </a:t>
            </a:r>
          </a:p>
          <a:p>
            <a:pPr marL="0" indent="0">
              <a:buNone/>
            </a:pPr>
            <a:r>
              <a:rPr lang="sk-SK" dirty="0"/>
              <a:t> </a:t>
            </a:r>
            <a:r>
              <a:rPr lang="sk-SK" dirty="0" smtClean="0"/>
              <a:t>    stonka ním rastie do dĺžky</a:t>
            </a:r>
          </a:p>
          <a:p>
            <a:pPr marL="0" indent="0">
              <a:buNone/>
            </a:pPr>
            <a:r>
              <a:rPr lang="sk-SK" b="1" i="1" dirty="0" smtClean="0">
                <a:solidFill>
                  <a:schemeClr val="accent6">
                    <a:lumMod val="75000"/>
                  </a:schemeClr>
                </a:solidFill>
              </a:rPr>
              <a:t>2. Bočné púčiky </a:t>
            </a:r>
            <a:r>
              <a:rPr lang="sk-SK" dirty="0" smtClean="0"/>
              <a:t>– vyrastajú z nich bočné </a:t>
            </a:r>
          </a:p>
          <a:p>
            <a:pPr marL="0" indent="0">
              <a:buNone/>
            </a:pPr>
            <a:r>
              <a:rPr lang="sk-SK" dirty="0"/>
              <a:t> </a:t>
            </a:r>
            <a:r>
              <a:rPr lang="sk-SK" dirty="0" smtClean="0"/>
              <a:t>   stonky, stonka sa rozkonáruje</a:t>
            </a:r>
          </a:p>
          <a:p>
            <a:pPr marL="0" indent="0">
              <a:buNone/>
            </a:pPr>
            <a:r>
              <a:rPr lang="sk-SK" b="1" i="1" dirty="0" smtClean="0">
                <a:solidFill>
                  <a:schemeClr val="accent6">
                    <a:lumMod val="75000"/>
                  </a:schemeClr>
                </a:solidFill>
              </a:rPr>
              <a:t>3. Púčiky listov a kvetov</a:t>
            </a:r>
            <a:endParaRPr lang="sk-SK" b="1" i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80307" y="3484962"/>
            <a:ext cx="3943655" cy="31298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31840" y="4113909"/>
            <a:ext cx="1813383" cy="27089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504" y="4450460"/>
            <a:ext cx="2880320" cy="21574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2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912388" y="1580844"/>
            <a:ext cx="2253904" cy="15601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4213132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9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Rozmnožovanie odrezkami stonky</a:t>
            </a:r>
            <a:endParaRPr lang="sk-SK" dirty="0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504" y="1421904"/>
            <a:ext cx="4762500" cy="3924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77895" y="1356176"/>
            <a:ext cx="3138521" cy="23538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76056" y="4012844"/>
            <a:ext cx="1460816" cy="28152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380312" y="3836275"/>
            <a:ext cx="1380982" cy="29175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Šípka doprava 3"/>
          <p:cNvSpPr/>
          <p:nvPr/>
        </p:nvSpPr>
        <p:spPr>
          <a:xfrm>
            <a:off x="6747155" y="5420482"/>
            <a:ext cx="633157" cy="456790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9" name="Šípka doprava 8"/>
          <p:cNvSpPr/>
          <p:nvPr/>
        </p:nvSpPr>
        <p:spPr>
          <a:xfrm>
            <a:off x="4759477" y="2304726"/>
            <a:ext cx="633157" cy="456790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</p:spTree>
    <p:extLst>
      <p:ext uri="{BB962C8B-B14F-4D97-AF65-F5344CB8AC3E}">
        <p14:creationId xmlns:p14="http://schemas.microsoft.com/office/powerpoint/2010/main" xmlns="" val="1257916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Ovál 19"/>
          <p:cNvSpPr/>
          <p:nvPr/>
        </p:nvSpPr>
        <p:spPr>
          <a:xfrm>
            <a:off x="6738348" y="3838542"/>
            <a:ext cx="2147685" cy="792088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435280" cy="706090"/>
          </a:xfrm>
        </p:spPr>
        <p:txBody>
          <a:bodyPr>
            <a:normAutofit fontScale="90000"/>
          </a:bodyPr>
          <a:lstStyle/>
          <a:p>
            <a:r>
              <a:rPr lang="sk-SK" b="1" dirty="0" smtClean="0"/>
              <a:t>Popíš na obrázku časti bylinnej stonky:</a:t>
            </a:r>
            <a:endParaRPr lang="sk-SK" b="1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504" y="1916832"/>
            <a:ext cx="6147472" cy="47873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6" name="Rovná spojovacia šípka 5"/>
          <p:cNvCxnSpPr/>
          <p:nvPr/>
        </p:nvCxnSpPr>
        <p:spPr>
          <a:xfrm flipV="1">
            <a:off x="4139952" y="1556792"/>
            <a:ext cx="2748859" cy="1008112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Rovná spojovacia šípka 6"/>
          <p:cNvCxnSpPr/>
          <p:nvPr/>
        </p:nvCxnSpPr>
        <p:spPr>
          <a:xfrm>
            <a:off x="4949892" y="3501602"/>
            <a:ext cx="2098361" cy="673879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Rovná spojovacia šípka 7"/>
          <p:cNvCxnSpPr/>
          <p:nvPr/>
        </p:nvCxnSpPr>
        <p:spPr>
          <a:xfrm>
            <a:off x="4520362" y="3569180"/>
            <a:ext cx="2160240" cy="1347758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Rovná spojovacia šípka 12"/>
          <p:cNvCxnSpPr/>
          <p:nvPr/>
        </p:nvCxnSpPr>
        <p:spPr>
          <a:xfrm flipV="1">
            <a:off x="3923928" y="2417052"/>
            <a:ext cx="2748859" cy="1008112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Ovál 14"/>
          <p:cNvSpPr/>
          <p:nvPr/>
        </p:nvSpPr>
        <p:spPr>
          <a:xfrm>
            <a:off x="6888811" y="1124744"/>
            <a:ext cx="2147685" cy="792088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16" name="Ovál 15"/>
          <p:cNvSpPr/>
          <p:nvPr/>
        </p:nvSpPr>
        <p:spPr>
          <a:xfrm>
            <a:off x="6672787" y="2048419"/>
            <a:ext cx="2147685" cy="792088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17" name="Ovál 16"/>
          <p:cNvSpPr/>
          <p:nvPr/>
        </p:nvSpPr>
        <p:spPr>
          <a:xfrm>
            <a:off x="6574870" y="4673205"/>
            <a:ext cx="2147685" cy="792088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21" name="Ovál 20"/>
          <p:cNvSpPr/>
          <p:nvPr/>
        </p:nvSpPr>
        <p:spPr>
          <a:xfrm>
            <a:off x="6255929" y="2975442"/>
            <a:ext cx="2564543" cy="792088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24" name="BlokTextu 23"/>
          <p:cNvSpPr txBox="1"/>
          <p:nvPr/>
        </p:nvSpPr>
        <p:spPr>
          <a:xfrm>
            <a:off x="7308304" y="1268760"/>
            <a:ext cx="14142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800" b="1" dirty="0" smtClean="0"/>
              <a:t>pokožka</a:t>
            </a:r>
            <a:endParaRPr lang="sk-SK" sz="2800" b="1" dirty="0"/>
          </a:p>
        </p:txBody>
      </p:sp>
      <p:sp>
        <p:nvSpPr>
          <p:cNvPr id="25" name="BlokTextu 24"/>
          <p:cNvSpPr txBox="1"/>
          <p:nvPr/>
        </p:nvSpPr>
        <p:spPr>
          <a:xfrm>
            <a:off x="7164288" y="2182853"/>
            <a:ext cx="13681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800" b="1" dirty="0" smtClean="0"/>
              <a:t>dužina</a:t>
            </a:r>
            <a:endParaRPr lang="sk-SK" sz="2800" b="1" dirty="0"/>
          </a:p>
        </p:txBody>
      </p:sp>
      <p:sp>
        <p:nvSpPr>
          <p:cNvPr id="26" name="BlokTextu 25"/>
          <p:cNvSpPr txBox="1"/>
          <p:nvPr/>
        </p:nvSpPr>
        <p:spPr>
          <a:xfrm>
            <a:off x="6574869" y="3212976"/>
            <a:ext cx="21476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400" b="1" dirty="0" smtClean="0"/>
              <a:t>cievne zväzky</a:t>
            </a:r>
            <a:endParaRPr lang="sk-SK" sz="2400" b="1" dirty="0"/>
          </a:p>
        </p:txBody>
      </p:sp>
      <p:sp>
        <p:nvSpPr>
          <p:cNvPr id="27" name="BlokTextu 26"/>
          <p:cNvSpPr txBox="1"/>
          <p:nvPr/>
        </p:nvSpPr>
        <p:spPr>
          <a:xfrm>
            <a:off x="7164288" y="4049920"/>
            <a:ext cx="13681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800" b="1" dirty="0" smtClean="0"/>
              <a:t>lyko</a:t>
            </a:r>
            <a:endParaRPr lang="sk-SK" sz="2800" b="1" dirty="0"/>
          </a:p>
        </p:txBody>
      </p:sp>
      <p:sp>
        <p:nvSpPr>
          <p:cNvPr id="28" name="BlokTextu 27"/>
          <p:cNvSpPr txBox="1"/>
          <p:nvPr/>
        </p:nvSpPr>
        <p:spPr>
          <a:xfrm>
            <a:off x="7020272" y="4916938"/>
            <a:ext cx="12961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800" b="1" dirty="0" smtClean="0"/>
              <a:t>drevo</a:t>
            </a:r>
            <a:endParaRPr lang="sk-SK" sz="2800" b="1" dirty="0"/>
          </a:p>
        </p:txBody>
      </p:sp>
    </p:spTree>
    <p:extLst>
      <p:ext uri="{BB962C8B-B14F-4D97-AF65-F5344CB8AC3E}">
        <p14:creationId xmlns:p14="http://schemas.microsoft.com/office/powerpoint/2010/main" xmlns="" val="3835877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4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9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" grpId="0"/>
      <p:bldP spid="15" grpId="0" animBg="1"/>
      <p:bldP spid="16" grpId="0" animBg="1"/>
      <p:bldP spid="17" grpId="0" animBg="1"/>
      <p:bldP spid="21" grpId="0" animBg="1"/>
      <p:bldP spid="24" grpId="0"/>
      <p:bldP spid="25" grpId="0"/>
      <p:bldP spid="26" grpId="0"/>
      <p:bldP spid="27" grpId="0"/>
      <p:bldP spid="2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rmAutofit fontScale="90000"/>
          </a:bodyPr>
          <a:lstStyle/>
          <a:p>
            <a:r>
              <a:rPr lang="sk-SK" dirty="0" smtClean="0"/>
              <a:t>Urč typ stonky:</a:t>
            </a:r>
            <a:endParaRPr lang="sk-SK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97" y="291187"/>
            <a:ext cx="2329775" cy="37858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21061" y="1127960"/>
            <a:ext cx="2075000" cy="30740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86448" y="4405346"/>
            <a:ext cx="2000250" cy="228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908010" y="291187"/>
            <a:ext cx="1956048" cy="2640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3568" y="4168886"/>
            <a:ext cx="2301740" cy="24197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44072" y="1164588"/>
            <a:ext cx="1817348" cy="30374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748117" y="3506384"/>
            <a:ext cx="2275834" cy="33633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Ovál 3"/>
          <p:cNvSpPr/>
          <p:nvPr/>
        </p:nvSpPr>
        <p:spPr>
          <a:xfrm>
            <a:off x="9159482" y="1830997"/>
            <a:ext cx="2736304" cy="733907"/>
          </a:xfrm>
          <a:prstGeom prst="ellipse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4400" b="1" dirty="0" smtClean="0">
                <a:solidFill>
                  <a:srgbClr val="C00000"/>
                </a:solidFill>
              </a:rPr>
              <a:t>BYĽ</a:t>
            </a:r>
            <a:endParaRPr lang="sk-SK" sz="4400" b="1" dirty="0">
              <a:solidFill>
                <a:srgbClr val="C00000"/>
              </a:solidFill>
            </a:endParaRPr>
          </a:p>
        </p:txBody>
      </p:sp>
      <p:sp>
        <p:nvSpPr>
          <p:cNvPr id="12" name="Ovál 11"/>
          <p:cNvSpPr/>
          <p:nvPr/>
        </p:nvSpPr>
        <p:spPr>
          <a:xfrm>
            <a:off x="-3132856" y="995258"/>
            <a:ext cx="2736304" cy="616261"/>
          </a:xfrm>
          <a:prstGeom prst="ellipse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4400" b="1" dirty="0" smtClean="0">
                <a:solidFill>
                  <a:srgbClr val="C00000"/>
                </a:solidFill>
              </a:rPr>
              <a:t>BYĽ</a:t>
            </a:r>
            <a:endParaRPr lang="sk-SK" sz="4400" b="1" dirty="0">
              <a:solidFill>
                <a:srgbClr val="C00000"/>
              </a:solidFill>
            </a:endParaRPr>
          </a:p>
        </p:txBody>
      </p:sp>
      <p:sp>
        <p:nvSpPr>
          <p:cNvPr id="13" name="Ovál 12"/>
          <p:cNvSpPr/>
          <p:nvPr/>
        </p:nvSpPr>
        <p:spPr>
          <a:xfrm>
            <a:off x="-2916832" y="3526645"/>
            <a:ext cx="2736304" cy="675390"/>
          </a:xfrm>
          <a:prstGeom prst="ellipse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4400" b="1" dirty="0" smtClean="0">
                <a:solidFill>
                  <a:srgbClr val="C00000"/>
                </a:solidFill>
              </a:rPr>
              <a:t>STVOL</a:t>
            </a:r>
            <a:endParaRPr lang="sk-SK" sz="4400" b="1" dirty="0">
              <a:solidFill>
                <a:srgbClr val="C00000"/>
              </a:solidFill>
            </a:endParaRPr>
          </a:p>
        </p:txBody>
      </p:sp>
      <p:sp>
        <p:nvSpPr>
          <p:cNvPr id="14" name="Ovál 13"/>
          <p:cNvSpPr/>
          <p:nvPr/>
        </p:nvSpPr>
        <p:spPr>
          <a:xfrm>
            <a:off x="9324528" y="444831"/>
            <a:ext cx="2736304" cy="719758"/>
          </a:xfrm>
          <a:prstGeom prst="ellipse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4400" b="1" dirty="0" smtClean="0">
                <a:solidFill>
                  <a:srgbClr val="C00000"/>
                </a:solidFill>
              </a:rPr>
              <a:t>STVOL</a:t>
            </a:r>
            <a:endParaRPr lang="sk-SK" sz="4400" b="1" dirty="0">
              <a:solidFill>
                <a:srgbClr val="C00000"/>
              </a:solidFill>
            </a:endParaRPr>
          </a:p>
        </p:txBody>
      </p:sp>
      <p:sp>
        <p:nvSpPr>
          <p:cNvPr id="15" name="Ovál 14"/>
          <p:cNvSpPr/>
          <p:nvPr/>
        </p:nvSpPr>
        <p:spPr>
          <a:xfrm>
            <a:off x="-2764432" y="4828347"/>
            <a:ext cx="2736304" cy="719999"/>
          </a:xfrm>
          <a:prstGeom prst="ellipse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4400" b="1" dirty="0" smtClean="0">
                <a:solidFill>
                  <a:srgbClr val="C00000"/>
                </a:solidFill>
              </a:rPr>
              <a:t>STEBLO</a:t>
            </a:r>
            <a:endParaRPr lang="sk-SK" sz="4400" b="1" dirty="0">
              <a:solidFill>
                <a:srgbClr val="C00000"/>
              </a:solidFill>
            </a:endParaRPr>
          </a:p>
        </p:txBody>
      </p:sp>
      <p:sp>
        <p:nvSpPr>
          <p:cNvPr id="16" name="Ovál 15"/>
          <p:cNvSpPr/>
          <p:nvPr/>
        </p:nvSpPr>
        <p:spPr>
          <a:xfrm>
            <a:off x="9540552" y="3383497"/>
            <a:ext cx="2736304" cy="785390"/>
          </a:xfrm>
          <a:prstGeom prst="ellipse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4400" b="1" dirty="0" smtClean="0">
                <a:solidFill>
                  <a:srgbClr val="C00000"/>
                </a:solidFill>
              </a:rPr>
              <a:t>STEBLO</a:t>
            </a:r>
            <a:endParaRPr lang="sk-SK" sz="4400" b="1" dirty="0">
              <a:solidFill>
                <a:srgbClr val="C00000"/>
              </a:solidFill>
            </a:endParaRPr>
          </a:p>
        </p:txBody>
      </p:sp>
      <p:sp>
        <p:nvSpPr>
          <p:cNvPr id="17" name="Ovál 16"/>
          <p:cNvSpPr/>
          <p:nvPr/>
        </p:nvSpPr>
        <p:spPr>
          <a:xfrm>
            <a:off x="9324528" y="5188035"/>
            <a:ext cx="3168352" cy="761246"/>
          </a:xfrm>
          <a:prstGeom prst="ellipse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3200" b="1" dirty="0" smtClean="0">
                <a:solidFill>
                  <a:srgbClr val="C00000"/>
                </a:solidFill>
              </a:rPr>
              <a:t>PODZEMOK</a:t>
            </a:r>
            <a:endParaRPr lang="sk-SK" sz="32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87771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9444 0.01226 L 0.32274 0.20093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406" y="943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8.09249E-7 L -0.26528 -0.00462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264" y="-2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4.56647E-6 L 0.58264 -0.01086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132" y="-5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4.56647E-6 L -0.62986 0.81225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493" y="406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2.60116E-6 L 0.32968 0.14613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476" y="73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2.60116E-6 L -0.51198 -0.11537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608" y="-57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503 -0.02174 L -0.31511 -0.11607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507" y="-47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 fontScale="90000"/>
          </a:bodyPr>
          <a:lstStyle/>
          <a:p>
            <a:r>
              <a:rPr lang="sk-SK" dirty="0" smtClean="0"/>
              <a:t>Doplň vety:</a:t>
            </a:r>
            <a:endParaRPr lang="sk-SK" dirty="0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0" y="1124744"/>
            <a:ext cx="9144000" cy="4968552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sk-SK" dirty="0" smtClean="0"/>
              <a:t>Stonka rastie zvisle ..................................</a:t>
            </a:r>
          </a:p>
          <a:p>
            <a:pPr marL="0" indent="0">
              <a:buNone/>
            </a:pPr>
            <a:r>
              <a:rPr lang="sk-SK" dirty="0" smtClean="0"/>
              <a:t>Na stonke vyrastajú ........................, ......................., 					a ................................ </a:t>
            </a:r>
          </a:p>
          <a:p>
            <a:pPr marL="0" indent="0">
              <a:buNone/>
            </a:pPr>
            <a:r>
              <a:rPr lang="sk-SK" dirty="0" smtClean="0"/>
              <a:t>Prúdia ňou ..................................látok. </a:t>
            </a:r>
          </a:p>
          <a:p>
            <a:pPr marL="0" indent="0">
              <a:buNone/>
            </a:pPr>
            <a:r>
              <a:rPr lang="sk-SK" dirty="0" smtClean="0"/>
              <a:t>Dub má ............................stonku.</a:t>
            </a:r>
          </a:p>
          <a:p>
            <a:pPr marL="0" indent="0">
              <a:buNone/>
            </a:pPr>
            <a:r>
              <a:rPr lang="sk-SK" dirty="0" smtClean="0"/>
              <a:t>Fazuľa má ............................stonku.</a:t>
            </a:r>
          </a:p>
          <a:p>
            <a:pPr marL="0" indent="0">
              <a:buNone/>
            </a:pPr>
            <a:r>
              <a:rPr lang="sk-SK" dirty="0" smtClean="0"/>
              <a:t>Drevom prúdia roztoky látok z .....................do.................</a:t>
            </a:r>
          </a:p>
          <a:p>
            <a:pPr marL="0" indent="0">
              <a:buNone/>
            </a:pPr>
            <a:r>
              <a:rPr lang="sk-SK" dirty="0" smtClean="0"/>
              <a:t>Lykom prúdia roztoky látok z .....................do....................</a:t>
            </a:r>
          </a:p>
          <a:p>
            <a:pPr marL="0" indent="0">
              <a:buNone/>
            </a:pPr>
            <a:endParaRPr lang="sk-SK" dirty="0"/>
          </a:p>
        </p:txBody>
      </p:sp>
      <p:sp>
        <p:nvSpPr>
          <p:cNvPr id="4" name="BlokTextu 3"/>
          <p:cNvSpPr txBox="1"/>
          <p:nvPr/>
        </p:nvSpPr>
        <p:spPr>
          <a:xfrm>
            <a:off x="9144000" y="-108103"/>
            <a:ext cx="22322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3200" dirty="0" smtClean="0">
                <a:solidFill>
                  <a:srgbClr val="FF0000"/>
                </a:solidFill>
              </a:rPr>
              <a:t>nahor</a:t>
            </a:r>
            <a:endParaRPr lang="sk-SK" sz="3200" dirty="0">
              <a:solidFill>
                <a:srgbClr val="FF0000"/>
              </a:solidFill>
            </a:endParaRPr>
          </a:p>
        </p:txBody>
      </p:sp>
      <p:sp>
        <p:nvSpPr>
          <p:cNvPr id="6" name="BlokTextu 5"/>
          <p:cNvSpPr txBox="1"/>
          <p:nvPr/>
        </p:nvSpPr>
        <p:spPr>
          <a:xfrm>
            <a:off x="9312990" y="692696"/>
            <a:ext cx="12961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3200" dirty="0" smtClean="0">
                <a:solidFill>
                  <a:srgbClr val="FF0000"/>
                </a:solidFill>
              </a:rPr>
              <a:t>listy</a:t>
            </a:r>
            <a:endParaRPr lang="sk-SK" sz="3200" dirty="0">
              <a:solidFill>
                <a:srgbClr val="FF0000"/>
              </a:solidFill>
            </a:endParaRPr>
          </a:p>
        </p:txBody>
      </p:sp>
      <p:sp>
        <p:nvSpPr>
          <p:cNvPr id="7" name="BlokTextu 6"/>
          <p:cNvSpPr txBox="1"/>
          <p:nvPr/>
        </p:nvSpPr>
        <p:spPr>
          <a:xfrm>
            <a:off x="9373007" y="1692097"/>
            <a:ext cx="12241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3200" dirty="0" smtClean="0">
                <a:solidFill>
                  <a:srgbClr val="FF0000"/>
                </a:solidFill>
              </a:rPr>
              <a:t>kvety</a:t>
            </a:r>
            <a:endParaRPr lang="sk-SK" sz="3200" dirty="0">
              <a:solidFill>
                <a:srgbClr val="FF0000"/>
              </a:solidFill>
            </a:endParaRPr>
          </a:p>
        </p:txBody>
      </p:sp>
      <p:sp>
        <p:nvSpPr>
          <p:cNvPr id="8" name="BlokTextu 7"/>
          <p:cNvSpPr txBox="1"/>
          <p:nvPr/>
        </p:nvSpPr>
        <p:spPr>
          <a:xfrm>
            <a:off x="10656676" y="985083"/>
            <a:ext cx="14041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3200" dirty="0" smtClean="0">
                <a:solidFill>
                  <a:srgbClr val="FF0000"/>
                </a:solidFill>
              </a:rPr>
              <a:t>plody</a:t>
            </a:r>
            <a:endParaRPr lang="sk-SK" sz="3200" dirty="0">
              <a:solidFill>
                <a:srgbClr val="FF0000"/>
              </a:solidFill>
            </a:endParaRPr>
          </a:p>
        </p:txBody>
      </p:sp>
      <p:sp>
        <p:nvSpPr>
          <p:cNvPr id="9" name="BlokTextu 8"/>
          <p:cNvSpPr txBox="1"/>
          <p:nvPr/>
        </p:nvSpPr>
        <p:spPr>
          <a:xfrm>
            <a:off x="10278634" y="2547561"/>
            <a:ext cx="17281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3200" dirty="0" smtClean="0">
                <a:solidFill>
                  <a:srgbClr val="FF0000"/>
                </a:solidFill>
              </a:rPr>
              <a:t>roztoky</a:t>
            </a:r>
            <a:endParaRPr lang="sk-SK" sz="3200" dirty="0">
              <a:solidFill>
                <a:srgbClr val="FF0000"/>
              </a:solidFill>
            </a:endParaRPr>
          </a:p>
        </p:txBody>
      </p:sp>
      <p:sp>
        <p:nvSpPr>
          <p:cNvPr id="10" name="BlokTextu 9"/>
          <p:cNvSpPr txBox="1"/>
          <p:nvPr/>
        </p:nvSpPr>
        <p:spPr>
          <a:xfrm>
            <a:off x="9141342" y="3098879"/>
            <a:ext cx="21602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3200" dirty="0" smtClean="0">
                <a:solidFill>
                  <a:srgbClr val="FF0000"/>
                </a:solidFill>
              </a:rPr>
              <a:t>drevnatú</a:t>
            </a:r>
            <a:endParaRPr lang="sk-SK" sz="3200" dirty="0">
              <a:solidFill>
                <a:srgbClr val="FF0000"/>
              </a:solidFill>
            </a:endParaRPr>
          </a:p>
        </p:txBody>
      </p:sp>
      <p:sp>
        <p:nvSpPr>
          <p:cNvPr id="11" name="BlokTextu 10"/>
          <p:cNvSpPr txBox="1"/>
          <p:nvPr/>
        </p:nvSpPr>
        <p:spPr>
          <a:xfrm>
            <a:off x="10512660" y="3636313"/>
            <a:ext cx="1800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3200" dirty="0" smtClean="0">
                <a:solidFill>
                  <a:srgbClr val="FF0000"/>
                </a:solidFill>
              </a:rPr>
              <a:t>dužinatú</a:t>
            </a:r>
            <a:endParaRPr lang="sk-SK" sz="3200" dirty="0">
              <a:solidFill>
                <a:srgbClr val="FF0000"/>
              </a:solidFill>
            </a:endParaRPr>
          </a:p>
        </p:txBody>
      </p:sp>
      <p:sp>
        <p:nvSpPr>
          <p:cNvPr id="12" name="BlokTextu 11"/>
          <p:cNvSpPr txBox="1"/>
          <p:nvPr/>
        </p:nvSpPr>
        <p:spPr>
          <a:xfrm>
            <a:off x="9270522" y="4221088"/>
            <a:ext cx="18722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3200" dirty="0" smtClean="0">
                <a:solidFill>
                  <a:srgbClr val="FF0000"/>
                </a:solidFill>
              </a:rPr>
              <a:t>koreňov</a:t>
            </a:r>
            <a:endParaRPr lang="sk-SK" sz="3200" dirty="0">
              <a:solidFill>
                <a:srgbClr val="FF0000"/>
              </a:solidFill>
            </a:endParaRPr>
          </a:p>
        </p:txBody>
      </p:sp>
      <p:sp>
        <p:nvSpPr>
          <p:cNvPr id="13" name="BlokTextu 12"/>
          <p:cNvSpPr txBox="1"/>
          <p:nvPr/>
        </p:nvSpPr>
        <p:spPr>
          <a:xfrm>
            <a:off x="10116616" y="4747828"/>
            <a:ext cx="27363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3200" dirty="0" smtClean="0">
                <a:solidFill>
                  <a:srgbClr val="FF0000"/>
                </a:solidFill>
              </a:rPr>
              <a:t>listov</a:t>
            </a:r>
            <a:endParaRPr lang="sk-SK" sz="3200" dirty="0">
              <a:solidFill>
                <a:srgbClr val="FF0000"/>
              </a:solidFill>
            </a:endParaRPr>
          </a:p>
        </p:txBody>
      </p:sp>
      <p:sp>
        <p:nvSpPr>
          <p:cNvPr id="14" name="BlokTextu 13"/>
          <p:cNvSpPr txBox="1"/>
          <p:nvPr/>
        </p:nvSpPr>
        <p:spPr>
          <a:xfrm>
            <a:off x="9445015" y="5291483"/>
            <a:ext cx="11521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3200" dirty="0" smtClean="0">
                <a:solidFill>
                  <a:srgbClr val="FF0000"/>
                </a:solidFill>
              </a:rPr>
              <a:t>listov</a:t>
            </a:r>
            <a:endParaRPr lang="sk-SK" sz="3200" dirty="0">
              <a:solidFill>
                <a:srgbClr val="FF0000"/>
              </a:solidFill>
            </a:endParaRPr>
          </a:p>
        </p:txBody>
      </p:sp>
      <p:sp>
        <p:nvSpPr>
          <p:cNvPr id="15" name="BlokTextu 14"/>
          <p:cNvSpPr txBox="1"/>
          <p:nvPr/>
        </p:nvSpPr>
        <p:spPr>
          <a:xfrm>
            <a:off x="10206626" y="6381328"/>
            <a:ext cx="16381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3200" dirty="0" smtClean="0">
                <a:solidFill>
                  <a:srgbClr val="FF0000"/>
                </a:solidFill>
              </a:rPr>
              <a:t>koreňov</a:t>
            </a:r>
            <a:endParaRPr lang="sk-SK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283036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-8.09249E-7 L -0.60625 0.1685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312" y="84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-2.60116E-6 L -0.61285 0.12532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642" y="626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2.65896E-6 L -0.36354 -0.02035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177" y="-10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2.83237E-6 L -0.63976 0.15607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997" y="77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0.00855 L -0.84462 0.0037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2240" y="6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2.83237E-6 L -0.78316 0.00555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167" y="27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-4.33526E-6 L -0.90556 0.0111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278" y="5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1.04046E-6 L -0.49809 -0.00069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913" y="-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6284 -0.00393 L -0.31493 -0.07745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604" y="-367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8.09249E-7 L -0.46198 -0.0726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108" y="-363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3.12139E-6 L -0.33559 -0.24185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788" y="-120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sk-SK" b="1" dirty="0">
                <a:solidFill>
                  <a:srgbClr val="C00000"/>
                </a:solidFill>
              </a:rPr>
              <a:t>V tajničke je ukrytý názov rastliny s liečivým podzemkom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sz="half" idx="1"/>
          </p:nvPr>
        </p:nvSpPr>
        <p:spPr>
          <a:xfrm>
            <a:off x="179512" y="1600200"/>
            <a:ext cx="4464496" cy="5069160"/>
          </a:xfrm>
        </p:spPr>
        <p:txBody>
          <a:bodyPr>
            <a:normAutofit/>
          </a:bodyPr>
          <a:lstStyle/>
          <a:p>
            <a:pPr marL="514350" indent="-514350">
              <a:buAutoNum type="arabicPeriod"/>
            </a:pPr>
            <a:r>
              <a:rPr lang="sk-SK" b="1" dirty="0" smtClean="0"/>
              <a:t>Názov podzemnej stonky</a:t>
            </a:r>
          </a:p>
          <a:p>
            <a:pPr marL="514350" indent="-514350">
              <a:buAutoNum type="arabicPeriod"/>
            </a:pPr>
            <a:r>
              <a:rPr lang="sk-SK" b="1" dirty="0" smtClean="0"/>
              <a:t>Stonka je rastlinný.......</a:t>
            </a:r>
          </a:p>
          <a:p>
            <a:pPr marL="514350" indent="-514350">
              <a:buAutoNum type="arabicPeriod"/>
            </a:pPr>
            <a:endParaRPr lang="sk-SK" b="1" dirty="0" smtClean="0"/>
          </a:p>
          <a:p>
            <a:pPr marL="514350" indent="-514350">
              <a:buAutoNum type="arabicPeriod"/>
            </a:pPr>
            <a:r>
              <a:rPr lang="sk-SK" b="1" dirty="0" smtClean="0"/>
              <a:t>Stvol je stonka ........</a:t>
            </a:r>
          </a:p>
          <a:p>
            <a:pPr marL="514350" indent="-514350">
              <a:buAutoNum type="arabicPeriod"/>
            </a:pPr>
            <a:r>
              <a:rPr lang="sk-SK" b="1" dirty="0" smtClean="0"/>
              <a:t>Časť cievnych zväzkov</a:t>
            </a:r>
          </a:p>
          <a:p>
            <a:pPr marL="0" indent="0">
              <a:buNone/>
            </a:pPr>
            <a:r>
              <a:rPr lang="sk-SK" b="1" dirty="0"/>
              <a:t> </a:t>
            </a:r>
            <a:r>
              <a:rPr lang="sk-SK" b="1" dirty="0" smtClean="0"/>
              <a:t>   (</a:t>
            </a:r>
            <a:r>
              <a:rPr lang="sk-SK" b="1" dirty="0"/>
              <a:t>v</a:t>
            </a:r>
            <a:r>
              <a:rPr lang="sk-SK" b="1" dirty="0" smtClean="0"/>
              <a:t>edie roztoky nahor)</a:t>
            </a:r>
          </a:p>
          <a:p>
            <a:pPr marL="0" indent="0">
              <a:buNone/>
            </a:pPr>
            <a:r>
              <a:rPr lang="sk-SK" b="1" dirty="0" smtClean="0"/>
              <a:t>5. Časť cievnych zväzkov</a:t>
            </a:r>
          </a:p>
          <a:p>
            <a:pPr marL="0" indent="0">
              <a:buNone/>
            </a:pPr>
            <a:r>
              <a:rPr lang="sk-SK" b="1" dirty="0"/>
              <a:t> </a:t>
            </a:r>
            <a:r>
              <a:rPr lang="sk-SK" b="1" dirty="0" smtClean="0"/>
              <a:t>    (vedie roztoky nadol)</a:t>
            </a:r>
          </a:p>
          <a:p>
            <a:pPr marL="0" indent="0">
              <a:buNone/>
            </a:pPr>
            <a:r>
              <a:rPr lang="sk-SK" b="1" dirty="0" smtClean="0"/>
              <a:t>6.  Povrch drevnatej stonky</a:t>
            </a:r>
          </a:p>
        </p:txBody>
      </p:sp>
      <p:graphicFrame>
        <p:nvGraphicFramePr>
          <p:cNvPr id="5" name="Zástupný symbol obsahu 4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xmlns="" val="2526992841"/>
              </p:ext>
            </p:extLst>
          </p:nvPr>
        </p:nvGraphicFramePr>
        <p:xfrm>
          <a:off x="4648200" y="1600200"/>
          <a:ext cx="4038600" cy="449309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3860"/>
                <a:gridCol w="403860"/>
                <a:gridCol w="403860"/>
                <a:gridCol w="403860"/>
                <a:gridCol w="403860"/>
                <a:gridCol w="403860"/>
                <a:gridCol w="403860"/>
                <a:gridCol w="403860"/>
                <a:gridCol w="403860"/>
                <a:gridCol w="403860"/>
              </a:tblGrid>
              <a:tr h="74884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k-SK" dirty="0" smtClean="0">
                          <a:solidFill>
                            <a:schemeClr val="tx1"/>
                          </a:solidFill>
                        </a:rPr>
                        <a:t>1.</a:t>
                      </a:r>
                    </a:p>
                    <a:p>
                      <a:endParaRPr lang="sk-SK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sk-SK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sk-SK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sk-SK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sk-SK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sk-SK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sk-SK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sk-SK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sk-SK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sk-SK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</a:tr>
              <a:tr h="748849">
                <a:tc>
                  <a:txBody>
                    <a:bodyPr/>
                    <a:lstStyle/>
                    <a:p>
                      <a:r>
                        <a:rPr lang="sk-SK" dirty="0" smtClean="0"/>
                        <a:t>2.</a:t>
                      </a:r>
                      <a:endParaRPr lang="sk-SK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sk-SK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sk-SK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sk-SK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sk-SK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sk-SK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sk-SK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sk-SK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sk-SK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sk-SK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748849">
                <a:tc>
                  <a:txBody>
                    <a:bodyPr/>
                    <a:lstStyle/>
                    <a:p>
                      <a:endParaRPr lang="sk-SK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sk-SK" dirty="0" smtClean="0"/>
                        <a:t>3.</a:t>
                      </a:r>
                      <a:endParaRPr lang="sk-SK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sk-SK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sk-SK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sk-SK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sk-SK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sk-SK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sk-SK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sk-SK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sk-SK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48849">
                <a:tc>
                  <a:txBody>
                    <a:bodyPr/>
                    <a:lstStyle/>
                    <a:p>
                      <a:r>
                        <a:rPr lang="sk-SK" dirty="0" smtClean="0"/>
                        <a:t>4.</a:t>
                      </a:r>
                      <a:endParaRPr lang="sk-SK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sk-SK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sk-SK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sk-SK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sk-SK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sk-SK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sk-SK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sk-SK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sk-SK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sk-SK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</a:tr>
              <a:tr h="748849">
                <a:tc>
                  <a:txBody>
                    <a:bodyPr/>
                    <a:lstStyle/>
                    <a:p>
                      <a:r>
                        <a:rPr lang="sk-SK" dirty="0" smtClean="0"/>
                        <a:t>5.</a:t>
                      </a:r>
                      <a:endParaRPr lang="sk-SK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sk-SK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sk-SK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sk-SK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sk-SK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sk-SK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sk-SK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sk-SK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sk-SK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sk-SK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748849">
                <a:tc>
                  <a:txBody>
                    <a:bodyPr/>
                    <a:lstStyle/>
                    <a:p>
                      <a:endParaRPr lang="sk-SK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sk-SK" dirty="0" smtClean="0"/>
                        <a:t>6.</a:t>
                      </a:r>
                      <a:endParaRPr lang="sk-SK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sk-SK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sk-SK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sk-SK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sk-SK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sk-SK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sk-SK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sk-SK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sk-SK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703979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sk-SK" b="1" dirty="0">
                <a:solidFill>
                  <a:srgbClr val="C00000"/>
                </a:solidFill>
              </a:rPr>
              <a:t>V tajničke je ukrytý názov rastliny s liečivým podzemkom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sz="half" idx="1"/>
          </p:nvPr>
        </p:nvSpPr>
        <p:spPr>
          <a:xfrm>
            <a:off x="179512" y="1600200"/>
            <a:ext cx="4464496" cy="5069160"/>
          </a:xfrm>
        </p:spPr>
        <p:txBody>
          <a:bodyPr>
            <a:normAutofit/>
          </a:bodyPr>
          <a:lstStyle/>
          <a:p>
            <a:pPr marL="514350" indent="-514350">
              <a:buAutoNum type="arabicPeriod"/>
            </a:pPr>
            <a:r>
              <a:rPr lang="sk-SK" b="1" dirty="0" smtClean="0"/>
              <a:t>Názov podzemnej stonky</a:t>
            </a:r>
          </a:p>
          <a:p>
            <a:pPr marL="514350" indent="-514350">
              <a:buAutoNum type="arabicPeriod"/>
            </a:pPr>
            <a:r>
              <a:rPr lang="sk-SK" b="1" dirty="0" smtClean="0"/>
              <a:t>Stonka je rastlinný.......</a:t>
            </a:r>
          </a:p>
          <a:p>
            <a:pPr marL="514350" indent="-514350">
              <a:buAutoNum type="arabicPeriod"/>
            </a:pPr>
            <a:endParaRPr lang="sk-SK" b="1" dirty="0" smtClean="0"/>
          </a:p>
          <a:p>
            <a:pPr marL="514350" indent="-514350">
              <a:buAutoNum type="arabicPeriod"/>
            </a:pPr>
            <a:r>
              <a:rPr lang="sk-SK" b="1" dirty="0" smtClean="0"/>
              <a:t>Stvol je stonka ........</a:t>
            </a:r>
          </a:p>
          <a:p>
            <a:pPr marL="514350" indent="-514350">
              <a:buAutoNum type="arabicPeriod"/>
            </a:pPr>
            <a:r>
              <a:rPr lang="sk-SK" b="1" dirty="0" smtClean="0"/>
              <a:t>Časť cievnych zväzkov</a:t>
            </a:r>
          </a:p>
          <a:p>
            <a:pPr marL="0" indent="0">
              <a:buNone/>
            </a:pPr>
            <a:r>
              <a:rPr lang="sk-SK" b="1" dirty="0"/>
              <a:t> </a:t>
            </a:r>
            <a:r>
              <a:rPr lang="sk-SK" b="1" dirty="0" smtClean="0"/>
              <a:t>   (</a:t>
            </a:r>
            <a:r>
              <a:rPr lang="sk-SK" b="1" dirty="0"/>
              <a:t>v</a:t>
            </a:r>
            <a:r>
              <a:rPr lang="sk-SK" b="1" dirty="0" smtClean="0"/>
              <a:t>edie roztoky nahor)</a:t>
            </a:r>
          </a:p>
          <a:p>
            <a:pPr marL="0" indent="0">
              <a:buNone/>
            </a:pPr>
            <a:r>
              <a:rPr lang="sk-SK" b="1" dirty="0" smtClean="0"/>
              <a:t>5. Časť cievnych zväzkov</a:t>
            </a:r>
          </a:p>
          <a:p>
            <a:pPr marL="0" indent="0">
              <a:buNone/>
            </a:pPr>
            <a:r>
              <a:rPr lang="sk-SK" b="1" dirty="0"/>
              <a:t> </a:t>
            </a:r>
            <a:r>
              <a:rPr lang="sk-SK" b="1" dirty="0" smtClean="0"/>
              <a:t>    (vedie roztoky nadol)</a:t>
            </a:r>
          </a:p>
          <a:p>
            <a:pPr marL="0" indent="0">
              <a:buNone/>
            </a:pPr>
            <a:r>
              <a:rPr lang="sk-SK" b="1" dirty="0" smtClean="0"/>
              <a:t>6.  Povrch drevnatej stonky</a:t>
            </a:r>
          </a:p>
        </p:txBody>
      </p:sp>
      <p:graphicFrame>
        <p:nvGraphicFramePr>
          <p:cNvPr id="5" name="Zástupný symbol obsahu 4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xmlns="" val="2480740290"/>
              </p:ext>
            </p:extLst>
          </p:nvPr>
        </p:nvGraphicFramePr>
        <p:xfrm>
          <a:off x="4648200" y="1600200"/>
          <a:ext cx="4038600" cy="477721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3860"/>
                <a:gridCol w="403860"/>
                <a:gridCol w="403860"/>
                <a:gridCol w="403860"/>
                <a:gridCol w="403860"/>
                <a:gridCol w="403860"/>
                <a:gridCol w="403860"/>
                <a:gridCol w="403860"/>
                <a:gridCol w="403860"/>
                <a:gridCol w="403860"/>
              </a:tblGrid>
              <a:tr h="72186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k-SK" dirty="0" smtClean="0">
                          <a:solidFill>
                            <a:schemeClr val="tx1"/>
                          </a:solidFill>
                        </a:rPr>
                        <a:t>1.</a:t>
                      </a:r>
                    </a:p>
                    <a:p>
                      <a:endParaRPr lang="sk-SK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sk-SK" sz="2800" dirty="0" smtClean="0">
                          <a:solidFill>
                            <a:schemeClr val="tx1"/>
                          </a:solidFill>
                        </a:rPr>
                        <a:t>P</a:t>
                      </a:r>
                      <a:endParaRPr lang="sk-SK" sz="2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sk-SK" sz="2800" dirty="0" smtClean="0">
                          <a:solidFill>
                            <a:schemeClr val="tx1"/>
                          </a:solidFill>
                        </a:rPr>
                        <a:t>O</a:t>
                      </a:r>
                      <a:endParaRPr lang="sk-SK" sz="2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sk-SK" sz="2800" dirty="0" smtClean="0">
                          <a:solidFill>
                            <a:schemeClr val="tx1"/>
                          </a:solidFill>
                        </a:rPr>
                        <a:t>D</a:t>
                      </a:r>
                      <a:endParaRPr lang="sk-SK" sz="2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sk-SK" sz="2800" dirty="0" smtClean="0">
                          <a:solidFill>
                            <a:schemeClr val="tx1"/>
                          </a:solidFill>
                        </a:rPr>
                        <a:t>Z</a:t>
                      </a:r>
                      <a:endParaRPr lang="sk-SK" sz="2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sk-SK" sz="2800" dirty="0" smtClean="0">
                          <a:solidFill>
                            <a:schemeClr val="tx1"/>
                          </a:solidFill>
                        </a:rPr>
                        <a:t>E</a:t>
                      </a:r>
                      <a:endParaRPr lang="sk-SK" sz="2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sk-SK" sz="2800" dirty="0" smtClean="0">
                          <a:solidFill>
                            <a:schemeClr val="tx1"/>
                          </a:solidFill>
                        </a:rPr>
                        <a:t>M</a:t>
                      </a:r>
                      <a:endParaRPr lang="sk-SK" sz="2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sk-SK" sz="2800" dirty="0" smtClean="0">
                          <a:solidFill>
                            <a:schemeClr val="tx1"/>
                          </a:solidFill>
                        </a:rPr>
                        <a:t>O</a:t>
                      </a:r>
                      <a:endParaRPr lang="sk-SK" sz="2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sk-SK" sz="2800" dirty="0" smtClean="0">
                          <a:solidFill>
                            <a:schemeClr val="tx1"/>
                          </a:solidFill>
                        </a:rPr>
                        <a:t>K</a:t>
                      </a:r>
                      <a:endParaRPr lang="sk-SK" sz="2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sk-SK" sz="2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</a:tr>
              <a:tr h="721864">
                <a:tc>
                  <a:txBody>
                    <a:bodyPr/>
                    <a:lstStyle/>
                    <a:p>
                      <a:r>
                        <a:rPr lang="sk-SK" dirty="0" smtClean="0"/>
                        <a:t>2.</a:t>
                      </a:r>
                      <a:endParaRPr lang="sk-SK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sk-SK" sz="2800" b="1" dirty="0" smtClean="0">
                          <a:solidFill>
                            <a:schemeClr val="tx1"/>
                          </a:solidFill>
                        </a:rPr>
                        <a:t>O</a:t>
                      </a:r>
                      <a:endParaRPr lang="sk-SK" sz="2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sk-SK" sz="2800" b="1" dirty="0" smtClean="0">
                          <a:solidFill>
                            <a:schemeClr val="tx1"/>
                          </a:solidFill>
                        </a:rPr>
                        <a:t>R</a:t>
                      </a:r>
                      <a:endParaRPr lang="sk-SK" sz="2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sk-SK" sz="2800" b="1" dirty="0" smtClean="0">
                          <a:solidFill>
                            <a:schemeClr val="tx1"/>
                          </a:solidFill>
                        </a:rPr>
                        <a:t>G</a:t>
                      </a:r>
                      <a:endParaRPr lang="sk-SK" sz="2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sk-SK" sz="2800" b="1" dirty="0" smtClean="0">
                          <a:solidFill>
                            <a:schemeClr val="tx1"/>
                          </a:solidFill>
                        </a:rPr>
                        <a:t>Á</a:t>
                      </a:r>
                      <a:endParaRPr lang="sk-SK" sz="2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sk-SK" sz="2800" b="1" dirty="0" smtClean="0">
                          <a:solidFill>
                            <a:schemeClr val="tx1"/>
                          </a:solidFill>
                        </a:rPr>
                        <a:t>N</a:t>
                      </a:r>
                      <a:endParaRPr lang="sk-SK" sz="2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sk-SK" sz="2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sk-SK" sz="2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sk-SK" sz="2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sk-SK" sz="2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910831">
                <a:tc>
                  <a:txBody>
                    <a:bodyPr/>
                    <a:lstStyle/>
                    <a:p>
                      <a:endParaRPr lang="sk-SK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sk-SK" sz="2800" dirty="0" smtClean="0">
                          <a:solidFill>
                            <a:schemeClr val="tx1"/>
                          </a:solidFill>
                        </a:rPr>
                        <a:t>3.</a:t>
                      </a:r>
                      <a:endParaRPr lang="sk-SK" sz="2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sk-SK" sz="2800" b="1" dirty="0" smtClean="0">
                          <a:solidFill>
                            <a:schemeClr val="tx1"/>
                          </a:solidFill>
                        </a:rPr>
                        <a:t>B</a:t>
                      </a:r>
                      <a:endParaRPr lang="sk-SK" sz="2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sk-SK" sz="2800" b="1" dirty="0" smtClean="0">
                          <a:solidFill>
                            <a:schemeClr val="tx1"/>
                          </a:solidFill>
                        </a:rPr>
                        <a:t>E</a:t>
                      </a:r>
                      <a:endParaRPr lang="sk-SK" sz="2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sk-SK" sz="2800" b="1" dirty="0" smtClean="0">
                          <a:solidFill>
                            <a:schemeClr val="tx1"/>
                          </a:solidFill>
                        </a:rPr>
                        <a:t>Z</a:t>
                      </a:r>
                      <a:endParaRPr lang="sk-SK" sz="2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sk-SK" sz="2800" b="1" dirty="0" smtClean="0">
                          <a:solidFill>
                            <a:schemeClr val="tx1"/>
                          </a:solidFill>
                        </a:rPr>
                        <a:t>L</a:t>
                      </a:r>
                      <a:endParaRPr lang="sk-SK" sz="2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sk-SK" sz="2800" b="1" dirty="0" smtClean="0">
                          <a:solidFill>
                            <a:schemeClr val="tx1"/>
                          </a:solidFill>
                        </a:rPr>
                        <a:t>I</a:t>
                      </a:r>
                      <a:endParaRPr lang="sk-SK" sz="2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sk-SK" sz="2800" b="1" dirty="0" smtClean="0">
                          <a:solidFill>
                            <a:schemeClr val="tx1"/>
                          </a:solidFill>
                        </a:rPr>
                        <a:t>S</a:t>
                      </a:r>
                      <a:endParaRPr lang="sk-SK" sz="2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sk-SK" sz="2800" b="1" dirty="0" smtClean="0">
                          <a:solidFill>
                            <a:schemeClr val="tx1"/>
                          </a:solidFill>
                        </a:rPr>
                        <a:t>T</a:t>
                      </a:r>
                      <a:endParaRPr lang="sk-SK" sz="2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sk-SK" sz="2800" b="1" dirty="0" smtClean="0">
                          <a:solidFill>
                            <a:schemeClr val="tx1"/>
                          </a:solidFill>
                        </a:rPr>
                        <a:t>Á</a:t>
                      </a:r>
                      <a:endParaRPr lang="sk-SK" sz="2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21864">
                <a:tc>
                  <a:txBody>
                    <a:bodyPr/>
                    <a:lstStyle/>
                    <a:p>
                      <a:r>
                        <a:rPr lang="sk-SK" dirty="0" smtClean="0"/>
                        <a:t>4.</a:t>
                      </a:r>
                      <a:endParaRPr lang="sk-SK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sk-SK" sz="2800" b="1" dirty="0" smtClean="0">
                          <a:solidFill>
                            <a:schemeClr val="tx1"/>
                          </a:solidFill>
                        </a:rPr>
                        <a:t>D</a:t>
                      </a:r>
                      <a:endParaRPr lang="sk-SK" sz="2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sk-SK" sz="2800" b="1" dirty="0" smtClean="0">
                          <a:solidFill>
                            <a:schemeClr val="tx1"/>
                          </a:solidFill>
                        </a:rPr>
                        <a:t>R</a:t>
                      </a:r>
                      <a:endParaRPr lang="sk-SK" sz="2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sk-SK" sz="2800" b="1" dirty="0" smtClean="0">
                          <a:solidFill>
                            <a:schemeClr val="tx1"/>
                          </a:solidFill>
                        </a:rPr>
                        <a:t>E</a:t>
                      </a:r>
                      <a:endParaRPr lang="sk-SK" sz="2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sk-SK" sz="2800" b="1" dirty="0" smtClean="0">
                          <a:solidFill>
                            <a:schemeClr val="tx1"/>
                          </a:solidFill>
                        </a:rPr>
                        <a:t>V</a:t>
                      </a:r>
                      <a:endParaRPr lang="sk-SK" sz="2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sk-SK" sz="2800" b="1" dirty="0" smtClean="0">
                          <a:solidFill>
                            <a:schemeClr val="tx1"/>
                          </a:solidFill>
                        </a:rPr>
                        <a:t>O</a:t>
                      </a:r>
                      <a:endParaRPr lang="sk-SK" sz="2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sk-SK" sz="2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sk-SK" sz="2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sk-SK" sz="2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sk-SK" sz="2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</a:tr>
              <a:tr h="721864">
                <a:tc>
                  <a:txBody>
                    <a:bodyPr/>
                    <a:lstStyle/>
                    <a:p>
                      <a:r>
                        <a:rPr lang="sk-SK" dirty="0" smtClean="0"/>
                        <a:t>5.</a:t>
                      </a:r>
                      <a:endParaRPr lang="sk-SK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sk-SK" sz="2800" b="1" dirty="0" smtClean="0">
                          <a:solidFill>
                            <a:schemeClr val="tx1"/>
                          </a:solidFill>
                        </a:rPr>
                        <a:t>L</a:t>
                      </a:r>
                      <a:endParaRPr lang="sk-SK" sz="2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sk-SK" sz="2800" b="1" dirty="0" smtClean="0">
                          <a:solidFill>
                            <a:schemeClr val="tx1"/>
                          </a:solidFill>
                        </a:rPr>
                        <a:t>Y</a:t>
                      </a:r>
                      <a:endParaRPr lang="sk-SK" sz="2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sk-SK" sz="2800" b="1" dirty="0" smtClean="0">
                          <a:solidFill>
                            <a:schemeClr val="tx1"/>
                          </a:solidFill>
                        </a:rPr>
                        <a:t>K</a:t>
                      </a:r>
                      <a:endParaRPr lang="sk-SK" sz="2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sk-SK" sz="2800" b="1" dirty="0" smtClean="0">
                          <a:solidFill>
                            <a:schemeClr val="tx1"/>
                          </a:solidFill>
                        </a:rPr>
                        <a:t>O</a:t>
                      </a:r>
                      <a:endParaRPr lang="sk-SK" sz="2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sk-SK" sz="2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sk-SK" sz="2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sk-SK" sz="2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sk-SK" sz="2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sk-SK" sz="2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910831">
                <a:tc>
                  <a:txBody>
                    <a:bodyPr/>
                    <a:lstStyle/>
                    <a:p>
                      <a:endParaRPr lang="sk-SK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sk-SK" sz="2800" dirty="0" smtClean="0">
                          <a:solidFill>
                            <a:schemeClr val="tx1"/>
                          </a:solidFill>
                        </a:rPr>
                        <a:t>6.</a:t>
                      </a:r>
                      <a:endParaRPr lang="sk-SK" sz="2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sk-SK" sz="2800" b="1" dirty="0" smtClean="0">
                          <a:solidFill>
                            <a:schemeClr val="tx1"/>
                          </a:solidFill>
                        </a:rPr>
                        <a:t>K</a:t>
                      </a:r>
                      <a:endParaRPr lang="sk-SK" sz="2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k-SK" sz="2800" b="1" dirty="0" smtClean="0">
                          <a:solidFill>
                            <a:schemeClr val="tx1"/>
                          </a:solidFill>
                        </a:rPr>
                        <a:t>Ô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sk-SK" sz="2800" b="1" dirty="0" smtClean="0">
                          <a:solidFill>
                            <a:schemeClr val="tx1"/>
                          </a:solidFill>
                        </a:rPr>
                        <a:t>R</a:t>
                      </a:r>
                      <a:endParaRPr lang="sk-SK" sz="2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sk-SK" sz="2800" b="1" dirty="0" smtClean="0">
                          <a:solidFill>
                            <a:schemeClr val="tx1"/>
                          </a:solidFill>
                        </a:rPr>
                        <a:t>A</a:t>
                      </a:r>
                      <a:endParaRPr lang="sk-SK" sz="2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sk-SK" sz="2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sk-SK" sz="2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sk-SK" sz="2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sk-SK" sz="2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164288" y="4481799"/>
            <a:ext cx="1956641" cy="14674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043" y="1433798"/>
            <a:ext cx="4877756" cy="27872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0" y="4244457"/>
            <a:ext cx="4032448" cy="2427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1459948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 fontScale="90000"/>
          </a:bodyPr>
          <a:lstStyle/>
          <a:p>
            <a:r>
              <a:rPr lang="sk-SK" dirty="0" smtClean="0"/>
              <a:t>Stonka je nadzemný orgán, </a:t>
            </a:r>
            <a:br>
              <a:rPr lang="sk-SK" dirty="0" smtClean="0"/>
            </a:br>
            <a:r>
              <a:rPr lang="sk-SK" dirty="0" smtClean="0"/>
              <a:t>rastie zvislo nahor</a:t>
            </a:r>
            <a:endParaRPr lang="sk-SK" dirty="0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457199" y="1484784"/>
            <a:ext cx="8455415" cy="5373216"/>
          </a:xfrm>
        </p:spPr>
        <p:txBody>
          <a:bodyPr/>
          <a:lstStyle/>
          <a:p>
            <a:pPr marL="0" indent="0">
              <a:buNone/>
            </a:pPr>
            <a:endParaRPr lang="sk-SK" dirty="0" smtClean="0"/>
          </a:p>
          <a:p>
            <a:pPr marL="0" indent="0">
              <a:buNone/>
            </a:pPr>
            <a:endParaRPr lang="sk-SK" dirty="0" smtClean="0"/>
          </a:p>
          <a:p>
            <a:pPr marL="0" indent="0">
              <a:buNone/>
            </a:pPr>
            <a:endParaRPr lang="sk-SK" dirty="0" smtClean="0"/>
          </a:p>
          <a:p>
            <a:pPr marL="0" indent="0">
              <a:buNone/>
            </a:pPr>
            <a:endParaRPr lang="sk-SK" dirty="0" smtClean="0"/>
          </a:p>
          <a:p>
            <a:pPr marL="0" indent="0">
              <a:buNone/>
            </a:pPr>
            <a:endParaRPr lang="sk-SK" dirty="0" smtClean="0"/>
          </a:p>
          <a:p>
            <a:pPr marL="0" indent="0">
              <a:buNone/>
            </a:pPr>
            <a:r>
              <a:rPr lang="sk-SK" b="1" dirty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sk-SK" b="1" dirty="0" smtClean="0">
                <a:solidFill>
                  <a:schemeClr val="accent6">
                    <a:lumMod val="75000"/>
                  </a:schemeClr>
                </a:solidFill>
              </a:rPr>
              <a:t>tonka bylín </a:t>
            </a:r>
            <a:r>
              <a:rPr lang="sk-SK" dirty="0" smtClean="0"/>
              <a:t>je </a:t>
            </a:r>
            <a:r>
              <a:rPr lang="sk-SK" b="1" dirty="0" smtClean="0">
                <a:solidFill>
                  <a:srgbClr val="FF0000"/>
                </a:solidFill>
              </a:rPr>
              <a:t>dužinatá</a:t>
            </a:r>
          </a:p>
          <a:p>
            <a:pPr marL="0" indent="0">
              <a:buNone/>
            </a:pPr>
            <a:r>
              <a:rPr lang="sk-SK" dirty="0" smtClean="0"/>
              <a:t> </a:t>
            </a:r>
            <a:r>
              <a:rPr lang="sk-SK" sz="2400" dirty="0" smtClean="0"/>
              <a:t>(iskerník, púpava)</a:t>
            </a:r>
            <a:endParaRPr lang="sk-SK" sz="2400" dirty="0"/>
          </a:p>
          <a:p>
            <a:pPr marL="0" indent="0">
              <a:buNone/>
            </a:pPr>
            <a:r>
              <a:rPr lang="sk-SK" dirty="0" smtClean="0"/>
              <a:t>			           </a:t>
            </a:r>
            <a:r>
              <a:rPr lang="sk-SK" b="1" dirty="0" smtClean="0">
                <a:solidFill>
                  <a:schemeClr val="accent6">
                    <a:lumMod val="75000"/>
                  </a:schemeClr>
                </a:solidFill>
              </a:rPr>
              <a:t>stonka drevín</a:t>
            </a:r>
            <a:r>
              <a:rPr lang="sk-SK" dirty="0" smtClean="0"/>
              <a:t> je </a:t>
            </a:r>
            <a:r>
              <a:rPr lang="sk-SK" b="1" dirty="0" smtClean="0">
                <a:solidFill>
                  <a:srgbClr val="FF0000"/>
                </a:solidFill>
              </a:rPr>
              <a:t>drevnatá</a:t>
            </a:r>
          </a:p>
          <a:p>
            <a:pPr marL="0" indent="0">
              <a:buNone/>
            </a:pPr>
            <a:r>
              <a:rPr lang="sk-SK" dirty="0"/>
              <a:t> </a:t>
            </a:r>
            <a:r>
              <a:rPr lang="sk-SK" dirty="0" smtClean="0"/>
              <a:t>                                        (kmeň+ koruna z konárov)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7544" y="1268760"/>
            <a:ext cx="4495800" cy="2914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78865" y="1628800"/>
            <a:ext cx="3333750" cy="381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5848579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75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/>
          <a:lstStyle/>
          <a:p>
            <a:r>
              <a:rPr lang="sk-SK" b="1" i="1" dirty="0" smtClean="0">
                <a:solidFill>
                  <a:schemeClr val="accent6">
                    <a:lumMod val="75000"/>
                  </a:schemeClr>
                </a:solidFill>
              </a:rPr>
              <a:t>Funkcie </a:t>
            </a:r>
            <a:r>
              <a:rPr lang="sk-SK" b="1" i="1" dirty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sk-SK" b="1" i="1" dirty="0" smtClean="0">
                <a:solidFill>
                  <a:schemeClr val="accent6">
                    <a:lumMod val="75000"/>
                  </a:schemeClr>
                </a:solidFill>
              </a:rPr>
              <a:t>tonky</a:t>
            </a:r>
            <a:endParaRPr lang="sk-SK" b="1" i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457200" y="1268760"/>
            <a:ext cx="8229600" cy="4857403"/>
          </a:xfrm>
        </p:spPr>
        <p:txBody>
          <a:bodyPr/>
          <a:lstStyle/>
          <a:p>
            <a:pPr marL="514350" indent="-514350">
              <a:buAutoNum type="arabicPeriod"/>
            </a:pPr>
            <a:r>
              <a:rPr lang="sk-SK" dirty="0"/>
              <a:t>V</a:t>
            </a:r>
            <a:r>
              <a:rPr lang="sk-SK" dirty="0" smtClean="0"/>
              <a:t>yrastajú na nej listy, kvety, plody</a:t>
            </a:r>
          </a:p>
          <a:p>
            <a:pPr marL="514350" indent="-514350">
              <a:buAutoNum type="arabicPeriod"/>
            </a:pPr>
            <a:r>
              <a:rPr lang="sk-SK" dirty="0" smtClean="0"/>
              <a:t>Spája korene s listami </a:t>
            </a:r>
          </a:p>
          <a:p>
            <a:pPr marL="514350" indent="-514350">
              <a:buAutoNum type="arabicPeriod"/>
            </a:pPr>
            <a:r>
              <a:rPr lang="sk-SK" dirty="0" smtClean="0"/>
              <a:t>Prúdia v nej roztoky látok dvoma smermi</a:t>
            </a:r>
          </a:p>
          <a:p>
            <a:pPr marL="514350" indent="-514350">
              <a:buAutoNum type="arabicPeriod"/>
            </a:pPr>
            <a:r>
              <a:rPr lang="sk-SK" dirty="0" smtClean="0"/>
              <a:t>Niektoré rastliny sa stonkou </a:t>
            </a:r>
          </a:p>
          <a:p>
            <a:pPr marL="0" indent="0">
              <a:buNone/>
            </a:pPr>
            <a:r>
              <a:rPr lang="sk-SK" dirty="0"/>
              <a:t> </a:t>
            </a:r>
            <a:r>
              <a:rPr lang="sk-SK" dirty="0" smtClean="0"/>
              <a:t>    nepohlavne rozmnožujú</a:t>
            </a:r>
          </a:p>
          <a:p>
            <a:pPr marL="0" indent="0">
              <a:buNone/>
            </a:pPr>
            <a:endParaRPr lang="sk-SK" dirty="0" smtClean="0"/>
          </a:p>
          <a:p>
            <a:endParaRPr lang="sk-SK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660183" y="28631"/>
            <a:ext cx="1332837" cy="25362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7217" y="34071"/>
            <a:ext cx="2376263" cy="13351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793388" y="4174178"/>
            <a:ext cx="3578430" cy="26838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518244" y="3072961"/>
            <a:ext cx="2625756" cy="35010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439" y="4812554"/>
            <a:ext cx="2674604" cy="20059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828420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2391" y="0"/>
            <a:ext cx="8229600" cy="778098"/>
          </a:xfrm>
        </p:spPr>
        <p:txBody>
          <a:bodyPr>
            <a:normAutofit/>
          </a:bodyPr>
          <a:lstStyle/>
          <a:p>
            <a:r>
              <a:rPr lang="sk-SK" sz="3200" b="1" dirty="0" smtClean="0">
                <a:solidFill>
                  <a:schemeClr val="accent6">
                    <a:lumMod val="50000"/>
                  </a:schemeClr>
                </a:solidFill>
              </a:rPr>
              <a:t>Roztrieď stonky rastlín na drevnaté a dužinaté</a:t>
            </a:r>
            <a:endParaRPr lang="sk-SK" sz="32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5527" y="2561593"/>
            <a:ext cx="2124075" cy="2152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1052" y="898385"/>
            <a:ext cx="2087705" cy="15622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68377" y="3396574"/>
            <a:ext cx="1559633" cy="21661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91599" y="3947195"/>
            <a:ext cx="2108845" cy="27298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50597" y="3677444"/>
            <a:ext cx="1313301" cy="30286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6" name="Picture 1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720953" y="1000262"/>
            <a:ext cx="1573193" cy="23515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8" name="Picture 1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90885" y="1000262"/>
            <a:ext cx="1609307" cy="23964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9" name="Picture 15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969435" y="3947196"/>
            <a:ext cx="1866846" cy="24891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0" name="Picture 16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07122" y="898385"/>
            <a:ext cx="2029159" cy="28164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1" name="Picture 17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98090" y="4754740"/>
            <a:ext cx="1473628" cy="1964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402979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Stavba stonky bylín:</a:t>
            </a:r>
            <a:endParaRPr lang="sk-SK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674205" y="1525261"/>
            <a:ext cx="3469795" cy="31747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628801"/>
            <a:ext cx="3670114" cy="36248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5" name="Rovná spojovacia šípka 4"/>
          <p:cNvCxnSpPr/>
          <p:nvPr/>
        </p:nvCxnSpPr>
        <p:spPr>
          <a:xfrm flipV="1">
            <a:off x="2627784" y="1736975"/>
            <a:ext cx="1186555" cy="225047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8" name="Rovná spojovacia šípka 7"/>
          <p:cNvCxnSpPr>
            <a:endCxn id="24" idx="1"/>
          </p:cNvCxnSpPr>
          <p:nvPr/>
        </p:nvCxnSpPr>
        <p:spPr>
          <a:xfrm flipV="1">
            <a:off x="2914030" y="2608654"/>
            <a:ext cx="1226778" cy="18129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0" name="Rovná spojovacia šípka 9"/>
          <p:cNvCxnSpPr/>
          <p:nvPr/>
        </p:nvCxnSpPr>
        <p:spPr>
          <a:xfrm>
            <a:off x="2627784" y="3441203"/>
            <a:ext cx="1472801" cy="861696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2" name="Rovná spojovacia šípka 11"/>
          <p:cNvCxnSpPr/>
          <p:nvPr/>
        </p:nvCxnSpPr>
        <p:spPr>
          <a:xfrm>
            <a:off x="2524883" y="4221088"/>
            <a:ext cx="2521441" cy="1125706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5" name="Rovná spojovacia šípka 14"/>
          <p:cNvCxnSpPr/>
          <p:nvPr/>
        </p:nvCxnSpPr>
        <p:spPr>
          <a:xfrm>
            <a:off x="2195736" y="4005064"/>
            <a:ext cx="2160240" cy="206181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3" name="BlokTextu 22"/>
          <p:cNvSpPr txBox="1"/>
          <p:nvPr/>
        </p:nvSpPr>
        <p:spPr>
          <a:xfrm>
            <a:off x="3836399" y="1475365"/>
            <a:ext cx="16937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800" b="1" dirty="0" smtClean="0"/>
              <a:t>POKOŽKA</a:t>
            </a:r>
            <a:endParaRPr lang="sk-SK" sz="2800" b="1" dirty="0"/>
          </a:p>
        </p:txBody>
      </p:sp>
      <p:sp>
        <p:nvSpPr>
          <p:cNvPr id="24" name="BlokTextu 23"/>
          <p:cNvSpPr txBox="1"/>
          <p:nvPr/>
        </p:nvSpPr>
        <p:spPr>
          <a:xfrm>
            <a:off x="4140808" y="2347044"/>
            <a:ext cx="13893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800" b="1" dirty="0" smtClean="0"/>
              <a:t>DUŽINA</a:t>
            </a:r>
            <a:endParaRPr lang="sk-SK" sz="2800" b="1" dirty="0"/>
          </a:p>
        </p:txBody>
      </p:sp>
      <p:sp>
        <p:nvSpPr>
          <p:cNvPr id="27" name="BlokTextu 26"/>
          <p:cNvSpPr txBox="1"/>
          <p:nvPr/>
        </p:nvSpPr>
        <p:spPr>
          <a:xfrm>
            <a:off x="3739773" y="4302899"/>
            <a:ext cx="26798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800" b="1" dirty="0" smtClean="0"/>
              <a:t>CIEVNE ZVÄZKY</a:t>
            </a:r>
            <a:endParaRPr lang="sk-SK" sz="2800" b="1" dirty="0"/>
          </a:p>
        </p:txBody>
      </p:sp>
      <p:sp>
        <p:nvSpPr>
          <p:cNvPr id="28" name="BlokTextu 27"/>
          <p:cNvSpPr txBox="1"/>
          <p:nvPr/>
        </p:nvSpPr>
        <p:spPr>
          <a:xfrm>
            <a:off x="4283968" y="5085184"/>
            <a:ext cx="23042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sz="2800" b="1" dirty="0" smtClean="0"/>
              <a:t>lyko</a:t>
            </a:r>
            <a:endParaRPr lang="sk-SK" sz="2800" b="1" dirty="0"/>
          </a:p>
        </p:txBody>
      </p:sp>
      <p:sp>
        <p:nvSpPr>
          <p:cNvPr id="29" name="BlokTextu 28"/>
          <p:cNvSpPr txBox="1"/>
          <p:nvPr/>
        </p:nvSpPr>
        <p:spPr>
          <a:xfrm>
            <a:off x="4094837" y="5805264"/>
            <a:ext cx="15499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sz="2800" b="1" dirty="0" smtClean="0"/>
              <a:t>drevo</a:t>
            </a:r>
            <a:endParaRPr lang="sk-SK" sz="2800" b="1" dirty="0"/>
          </a:p>
        </p:txBody>
      </p:sp>
      <p:cxnSp>
        <p:nvCxnSpPr>
          <p:cNvPr id="31" name="Rovná spojovacia šípka 30"/>
          <p:cNvCxnSpPr>
            <a:endCxn id="23" idx="3"/>
          </p:cNvCxnSpPr>
          <p:nvPr/>
        </p:nvCxnSpPr>
        <p:spPr>
          <a:xfrm flipH="1" flipV="1">
            <a:off x="5530164" y="1736975"/>
            <a:ext cx="1058060" cy="112523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34" name="Rovná spojovacia šípka 33"/>
          <p:cNvCxnSpPr/>
          <p:nvPr/>
        </p:nvCxnSpPr>
        <p:spPr>
          <a:xfrm flipH="1" flipV="1">
            <a:off x="5306970" y="2802995"/>
            <a:ext cx="734470" cy="309621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37" name="Rovná spojovacia šípka 36"/>
          <p:cNvCxnSpPr/>
          <p:nvPr/>
        </p:nvCxnSpPr>
        <p:spPr>
          <a:xfrm flipH="1">
            <a:off x="6169585" y="3441203"/>
            <a:ext cx="562655" cy="1067045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42" name="Rovná spojovacia šípka 41"/>
          <p:cNvCxnSpPr/>
          <p:nvPr/>
        </p:nvCxnSpPr>
        <p:spPr>
          <a:xfrm flipH="1">
            <a:off x="5839543" y="3789040"/>
            <a:ext cx="1396754" cy="1577609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45" name="Rovná spojovacia šípka 44"/>
          <p:cNvCxnSpPr>
            <a:endCxn id="29" idx="3"/>
          </p:cNvCxnSpPr>
          <p:nvPr/>
        </p:nvCxnSpPr>
        <p:spPr>
          <a:xfrm flipH="1">
            <a:off x="5644795" y="3573016"/>
            <a:ext cx="1879534" cy="2493858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4092513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3" grpId="0"/>
      <p:bldP spid="24" grpId="0"/>
      <p:bldP spid="27" grpId="0"/>
      <p:bldP spid="28" grpId="0"/>
      <p:bldP spid="2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3059832" y="2204864"/>
            <a:ext cx="2319958" cy="37444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>
            <a:normAutofit fontScale="90000"/>
          </a:bodyPr>
          <a:lstStyle/>
          <a:p>
            <a:pPr algn="l"/>
            <a:r>
              <a:rPr lang="sk-SK" b="1" dirty="0" smtClean="0">
                <a:solidFill>
                  <a:schemeClr val="accent2">
                    <a:lumMod val="75000"/>
                  </a:schemeClr>
                </a:solidFill>
              </a:rPr>
              <a:t>Cievne zväzky</a:t>
            </a:r>
            <a:endParaRPr lang="sk-SK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457200" y="908720"/>
            <a:ext cx="8229600" cy="5217443"/>
          </a:xfrm>
        </p:spPr>
        <p:txBody>
          <a:bodyPr/>
          <a:lstStyle/>
          <a:p>
            <a:r>
              <a:rPr lang="sk-SK" dirty="0" smtClean="0"/>
              <a:t>Majú drevnú a lykovú časť</a:t>
            </a:r>
          </a:p>
          <a:p>
            <a:r>
              <a:rPr lang="sk-SK" dirty="0" smtClean="0"/>
              <a:t>Prúdia nimi roztoky látok dvoma smermi</a:t>
            </a:r>
            <a:endParaRPr lang="sk-SK" dirty="0"/>
          </a:p>
        </p:txBody>
      </p:sp>
      <p:sp>
        <p:nvSpPr>
          <p:cNvPr id="12" name="Šípka nahor 11"/>
          <p:cNvSpPr/>
          <p:nvPr/>
        </p:nvSpPr>
        <p:spPr>
          <a:xfrm>
            <a:off x="5505792" y="3123769"/>
            <a:ext cx="361568" cy="2418292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13" name="Šípka dolu 12"/>
          <p:cNvSpPr/>
          <p:nvPr/>
        </p:nvSpPr>
        <p:spPr>
          <a:xfrm>
            <a:off x="2692556" y="3123770"/>
            <a:ext cx="315820" cy="2416366"/>
          </a:xfrm>
          <a:prstGeom prst="downArrow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4" name="BlokTextu 13"/>
          <p:cNvSpPr txBox="1"/>
          <p:nvPr/>
        </p:nvSpPr>
        <p:spPr>
          <a:xfrm>
            <a:off x="5940152" y="3527752"/>
            <a:ext cx="288032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sz="2800" b="1" dirty="0" smtClean="0">
                <a:solidFill>
                  <a:srgbClr val="0070C0"/>
                </a:solidFill>
              </a:rPr>
              <a:t>DREVNÁ ČASŤ</a:t>
            </a:r>
          </a:p>
          <a:p>
            <a:pPr algn="ctr"/>
            <a:r>
              <a:rPr lang="sk-SK" sz="2800" b="1" dirty="0">
                <a:solidFill>
                  <a:schemeClr val="accent6">
                    <a:lumMod val="75000"/>
                  </a:schemeClr>
                </a:solidFill>
              </a:rPr>
              <a:t>v</a:t>
            </a:r>
            <a:r>
              <a:rPr lang="sk-SK" sz="2800" b="1" dirty="0" smtClean="0">
                <a:solidFill>
                  <a:schemeClr val="accent6">
                    <a:lumMod val="75000"/>
                  </a:schemeClr>
                </a:solidFill>
              </a:rPr>
              <a:t>edie anorganické látky (živiny)</a:t>
            </a:r>
          </a:p>
          <a:p>
            <a:pPr algn="ctr"/>
            <a:r>
              <a:rPr lang="sk-SK" sz="2800" b="1" dirty="0" smtClean="0">
                <a:solidFill>
                  <a:schemeClr val="accent6">
                    <a:lumMod val="75000"/>
                  </a:schemeClr>
                </a:solidFill>
              </a:rPr>
              <a:t>z koreňa do  listov, kvetov</a:t>
            </a:r>
            <a:endParaRPr lang="sk-SK" sz="28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21" name="BlokTextu 20"/>
          <p:cNvSpPr txBox="1"/>
          <p:nvPr/>
        </p:nvSpPr>
        <p:spPr>
          <a:xfrm>
            <a:off x="59719" y="3092083"/>
            <a:ext cx="253868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sz="2800" b="1" dirty="0" smtClean="0">
                <a:solidFill>
                  <a:schemeClr val="accent2">
                    <a:lumMod val="75000"/>
                  </a:schemeClr>
                </a:solidFill>
              </a:rPr>
              <a:t>LYKOVÁ ČASŤ</a:t>
            </a:r>
          </a:p>
          <a:p>
            <a:pPr algn="ctr"/>
            <a:r>
              <a:rPr lang="sk-SK" sz="2800" b="1" dirty="0">
                <a:solidFill>
                  <a:schemeClr val="accent6">
                    <a:lumMod val="75000"/>
                  </a:schemeClr>
                </a:solidFill>
              </a:rPr>
              <a:t>v</a:t>
            </a:r>
            <a:r>
              <a:rPr lang="sk-SK" sz="2800" b="1" dirty="0" smtClean="0">
                <a:solidFill>
                  <a:schemeClr val="accent6">
                    <a:lumMod val="75000"/>
                  </a:schemeClr>
                </a:solidFill>
              </a:rPr>
              <a:t>edie organické látky (cukor, škrob) z listu do koreňa</a:t>
            </a:r>
            <a:endParaRPr lang="sk-SK" sz="2800" b="1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23474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1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12" grpId="0" animBg="1"/>
      <p:bldP spid="13" grpId="0" animBg="1"/>
      <p:bldP spid="14" grpId="0"/>
      <p:bldP spid="2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sk-SK" dirty="0" smtClean="0"/>
              <a:t>Stavba stonky drevín</a:t>
            </a:r>
            <a:endParaRPr lang="sk-SK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7846" y="2188602"/>
            <a:ext cx="5856651" cy="4392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BlokTextu 3"/>
          <p:cNvSpPr txBox="1"/>
          <p:nvPr/>
        </p:nvSpPr>
        <p:spPr>
          <a:xfrm>
            <a:off x="6588224" y="3068960"/>
            <a:ext cx="17281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3200" b="1" dirty="0" smtClean="0"/>
              <a:t>KÔRA</a:t>
            </a:r>
            <a:endParaRPr lang="sk-SK" sz="3200" b="1" dirty="0"/>
          </a:p>
        </p:txBody>
      </p:sp>
      <p:sp>
        <p:nvSpPr>
          <p:cNvPr id="5" name="BlokTextu 4"/>
          <p:cNvSpPr txBox="1"/>
          <p:nvPr/>
        </p:nvSpPr>
        <p:spPr>
          <a:xfrm>
            <a:off x="6732240" y="3999954"/>
            <a:ext cx="17281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3200" b="1" dirty="0" smtClean="0"/>
              <a:t>LYKO</a:t>
            </a:r>
            <a:endParaRPr lang="sk-SK" sz="3200" b="1" dirty="0"/>
          </a:p>
        </p:txBody>
      </p:sp>
      <p:sp>
        <p:nvSpPr>
          <p:cNvPr id="6" name="BlokTextu 5"/>
          <p:cNvSpPr txBox="1"/>
          <p:nvPr/>
        </p:nvSpPr>
        <p:spPr>
          <a:xfrm>
            <a:off x="6732240" y="5165903"/>
            <a:ext cx="18836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3200" b="1" dirty="0" smtClean="0"/>
              <a:t>DREVO</a:t>
            </a:r>
            <a:endParaRPr lang="sk-SK" sz="3200" b="1" dirty="0"/>
          </a:p>
        </p:txBody>
      </p:sp>
      <p:cxnSp>
        <p:nvCxnSpPr>
          <p:cNvPr id="9" name="Rovná spojovacia šípka 8"/>
          <p:cNvCxnSpPr>
            <a:endCxn id="4" idx="1"/>
          </p:cNvCxnSpPr>
          <p:nvPr/>
        </p:nvCxnSpPr>
        <p:spPr>
          <a:xfrm>
            <a:off x="3697141" y="2582679"/>
            <a:ext cx="2891083" cy="778669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2" name="Rovná spojovacia šípka 11"/>
          <p:cNvCxnSpPr/>
          <p:nvPr/>
        </p:nvCxnSpPr>
        <p:spPr>
          <a:xfrm>
            <a:off x="3107837" y="4139959"/>
            <a:ext cx="3480387" cy="148372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5" name="Rovná spojovacia šípka 14"/>
          <p:cNvCxnSpPr>
            <a:endCxn id="6" idx="1"/>
          </p:cNvCxnSpPr>
          <p:nvPr/>
        </p:nvCxnSpPr>
        <p:spPr>
          <a:xfrm flipV="1">
            <a:off x="3820166" y="5557592"/>
            <a:ext cx="2912074" cy="193087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581328" y="0"/>
            <a:ext cx="2552451" cy="2795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259376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95536" y="0"/>
            <a:ext cx="8229600" cy="1143000"/>
          </a:xfrm>
        </p:spPr>
        <p:txBody>
          <a:bodyPr/>
          <a:lstStyle/>
          <a:p>
            <a:r>
              <a:rPr lang="sk-SK" dirty="0" smtClean="0"/>
              <a:t>LETORUHY</a:t>
            </a:r>
            <a:endParaRPr lang="sk-SK" dirty="0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251520" y="836712"/>
            <a:ext cx="8892480" cy="5289451"/>
          </a:xfrm>
        </p:spPr>
        <p:txBody>
          <a:bodyPr/>
          <a:lstStyle/>
          <a:p>
            <a:pPr marL="0" indent="0">
              <a:buNone/>
            </a:pPr>
            <a:r>
              <a:rPr lang="sk-SK" dirty="0" smtClean="0"/>
              <a:t>Podľa nich môžeme zistiť vek zoťatého stromu. </a:t>
            </a:r>
          </a:p>
          <a:p>
            <a:pPr marL="0" indent="0">
              <a:buNone/>
            </a:pPr>
            <a:r>
              <a:rPr lang="sk-SK" dirty="0" smtClean="0"/>
              <a:t>Na jar majú bunky tenké steny – tvoria </a:t>
            </a:r>
            <a:r>
              <a:rPr lang="sk-SK" b="1" dirty="0" smtClean="0">
                <a:solidFill>
                  <a:schemeClr val="accent6">
                    <a:lumMod val="75000"/>
                  </a:schemeClr>
                </a:solidFill>
              </a:rPr>
              <a:t>svetlé drevo</a:t>
            </a:r>
            <a:r>
              <a:rPr lang="sk-SK" dirty="0" smtClean="0"/>
              <a:t>, v lete majú hrubšie steny – tvoria </a:t>
            </a:r>
            <a:r>
              <a:rPr lang="sk-SK" b="1" smtClean="0">
                <a:solidFill>
                  <a:schemeClr val="accent6">
                    <a:lumMod val="50000"/>
                  </a:schemeClr>
                </a:solidFill>
              </a:rPr>
              <a:t>tmavé drevo.</a:t>
            </a:r>
            <a:endParaRPr lang="sk-SK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06596" y="2564904"/>
            <a:ext cx="4752528" cy="32228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33" y="2708920"/>
            <a:ext cx="2339930" cy="23999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56630" y="4653411"/>
            <a:ext cx="2795330" cy="22013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3472606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5266928" cy="706090"/>
          </a:xfrm>
        </p:spPr>
        <p:txBody>
          <a:bodyPr>
            <a:normAutofit fontScale="90000"/>
          </a:bodyPr>
          <a:lstStyle/>
          <a:p>
            <a:pPr algn="l"/>
            <a:r>
              <a:rPr lang="sk-SK" b="1" dirty="0" smtClean="0"/>
              <a:t>Typy dužinatých stoniek</a:t>
            </a:r>
            <a:endParaRPr lang="sk-SK" b="1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79353" y="2439488"/>
            <a:ext cx="2575024" cy="19335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54377" y="911215"/>
            <a:ext cx="1467171" cy="35317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0550" y="1442848"/>
            <a:ext cx="1976466" cy="2916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146612" y="1427359"/>
            <a:ext cx="1724025" cy="2838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BlokTextu 3"/>
          <p:cNvSpPr txBox="1"/>
          <p:nvPr/>
        </p:nvSpPr>
        <p:spPr>
          <a:xfrm>
            <a:off x="179512" y="4440474"/>
            <a:ext cx="254753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sz="3600" b="1" dirty="0" smtClean="0">
                <a:solidFill>
                  <a:srgbClr val="FF0000"/>
                </a:solidFill>
              </a:rPr>
              <a:t>BYĽ </a:t>
            </a:r>
          </a:p>
          <a:p>
            <a:pPr algn="ctr"/>
            <a:r>
              <a:rPr lang="sk-SK" sz="2800" b="1" dirty="0" smtClean="0"/>
              <a:t>olistená stonka</a:t>
            </a:r>
            <a:endParaRPr lang="sk-SK" sz="2800" b="1" dirty="0"/>
          </a:p>
        </p:txBody>
      </p:sp>
      <p:sp>
        <p:nvSpPr>
          <p:cNvPr id="5" name="BlokTextu 4"/>
          <p:cNvSpPr txBox="1"/>
          <p:nvPr/>
        </p:nvSpPr>
        <p:spPr>
          <a:xfrm>
            <a:off x="2727047" y="4363530"/>
            <a:ext cx="2066553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sz="3600" b="1" dirty="0" smtClean="0">
                <a:solidFill>
                  <a:srgbClr val="FF0000"/>
                </a:solidFill>
              </a:rPr>
              <a:t>STVOL</a:t>
            </a:r>
          </a:p>
          <a:p>
            <a:pPr algn="ctr"/>
            <a:r>
              <a:rPr lang="sk-SK" sz="2800" b="1" dirty="0"/>
              <a:t>b</a:t>
            </a:r>
            <a:r>
              <a:rPr lang="sk-SK" sz="2800" b="1" dirty="0" smtClean="0"/>
              <a:t>ezlistá stonka</a:t>
            </a:r>
            <a:endParaRPr lang="sk-SK" sz="2800" b="1" dirty="0"/>
          </a:p>
        </p:txBody>
      </p:sp>
      <p:sp>
        <p:nvSpPr>
          <p:cNvPr id="6" name="BlokTextu 5"/>
          <p:cNvSpPr txBox="1"/>
          <p:nvPr/>
        </p:nvSpPr>
        <p:spPr>
          <a:xfrm>
            <a:off x="4778962" y="4363530"/>
            <a:ext cx="24628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sz="3200" b="1" dirty="0" smtClean="0">
                <a:solidFill>
                  <a:srgbClr val="FF0000"/>
                </a:solidFill>
              </a:rPr>
              <a:t>STEBLO</a:t>
            </a:r>
          </a:p>
          <a:p>
            <a:pPr algn="ctr"/>
            <a:r>
              <a:rPr lang="sk-SK" sz="2800" b="1" dirty="0"/>
              <a:t>d</a:t>
            </a:r>
            <a:r>
              <a:rPr lang="sk-SK" sz="2800" b="1" dirty="0" smtClean="0"/>
              <a:t>utá článkovaná stonka s kolienkami</a:t>
            </a:r>
            <a:endParaRPr lang="sk-SK" sz="2800" b="1" dirty="0"/>
          </a:p>
        </p:txBody>
      </p:sp>
      <p:sp>
        <p:nvSpPr>
          <p:cNvPr id="7" name="BlokTextu 6"/>
          <p:cNvSpPr txBox="1"/>
          <p:nvPr/>
        </p:nvSpPr>
        <p:spPr>
          <a:xfrm>
            <a:off x="6923732" y="4529531"/>
            <a:ext cx="224637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sz="3200" b="1" dirty="0" smtClean="0">
                <a:solidFill>
                  <a:srgbClr val="FF0000"/>
                </a:solidFill>
              </a:rPr>
              <a:t>PODZEMOK</a:t>
            </a:r>
          </a:p>
          <a:p>
            <a:pPr algn="ctr"/>
            <a:r>
              <a:rPr lang="sk-SK" sz="2800" b="1" dirty="0"/>
              <a:t>p</a:t>
            </a:r>
            <a:r>
              <a:rPr lang="sk-SK" sz="2800" b="1" dirty="0" smtClean="0"/>
              <a:t>odzemná stonka</a:t>
            </a:r>
            <a:endParaRPr lang="sk-SK" sz="2800" b="1" dirty="0"/>
          </a:p>
        </p:txBody>
      </p:sp>
    </p:spTree>
    <p:extLst>
      <p:ext uri="{BB962C8B-B14F-4D97-AF65-F5344CB8AC3E}">
        <p14:creationId xmlns:p14="http://schemas.microsoft.com/office/powerpoint/2010/main" xmlns="" val="1148822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  <p:bldP spid="6" grpId="0"/>
      <p:bldP spid="7" grpId="0"/>
    </p:bldLst>
  </p:timing>
</p:sld>
</file>

<file path=ppt/theme/theme1.xml><?xml version="1.0" encoding="utf-8"?>
<a:theme xmlns:a="http://schemas.openxmlformats.org/drawingml/2006/main" name="Motív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ív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291</TotalTime>
  <Words>430</Words>
  <Application>Microsoft Office PowerPoint</Application>
  <PresentationFormat>Prezentácia na obrazovke (4:3)</PresentationFormat>
  <Paragraphs>156</Paragraphs>
  <Slides>16</Slides>
  <Notes>2</Notes>
  <HiddenSlides>0</HiddenSlides>
  <MMClips>0</MMClips>
  <ScaleCrop>false</ScaleCrop>
  <HeadingPairs>
    <vt:vector size="4" baseType="variant">
      <vt:variant>
        <vt:lpstr>Motív</vt:lpstr>
      </vt:variant>
      <vt:variant>
        <vt:i4>1</vt:i4>
      </vt:variant>
      <vt:variant>
        <vt:lpstr>Nadpisy snímok</vt:lpstr>
      </vt:variant>
      <vt:variant>
        <vt:i4>16</vt:i4>
      </vt:variant>
    </vt:vector>
  </HeadingPairs>
  <TitlesOfParts>
    <vt:vector size="17" baseType="lpstr">
      <vt:lpstr>Motív Office</vt:lpstr>
      <vt:lpstr>Žiaci, ak niektorí nemáte poznámky z témy STONKA, napíšte si ich, prípadne doplňte prostredníctvom tejto prezentácie. V závere tejto prezentácie sa nachádzajú úlohy na precvičenie aj s výsledkom.  STONKA</vt:lpstr>
      <vt:lpstr>Stonka je nadzemný orgán,  rastie zvislo nahor</vt:lpstr>
      <vt:lpstr>Funkcie stonky</vt:lpstr>
      <vt:lpstr>Roztrieď stonky rastlín na drevnaté a dužinaté</vt:lpstr>
      <vt:lpstr>Stavba stonky bylín:</vt:lpstr>
      <vt:lpstr>Cievne zväzky</vt:lpstr>
      <vt:lpstr>Stavba stonky drevín</vt:lpstr>
      <vt:lpstr>LETORUHY</vt:lpstr>
      <vt:lpstr>Typy dužinatých stoniek</vt:lpstr>
      <vt:lpstr>Púčiky na stonke – obsahujú delivé pletivo</vt:lpstr>
      <vt:lpstr>Rozmnožovanie odrezkami stonky</vt:lpstr>
      <vt:lpstr>Popíš na obrázku časti bylinnej stonky:</vt:lpstr>
      <vt:lpstr>Urč typ stonky:</vt:lpstr>
      <vt:lpstr>Doplň vety:</vt:lpstr>
      <vt:lpstr>V tajničke je ukrytý názov rastliny s liečivým podzemkom</vt:lpstr>
      <vt:lpstr>V tajničke je ukrytý názov rastliny s liečivým podzemkom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Prezentácia programu PowerPoint</dc:title>
  <dc:creator>Tajka</dc:creator>
  <cp:lastModifiedBy>PC</cp:lastModifiedBy>
  <cp:revision>30</cp:revision>
  <dcterms:created xsi:type="dcterms:W3CDTF">2014-02-17T10:16:13Z</dcterms:created>
  <dcterms:modified xsi:type="dcterms:W3CDTF">2020-03-17T19:08:11Z</dcterms:modified>
</cp:coreProperties>
</file>