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51370-56D1-4437-B9CA-0F4362BFB9F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995E-5B80-48AC-9A31-4802F7DE3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73ivanovazs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Siedmaci, </a:t>
            </a:r>
            <a:br>
              <a:rPr lang="sk-SK" dirty="0" smtClean="0"/>
            </a:br>
            <a:r>
              <a:rPr lang="sk-SK" dirty="0" smtClean="0"/>
              <a:t>ktorí ste mi ešte neposlali  vypracované zadania zo 7.týždňa, tak sa poponáhľajte. Môj mail : </a:t>
            </a:r>
            <a:r>
              <a:rPr lang="sk-SK" dirty="0" smtClean="0">
                <a:hlinkClick r:id="rId2"/>
              </a:rPr>
              <a:t>73ivanovazs@gmail.com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250033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V tomto týždni prechádzame na tému </a:t>
            </a:r>
            <a:r>
              <a:rPr lang="sk-SK" b="1" dirty="0" smtClean="0">
                <a:solidFill>
                  <a:srgbClr val="00B050"/>
                </a:solidFill>
              </a:rPr>
              <a:t>„Zmysly a zmyslové orgány“.</a:t>
            </a:r>
          </a:p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V prezentácii sú dôležité pojmy zvýraznené, tak nebude ťažké  vytvoriť poznámky do zošitov biológie. </a:t>
            </a:r>
          </a:p>
          <a:p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 Prajem pekný týždeň, </a:t>
            </a:r>
            <a:r>
              <a:rPr lang="sk-SK" b="1" dirty="0" err="1" smtClean="0">
                <a:solidFill>
                  <a:schemeClr val="accent3">
                    <a:lumMod val="75000"/>
                  </a:schemeClr>
                </a:solidFill>
              </a:rPr>
              <a:t>p.uč</a:t>
            </a: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. Ivanová.</a:t>
            </a:r>
          </a:p>
          <a:p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PC\Desktop\smajlí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214950"/>
            <a:ext cx="1219191" cy="1235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86050" y="2285992"/>
            <a:ext cx="3357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>
                <a:solidFill>
                  <a:srgbClr val="FF0000"/>
                </a:solidFill>
                <a:latin typeface="Arial Black" pitchFamily="34" charset="0"/>
              </a:rPr>
              <a:t>ZMYSLY</a:t>
            </a:r>
          </a:p>
          <a:p>
            <a:pPr algn="ctr"/>
            <a:r>
              <a:rPr lang="sk-SK" sz="4000" dirty="0" smtClean="0">
                <a:solidFill>
                  <a:srgbClr val="FF0000"/>
                </a:solidFill>
                <a:latin typeface="Arial Black" pitchFamily="34" charset="0"/>
              </a:rPr>
              <a:t> A ZMYSLOVÉ ORGÁNY</a:t>
            </a:r>
            <a:endParaRPr lang="sk-SK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ata\Pictures\zmysly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3271911" cy="3138493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57158" y="285728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Zmysly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– </a:t>
            </a:r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čuch, chuť, hmat, zrak, sluch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poskytujú informácie o vonkajšom a vnútornom prostredí človeka.</a:t>
            </a:r>
          </a:p>
          <a:p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Receptory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– </a:t>
            </a:r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zmyslové bunky 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uložené                                v zmyslových orgánoch – zachytávajú podnety                     z prostredia.</a:t>
            </a:r>
            <a:endParaRPr lang="sk-SK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://sr.photos2.fotosearch.com/bthumb/CSP/CSP992/k130381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359" y="3143248"/>
            <a:ext cx="3173351" cy="212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42910" y="42860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dirty="0" smtClean="0">
                <a:solidFill>
                  <a:srgbClr val="FF0000"/>
                </a:solidFill>
                <a:latin typeface="Arial Black" pitchFamily="34" charset="0"/>
              </a:rPr>
              <a:t>ČUCH</a:t>
            </a:r>
            <a:endParaRPr lang="sk-SK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362" name="Picture 2" descr="https://figures.boundless.com/20106/full/head-olfactory-nerve.j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130804" cy="470057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4857752" y="1714489"/>
            <a:ext cx="39290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Receptory čuchu 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= </a:t>
            </a:r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čuchové bunky 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s vláskami: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 uložené v </a:t>
            </a: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nosovej dutine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umožňujú rozlišovanie pachov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zachytávajú </a:t>
            </a: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plynné chemické látky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 vniknuté do nosa, ktoré sa rozpúšťajú v nosnom hliene</a:t>
            </a:r>
          </a:p>
          <a:p>
            <a:endParaRPr lang="sk-SK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929190" y="5000636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Signál o podráždení sa prenáša čuchovými nervami do centra čuchu v mozgovej kôre.</a:t>
            </a:r>
            <a:endParaRPr lang="sk-SK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42910" y="42860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dirty="0" smtClean="0">
                <a:solidFill>
                  <a:srgbClr val="FF0000"/>
                </a:solidFill>
                <a:latin typeface="Arial Black" pitchFamily="34" charset="0"/>
              </a:rPr>
              <a:t>CHUŤ</a:t>
            </a:r>
            <a:endParaRPr lang="sk-SK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386" name="Picture 2" descr="C:\Users\renata\Pictures\chuť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5030802" cy="2996614"/>
          </a:xfrm>
          <a:prstGeom prst="rect">
            <a:avLst/>
          </a:prstGeom>
          <a:noFill/>
        </p:spPr>
      </p:pic>
      <p:pic>
        <p:nvPicPr>
          <p:cNvPr id="16388" name="Picture 4" descr="http://www.fermentarium.com/wp-content/uploads/2010/03/IMG_3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3048022" cy="228601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00034" y="485776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Receptory chuti 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– </a:t>
            </a:r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chuťové poháriky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sú </a:t>
            </a:r>
            <a:r>
              <a:rPr lang="sk-SK" sz="2400" u="sng" dirty="0" smtClean="0">
                <a:solidFill>
                  <a:schemeClr val="bg1"/>
                </a:solidFill>
                <a:latin typeface="Arial Black" pitchFamily="34" charset="0"/>
              </a:rPr>
              <a:t>uložené v ústnej dutine 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najmä na </a:t>
            </a:r>
            <a:r>
              <a:rPr lang="sk-SK" sz="2400" u="sng" dirty="0" smtClean="0">
                <a:solidFill>
                  <a:schemeClr val="bg1"/>
                </a:solidFill>
                <a:latin typeface="Arial Black" pitchFamily="34" charset="0"/>
              </a:rPr>
              <a:t>jazyku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a iných častiach (</a:t>
            </a:r>
            <a:r>
              <a:rPr lang="sk-SK" sz="2400" u="sng" dirty="0" smtClean="0">
                <a:solidFill>
                  <a:schemeClr val="bg1"/>
                </a:solidFill>
                <a:latin typeface="Arial Black" pitchFamily="34" charset="0"/>
              </a:rPr>
              <a:t>podnebie, hrdlo, mandle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).</a:t>
            </a:r>
            <a:endParaRPr lang="sk-SK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enata\Pictures\chu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2801087" cy="2214578"/>
          </a:xfrm>
          <a:prstGeom prst="rect">
            <a:avLst/>
          </a:prstGeom>
          <a:noFill/>
        </p:spPr>
      </p:pic>
      <p:pic>
        <p:nvPicPr>
          <p:cNvPr id="17412" name="Picture 4" descr="http://www.brainfacts.org/~/media/Brainfacts/Article%20Multimedia/Sensing%20Thinking%20and%20Behaving/Senses%20and%20Perception/Taste/TasteSmell.ashx"/>
          <p:cNvPicPr>
            <a:picLocks noChangeAspect="1" noChangeArrowheads="1"/>
          </p:cNvPicPr>
          <p:nvPr/>
        </p:nvPicPr>
        <p:blipFill>
          <a:blip r:embed="rId3"/>
          <a:srcRect l="15000" r="15769"/>
          <a:stretch>
            <a:fillRect/>
          </a:stretch>
        </p:blipFill>
        <p:spPr bwMode="auto">
          <a:xfrm>
            <a:off x="3929058" y="2928934"/>
            <a:ext cx="4286280" cy="3495675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571472" y="357166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Vlásky chuťových buniek </a:t>
            </a:r>
            <a:r>
              <a:rPr lang="sk-SK" sz="2000" dirty="0" smtClean="0">
                <a:solidFill>
                  <a:schemeClr val="accent5"/>
                </a:solidFill>
                <a:latin typeface="Arial Black" pitchFamily="34" charset="0"/>
              </a:rPr>
              <a:t>zachytávajú chemické látky rozpustené v slinách.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 Informácia o podráždení sa prenáša nervami do </a:t>
            </a: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chuťového centra v mozgu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Chuťové poháriky rozlišujú </a:t>
            </a:r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4 základné chute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. Jemnejšie chuťové vnemy sú kombináciou základných typov chutí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endParaRPr lang="sk-SK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                                              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 NAKRESLI  a zapíš !</a:t>
            </a:r>
            <a:endParaRPr lang="sk-SK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7414" name="Picture 6" descr="http://www.zoology.ubc.ca/~gardner/ch15f11.jpg"/>
          <p:cNvPicPr>
            <a:picLocks noChangeAspect="1" noChangeArrowheads="1"/>
          </p:cNvPicPr>
          <p:nvPr/>
        </p:nvPicPr>
        <p:blipFill>
          <a:blip r:embed="rId4"/>
          <a:srcRect l="19441" t="60987" r="54979" b="1383"/>
          <a:stretch>
            <a:fillRect/>
          </a:stretch>
        </p:blipFill>
        <p:spPr bwMode="auto">
          <a:xfrm rot="5400000">
            <a:off x="1142976" y="4572008"/>
            <a:ext cx="1785950" cy="2071702"/>
          </a:xfrm>
          <a:prstGeom prst="rect">
            <a:avLst/>
          </a:prstGeom>
          <a:noFill/>
        </p:spPr>
      </p:pic>
      <p:cxnSp>
        <p:nvCxnSpPr>
          <p:cNvPr id="7" name="Rovná spojovacia šípka 6"/>
          <p:cNvCxnSpPr/>
          <p:nvPr/>
        </p:nvCxnSpPr>
        <p:spPr>
          <a:xfrm flipV="1">
            <a:off x="2285984" y="2428868"/>
            <a:ext cx="214314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42910" y="142853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dirty="0" smtClean="0">
                <a:solidFill>
                  <a:srgbClr val="FF0000"/>
                </a:solidFill>
                <a:latin typeface="Arial Black" pitchFamily="34" charset="0"/>
              </a:rPr>
              <a:t>HMAT</a:t>
            </a:r>
            <a:endParaRPr lang="sk-SK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85720" y="1214422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Hmatové vnímanie 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– poskytuje informácie z vonkajšieho aj vnútorného prostredia.</a:t>
            </a:r>
          </a:p>
          <a:p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Receptory hmatu 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– </a:t>
            </a: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hmatové telieska 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v koži umožňujú získavať dotykové informácie najmä o povrchu a tvare predmetov.</a:t>
            </a:r>
          </a:p>
          <a:p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Voľné nervové zakončenia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 v koži a v tkanivách orgánov sprostredkúvajú </a:t>
            </a:r>
            <a:r>
              <a:rPr lang="sk-SK" sz="2000" dirty="0" smtClean="0">
                <a:solidFill>
                  <a:srgbClr val="FFC000"/>
                </a:solidFill>
                <a:latin typeface="Arial Black" pitchFamily="34" charset="0"/>
              </a:rPr>
              <a:t>vnímanie bolesti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sk-SK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434" name="Picture 2" descr="C:\Users\renata\Pictures\receptory v koži.png"/>
          <p:cNvPicPr>
            <a:picLocks noChangeAspect="1" noChangeArrowheads="1"/>
          </p:cNvPicPr>
          <p:nvPr/>
        </p:nvPicPr>
        <p:blipFill>
          <a:blip r:embed="rId2"/>
          <a:srcRect r="22982" b="10866"/>
          <a:stretch>
            <a:fillRect/>
          </a:stretch>
        </p:blipFill>
        <p:spPr bwMode="auto">
          <a:xfrm>
            <a:off x="357158" y="3500438"/>
            <a:ext cx="4786346" cy="3115875"/>
          </a:xfrm>
          <a:prstGeom prst="rect">
            <a:avLst/>
          </a:prstGeom>
          <a:noFill/>
        </p:spPr>
      </p:pic>
      <p:pic>
        <p:nvPicPr>
          <p:cNvPr id="18436" name="Picture 4" descr="http://darwinistsdilemma.com/images/e_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00438"/>
            <a:ext cx="293610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affisflood.com/uploads/2/2/7/7/22778106/201413986.jpg?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003785" cy="2000264"/>
          </a:xfrm>
          <a:prstGeom prst="rect">
            <a:avLst/>
          </a:prstGeom>
          <a:noFill/>
        </p:spPr>
      </p:pic>
      <p:pic>
        <p:nvPicPr>
          <p:cNvPr id="19460" name="Picture 4" descr="http://www.acbtexas.org/brlt/braille-alphab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3143272" cy="2473797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428596" y="571480"/>
            <a:ext cx="785818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Arial Black" pitchFamily="34" charset="0"/>
              </a:rPr>
              <a:t>Citlivý hmat majú nevidiaci ľudia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. Sú schopní „hmatom čítať“ – rozlišovať písmo vytvorené z výčnelkov – </a:t>
            </a:r>
            <a:r>
              <a:rPr lang="sk-SK" sz="2000" dirty="0" err="1" smtClean="0">
                <a:solidFill>
                  <a:srgbClr val="FF0000"/>
                </a:solidFill>
                <a:latin typeface="Arial Black" pitchFamily="34" charset="0"/>
              </a:rPr>
              <a:t>Braillovo</a:t>
            </a:r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 písmo.</a:t>
            </a:r>
            <a:endParaRPr lang="sk-SK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462" name="Picture 6" descr="https://encrypted-tbn0.gstatic.com/images?q=tbn:ANd9GcRpKO7dH5UKdf2-uFOx-J1V5HtC408mdaElJwPRMw2hUS3NZJP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71678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257</Words>
  <Application>Microsoft Office PowerPoint</Application>
  <PresentationFormat>Prezentácia na obrazovke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Siedmaci,  ktorí ste mi ešte neposlali  vypracované zadania zo 7.týždňa, tak sa poponáhľajte. Môj mail : 73ivanovazs@gmail.com  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renata</dc:creator>
  <cp:lastModifiedBy>PC</cp:lastModifiedBy>
  <cp:revision>14</cp:revision>
  <dcterms:created xsi:type="dcterms:W3CDTF">2015-03-21T22:16:27Z</dcterms:created>
  <dcterms:modified xsi:type="dcterms:W3CDTF">2020-05-05T19:04:34Z</dcterms:modified>
</cp:coreProperties>
</file>