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62" r:id="rId4"/>
    <p:sldId id="259" r:id="rId5"/>
    <p:sldId id="264" r:id="rId6"/>
    <p:sldId id="266" r:id="rId7"/>
    <p:sldId id="265" r:id="rId8"/>
    <p:sldId id="282" r:id="rId9"/>
    <p:sldId id="277" r:id="rId10"/>
    <p:sldId id="267" r:id="rId11"/>
    <p:sldId id="268" r:id="rId12"/>
    <p:sldId id="269" r:id="rId13"/>
    <p:sldId id="287" r:id="rId14"/>
    <p:sldId id="271" r:id="rId15"/>
    <p:sldId id="272" r:id="rId16"/>
    <p:sldId id="286" r:id="rId17"/>
    <p:sldId id="278" r:id="rId18"/>
    <p:sldId id="279" r:id="rId19"/>
    <p:sldId id="276" r:id="rId20"/>
    <p:sldId id="284" r:id="rId21"/>
    <p:sldId id="281" r:id="rId22"/>
    <p:sldId id="280" r:id="rId23"/>
    <p:sldId id="283" r:id="rId24"/>
    <p:sldId id="288" r:id="rId25"/>
    <p:sldId id="294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B250F4-EC0A-442B-B113-1FA08669FFE4}" type="datetimeFigureOut">
              <a:rPr lang="sk-SK" smtClean="0"/>
              <a:pPr/>
              <a:t>27. 5. 2020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C2C5B3-5117-4AB6-95DA-66D09344598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oSRBqfHl7i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T41qMvpb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2043098" cy="4625609"/>
          </a:xfrm>
        </p:spPr>
        <p:txBody>
          <a:bodyPr/>
          <a:lstStyle/>
          <a:p>
            <a:r>
              <a:rPr lang="sk-SK" sz="1600" dirty="0" smtClean="0">
                <a:hlinkClick r:id="rId2"/>
              </a:rPr>
              <a:t>https://www.youtube.com/watch?v=oSRBqfHl7iI</a:t>
            </a:r>
            <a:endParaRPr lang="sk-SK" sz="1600" dirty="0" smtClean="0"/>
          </a:p>
          <a:p>
            <a:endParaRPr lang="sk-SK" dirty="0"/>
          </a:p>
        </p:txBody>
      </p:sp>
      <p:pic>
        <p:nvPicPr>
          <p:cNvPr id="52230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3350"/>
            <a:ext cx="7553325" cy="6724650"/>
          </a:xfrm>
          <a:prstGeom prst="rect">
            <a:avLst/>
          </a:prstGeom>
          <a:noFill/>
        </p:spPr>
      </p:pic>
      <p:sp>
        <p:nvSpPr>
          <p:cNvPr id="8" name="Zahnutá šípka dolu 7"/>
          <p:cNvSpPr/>
          <p:nvPr/>
        </p:nvSpPr>
        <p:spPr>
          <a:xfrm rot="9208479">
            <a:off x="1189300" y="2048887"/>
            <a:ext cx="4248150" cy="2168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ka vychudnutého ľadového medveďa tlačí slzy do očí. Klimatické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3682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827584" y="33265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155679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</a:t>
            </a:r>
            <a:r>
              <a:rPr lang="sk-SK" sz="3200" dirty="0" smtClean="0"/>
              <a:t>proces, pri ktorom sa prehrieva naša planéta vplyvom oxidu uhličitého, metánu a iných plynov</a:t>
            </a:r>
            <a:endParaRPr lang="sk-SK" sz="3200" dirty="0"/>
          </a:p>
        </p:txBody>
      </p:sp>
      <p:sp>
        <p:nvSpPr>
          <p:cNvPr id="7" name="Obdĺžnik 6"/>
          <p:cNvSpPr/>
          <p:nvPr/>
        </p:nvSpPr>
        <p:spPr>
          <a:xfrm>
            <a:off x="1571604" y="571480"/>
            <a:ext cx="5628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skleníkový efekt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chéma Skleníkových Efektov a Činnosti Plán Globálneho Otepľov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0929982" cy="6169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Čo je ozón a aké má vlastnosti? - Mar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6744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1700808"/>
            <a:ext cx="496855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sk-SK" sz="3000" dirty="0" smtClean="0"/>
              <a:t> je svetlomodrý </a:t>
            </a:r>
            <a:r>
              <a:rPr lang="sk-SK" sz="3000" b="1" dirty="0" smtClean="0"/>
              <a:t>jedovatý plyn</a:t>
            </a:r>
            <a:r>
              <a:rPr lang="sk-SK" sz="3000" dirty="0" smtClean="0"/>
              <a:t>, ktorý sa nachádza nad Zemou,</a:t>
            </a:r>
          </a:p>
          <a:p>
            <a:pPr algn="ctr">
              <a:buFontTx/>
              <a:buChar char="-"/>
            </a:pPr>
            <a:endParaRPr lang="sk-SK" sz="900" dirty="0" smtClean="0"/>
          </a:p>
          <a:p>
            <a:pPr algn="ctr">
              <a:buFontTx/>
              <a:buChar char="-"/>
            </a:pPr>
            <a:r>
              <a:rPr lang="sk-SK" sz="3000" dirty="0" smtClean="0"/>
              <a:t> jeho vrstva (</a:t>
            </a:r>
            <a:r>
              <a:rPr lang="sk-SK" sz="3000" b="1" dirty="0" smtClean="0"/>
              <a:t>ozónová vrstva</a:t>
            </a:r>
            <a:r>
              <a:rPr lang="sk-SK" sz="3000" dirty="0" smtClean="0"/>
              <a:t>) zachytáva škodlivé žiarenia zo Slnka,</a:t>
            </a:r>
          </a:p>
          <a:p>
            <a:pPr algn="ctr"/>
            <a:endParaRPr lang="sk-SK" sz="1000" dirty="0" smtClean="0"/>
          </a:p>
          <a:p>
            <a:pPr algn="ctr">
              <a:buFontTx/>
              <a:buChar char="-"/>
            </a:pPr>
            <a:r>
              <a:rPr lang="sk-SK" sz="3000" dirty="0" smtClean="0"/>
              <a:t> miesto kde je táto vrstva porušená sa nazýva </a:t>
            </a:r>
            <a:r>
              <a:rPr lang="sk-SK" sz="3000" b="1" dirty="0" smtClean="0"/>
              <a:t>ozónová diera</a:t>
            </a:r>
            <a:r>
              <a:rPr lang="sk-SK" sz="3000" dirty="0" smtClean="0"/>
              <a:t>.</a:t>
            </a:r>
            <a:endParaRPr lang="sk-SK" sz="3000" dirty="0"/>
          </a:p>
        </p:txBody>
      </p:sp>
      <p:sp>
        <p:nvSpPr>
          <p:cNvPr id="7" name="Obdĺžnik 6"/>
          <p:cNvSpPr/>
          <p:nvPr/>
        </p:nvSpPr>
        <p:spPr>
          <a:xfrm>
            <a:off x="1500166" y="500042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ozón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iekto ilegálne vyrába freóny, v atmosfére rastú naprie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57166"/>
            <a:ext cx="5717678" cy="59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7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Kauza možného znečistenia vodnej plochy v Bratislave: FOTO Políci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7294" cy="68580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643042" y="714356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vody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Vedci potvrdili: Voda s cukrom má rovnaký efekt ako energetické ...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0" y="-419100"/>
            <a:ext cx="10287000" cy="7277100"/>
          </a:xfrm>
          <a:prstGeom prst="rect">
            <a:avLst/>
          </a:prstGeom>
          <a:noFill/>
        </p:spPr>
      </p:pic>
      <p:pic>
        <p:nvPicPr>
          <p:cNvPr id="32772" name="Picture 4" descr="Bangkok: 7 tipov na atrakcie v thajskej metropole (cestopi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714884"/>
            <a:ext cx="3095607" cy="1857364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1643050"/>
            <a:ext cx="5688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priemyselná výroba</a:t>
            </a:r>
          </a:p>
          <a:p>
            <a:pPr marL="342900" indent="-342900">
              <a:buAutoNum type="alphaLcPeriod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poľnohospodárstvo</a:t>
            </a:r>
          </a:p>
          <a:p>
            <a:pPr marL="342900" indent="-342900">
              <a:buAutoNum type="alphaLcPeriod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doprava</a:t>
            </a:r>
          </a:p>
          <a:p>
            <a:pPr marL="342900" indent="-342900">
              <a:buAutoNum type="alphaLcPeriod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ľudské sídla</a:t>
            </a:r>
            <a:endParaRPr lang="sk-SK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profimedia.sk/fotografie/3-china-ning-sia-polnohospodarstvo-sezona-kn/profimedia-0055640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3442435" cy="2285992"/>
          </a:xfrm>
          <a:prstGeom prst="rect">
            <a:avLst/>
          </a:prstGeom>
          <a:noFill/>
        </p:spPr>
      </p:pic>
      <p:pic>
        <p:nvPicPr>
          <p:cNvPr id="5" name="Picture 2" descr="High Quality Stock Photos of &quot;chemical factory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8994">
            <a:off x="4274391" y="92859"/>
            <a:ext cx="2980007" cy="1966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ešo do školy - Výfukové plyny - Výfukové ply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3162">
            <a:off x="3342300" y="3747352"/>
            <a:ext cx="3130066" cy="176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AutoShape 2" descr="Bangkok: 7 tipov na atrakcie v thajskej metropole (cestopi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774" name="AutoShape 6" descr="Vedci potvrdili: Voda s cukrom má rovnaký efekt ako energetické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0" y="0"/>
            <a:ext cx="36433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vodu 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znečisťuje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Odpadová voda je vzácny zdroj. Treba s ním len správne zaobchádzať ...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-785842"/>
            <a:ext cx="10477500" cy="78581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Časť odpadu reaguje s kyslíkom a vznikajú neškodné látky..</a:t>
            </a:r>
          </a:p>
          <a:p>
            <a:pPr>
              <a:defRPr/>
            </a:pPr>
            <a:r>
              <a:rPr lang="sk-SK" dirty="0" smtClean="0"/>
              <a:t>Pri veľkom množstve vodných rastlín a nadmernom prívode odpadových vôd nestačí kyslík, rozpustený vo vode, na rozklad odpadu.</a:t>
            </a:r>
            <a:r>
              <a:rPr lang="sk-SK" dirty="0" smtClean="0">
                <a:solidFill>
                  <a:srgbClr val="FF0066"/>
                </a:solidFill>
              </a:rPr>
              <a:t>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85720" y="428604"/>
            <a:ext cx="8513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Ohrozenie odpadovou vodou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inic stále přibývá. Zatím je ale na většině místech koupání ..."/>
          <p:cNvPicPr>
            <a:picLocks noChangeAspect="1" noChangeArrowheads="1"/>
          </p:cNvPicPr>
          <p:nvPr/>
        </p:nvPicPr>
        <p:blipFill>
          <a:blip r:embed="rId2">
            <a:lum bright="33000"/>
          </a:blip>
          <a:srcRect/>
          <a:stretch>
            <a:fillRect/>
          </a:stretch>
        </p:blipFill>
        <p:spPr bwMode="auto">
          <a:xfrm>
            <a:off x="-1" y="-428652"/>
            <a:ext cx="10953791" cy="7286652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251520" y="332656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dirty="0" smtClean="0"/>
          </a:p>
          <a:p>
            <a:endParaRPr lang="sk-SK" b="1" dirty="0" smtClean="0"/>
          </a:p>
          <a:p>
            <a:endParaRPr lang="sk-SK" b="1" dirty="0" smtClean="0"/>
          </a:p>
          <a:p>
            <a:r>
              <a:rPr lang="sk-SK" sz="3600" dirty="0" smtClean="0"/>
              <a:t>-  premnoženie rias a </a:t>
            </a:r>
            <a:r>
              <a:rPr lang="sk-SK" sz="3600" dirty="0" err="1" smtClean="0"/>
              <a:t>siníc</a:t>
            </a:r>
            <a:r>
              <a:rPr lang="sk-SK" sz="3600" dirty="0" smtClean="0"/>
              <a:t>, ktoré pohlcujú vodný kyslík</a:t>
            </a:r>
            <a:endParaRPr lang="sk-SK" sz="3600" dirty="0"/>
          </a:p>
        </p:txBody>
      </p:sp>
      <p:pic>
        <p:nvPicPr>
          <p:cNvPr id="31750" name="Picture 6" descr="http://media.novinky.cz/841/228417-original1-jbp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2892290" cy="2169218"/>
          </a:xfrm>
          <a:prstGeom prst="rect">
            <a:avLst/>
          </a:prstGeom>
          <a:noFill/>
        </p:spPr>
      </p:pic>
      <p:pic>
        <p:nvPicPr>
          <p:cNvPr id="5" name="Picture 2" descr="Eutrofizácia – Wikipé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2926793" cy="390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utrofizácia vo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39">
            <a:off x="5966100" y="2794330"/>
            <a:ext cx="2773605" cy="369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yby na Liptovskej Mare sa udusili - Regióny - Správy - Pravda.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675">
            <a:off x="2465259" y="4630094"/>
            <a:ext cx="3009857" cy="168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357158" y="285728"/>
            <a:ext cx="3735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Eutrofizácia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s.sinice.webnode.sk/200000000-68516694b1/eutrofizacia%20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3038577"/>
          </a:xfrm>
          <a:prstGeom prst="rect">
            <a:avLst/>
          </a:prstGeom>
          <a:noFill/>
        </p:spPr>
      </p:pic>
      <p:pic>
        <p:nvPicPr>
          <p:cNvPr id="32770" name="Picture 2" descr="http://files.sinice.webnode.sk/200000578-adfb8aef3c/sinic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 rot="774594">
            <a:off x="4211638" y="4724400"/>
            <a:ext cx="4467225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333399">
                    <a:alpha val="89803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Únik ropy</a:t>
            </a:r>
          </a:p>
        </p:txBody>
      </p:sp>
      <p:pic>
        <p:nvPicPr>
          <p:cNvPr id="2052" name="Picture 4" descr="http://media.novinky.cz/821/218219-original1-n29x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535" y="3786190"/>
            <a:ext cx="4349465" cy="3071810"/>
          </a:xfrm>
          <a:prstGeom prst="rect">
            <a:avLst/>
          </a:prstGeom>
          <a:noFill/>
        </p:spPr>
      </p:pic>
      <p:pic>
        <p:nvPicPr>
          <p:cNvPr id="2054" name="Picture 6" descr="http://www.mojimilacikovia.sk/Upload/Image/aaaaaaaaaaaall/report/znecistenie_ocea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398507" cy="2548880"/>
          </a:xfrm>
          <a:prstGeom prst="rect">
            <a:avLst/>
          </a:prstGeom>
          <a:noFill/>
        </p:spPr>
      </p:pic>
      <p:pic>
        <p:nvPicPr>
          <p:cNvPr id="28674" name="Picture 2" descr="Uniká nám trochu ropy,“ hlásil kapitán. Nakoniec išlo o obrovskú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3763859"/>
            <a:ext cx="5500694" cy="3094141"/>
          </a:xfrm>
          <a:prstGeom prst="rect">
            <a:avLst/>
          </a:prstGeom>
          <a:noFill/>
        </p:spPr>
      </p:pic>
      <p:pic>
        <p:nvPicPr>
          <p:cNvPr id="28676" name="Picture 4" descr="TOP 25 NAJ-ZNEČISTENEJŠÍCH miest sveta! - Enviroportál - životné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47650"/>
            <a:ext cx="4000496" cy="4000498"/>
          </a:xfrm>
          <a:prstGeom prst="rect">
            <a:avLst/>
          </a:prstGeom>
          <a:noFill/>
        </p:spPr>
      </p:pic>
      <p:sp>
        <p:nvSpPr>
          <p:cNvPr id="28686" name="AutoShape 14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8" name="AutoShape 16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90" name="AutoShape 18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92" name="AutoShape 20" descr="Miesto úniku ropy v Mexickom zálive utesnia až o tri mesi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94" name="Picture 22" descr="Ropou znečistené pelikány umývajú stovky dobrovoľníkov | Nový Č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0"/>
            <a:ext cx="5825846" cy="3881470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642910" y="3500438"/>
            <a:ext cx="7956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vody ropou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tudentský časo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215634" cy="681042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5863580"/>
            <a:ext cx="7772400" cy="1988840"/>
          </a:xfrm>
        </p:spPr>
        <p:txBody>
          <a:bodyPr>
            <a:noAutofit/>
          </a:bodyPr>
          <a:lstStyle/>
          <a:p>
            <a:endParaRPr lang="sk-SK" sz="3200" b="1" dirty="0">
              <a:solidFill>
                <a:srgbClr val="FFFF00"/>
              </a:solidFill>
              <a:latin typeface="Arial Narrow" pitchFamily="34" charset="0"/>
              <a:cs typeface="Kaling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714356"/>
            <a:ext cx="428514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Dôsledky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znečisťovania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vzduchu, vody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 a pôdy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azp.sk/slovak/periodika/sprava/SPRAVA96/mapa4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liansky poslanec lobuje za fytoremediáciu kontaminovaný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34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683568" y="1772816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85918" y="1071546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pôdy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i predaji pôdy platia prísne obmedzenia - Ako vybaviť - Užitočná ..."/>
          <p:cNvPicPr>
            <a:picLocks noChangeAspect="1" noChangeArrowheads="1"/>
          </p:cNvPicPr>
          <p:nvPr/>
        </p:nvPicPr>
        <p:blipFill>
          <a:blip r:embed="rId2">
            <a:lum bright="46000"/>
          </a:blip>
          <a:srcRect/>
          <a:stretch>
            <a:fillRect/>
          </a:stretch>
        </p:blipFill>
        <p:spPr bwMode="auto">
          <a:xfrm>
            <a:off x="-214346" y="0"/>
            <a:ext cx="12219976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1196752"/>
            <a:ext cx="5652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 pôdu znečisťuje:</a:t>
            </a:r>
          </a:p>
          <a:p>
            <a:pPr>
              <a:buFontTx/>
              <a:buChar char="-"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eriod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ťažké kovy 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(olovo)</a:t>
            </a:r>
          </a:p>
          <a:p>
            <a:pPr marL="342900" indent="-342900">
              <a:buAutoNum type="alphaLcPeriod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organické látky 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(uhľovodíky)</a:t>
            </a:r>
          </a:p>
          <a:p>
            <a:pPr marL="342900" indent="-342900">
              <a:buAutoNum type="alphaLcPeriod"/>
            </a:pP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kyslý dážď</a:t>
            </a:r>
            <a:endParaRPr lang="sk-SK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www.sazp.sk/slovak/periodika/sprava/SPRAVA96/OVZDUSIE/Sc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20963" cy="3220963"/>
          </a:xfrm>
          <a:prstGeom prst="rect">
            <a:avLst/>
          </a:prstGeom>
          <a:noFill/>
        </p:spPr>
      </p:pic>
      <p:pic>
        <p:nvPicPr>
          <p:cNvPr id="5" name="Picture 2" descr="Znečistenie pôdy: Hrozba pre zem, na ktorej žijeme | Eco H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4076">
            <a:off x="3709456" y="3736278"/>
            <a:ext cx="4528697" cy="302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azp.sk/slovak/periodika/sprava/SPRAVA95/PODA/MAP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35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Študentský časo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15634" cy="681042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988840"/>
          </a:xfrm>
        </p:spPr>
        <p:txBody>
          <a:bodyPr>
            <a:noAutofit/>
          </a:bodyPr>
          <a:lstStyle/>
          <a:p>
            <a:endParaRPr lang="sk-SK" sz="6000" b="1" dirty="0">
              <a:solidFill>
                <a:srgbClr val="FFFF00"/>
              </a:solidFill>
              <a:latin typeface="Arial Narrow" pitchFamily="34" charset="0"/>
              <a:cs typeface="Kaling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34843" y="1000108"/>
            <a:ext cx="30091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Ďakujem  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za 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Kalinga" pitchFamily="34" charset="0"/>
              </a:rPr>
              <a:t>pozornosť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Strengths and weaknesses of the Green New D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9088" y="-296863"/>
            <a:ext cx="10733088" cy="715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6050" y="2676525"/>
            <a:ext cx="6400800" cy="1600200"/>
          </a:xfrm>
        </p:spPr>
        <p:txBody>
          <a:bodyPr/>
          <a:lstStyle/>
          <a:p>
            <a:endParaRPr lang="sk-SK" b="1" smtClean="0"/>
          </a:p>
        </p:txBody>
      </p:sp>
      <p:sp>
        <p:nvSpPr>
          <p:cNvPr id="7" name="Obdĺžnik 6"/>
          <p:cNvSpPr/>
          <p:nvPr/>
        </p:nvSpPr>
        <p:spPr>
          <a:xfrm>
            <a:off x="0" y="302128"/>
            <a:ext cx="46474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Odpovedz na otázky</a:t>
            </a:r>
          </a:p>
        </p:txBody>
      </p:sp>
      <p:sp>
        <p:nvSpPr>
          <p:cNvPr id="6" name="Obdĺžnik 5"/>
          <p:cNvSpPr/>
          <p:nvPr/>
        </p:nvSpPr>
        <p:spPr>
          <a:xfrm>
            <a:off x="287338" y="931863"/>
            <a:ext cx="7529512" cy="4106862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Aké dôsledky na rastliny a živočíchy má znečistenie vzduchu?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Uveď príklady dôsledkov znečistenia sladkej a morskej vody.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sk-SK" sz="2800" dirty="0" smtClean="0">
                <a:solidFill>
                  <a:schemeClr val="bg1"/>
                </a:solidFill>
              </a:rPr>
              <a:t>Ktoré činnosti človeka majú najväčší dopad na znehodnocovanie pôdy?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47110" name="AutoShape 2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1" name="AutoShape 4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2" name="AutoShape 6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3" name="AutoShape 8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4" name="AutoShape 10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5" name="AutoShape 12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7116" name="AutoShape 14" descr="Každý den jedna otázka - Blogy - ŽENY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47117" name="Picture 16" descr="Každý den jedna otázka - Blogy - ŽENY s.r.o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9338" y="4500563"/>
            <a:ext cx="27828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48131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smtClean="0"/>
          </a:p>
        </p:txBody>
      </p:sp>
      <p:pic>
        <p:nvPicPr>
          <p:cNvPr id="48132" name="Picture 4" descr="Košice vyhlásili jubilejný ročník literárnej súťaže Šumenie p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79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485213" y="1451393"/>
            <a:ext cx="5085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Poznámky do zošita</a:t>
            </a:r>
          </a:p>
        </p:txBody>
      </p:sp>
      <p:sp>
        <p:nvSpPr>
          <p:cNvPr id="7" name="Zahnutá šípka dolu 6"/>
          <p:cNvSpPr/>
          <p:nvPr/>
        </p:nvSpPr>
        <p:spPr>
          <a:xfrm>
            <a:off x="3819525" y="3155950"/>
            <a:ext cx="4248150" cy="2168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1/ Ovzdušie</a:t>
            </a:r>
            <a:endParaRPr lang="sk-SK" dirty="0" smtClean="0"/>
          </a:p>
          <a:p>
            <a:pPr lvl="0"/>
            <a:r>
              <a:rPr lang="sk-SK" dirty="0" smtClean="0"/>
              <a:t>Smog = zmes hmly, prachu a spalných plynov</a:t>
            </a:r>
          </a:p>
          <a:p>
            <a:pPr lvl="0"/>
            <a:r>
              <a:rPr lang="sk-SK" dirty="0" smtClean="0"/>
              <a:t>Kyslý dážď – vzájomné pôsobenie síry a dusíka s vodnou parou</a:t>
            </a:r>
          </a:p>
          <a:p>
            <a:pPr lvl="0"/>
            <a:r>
              <a:rPr lang="sk-SK" dirty="0" smtClean="0"/>
              <a:t>Skleníkový efekt – vplyvom CO</a:t>
            </a:r>
            <a:r>
              <a:rPr lang="sk-SK" baseline="-25000" dirty="0" smtClean="0"/>
              <a:t>2</a:t>
            </a:r>
            <a:r>
              <a:rPr lang="sk-SK" dirty="0" smtClean="0"/>
              <a:t>, metánu, .... sa prehrieva planéta</a:t>
            </a:r>
          </a:p>
          <a:p>
            <a:pPr lvl="0"/>
            <a:r>
              <a:rPr lang="sk-SK" dirty="0" smtClean="0"/>
              <a:t>Porušená ozónová vrstva </a:t>
            </a:r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886412"/>
            <a:ext cx="2214546" cy="19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/>
              <a:t>2/ Voda</a:t>
            </a:r>
            <a:endParaRPr lang="sk-SK" dirty="0" smtClean="0"/>
          </a:p>
          <a:p>
            <a:pPr lvl="0"/>
            <a:r>
              <a:rPr lang="sk-SK" dirty="0" smtClean="0"/>
              <a:t>Priemysel</a:t>
            </a:r>
          </a:p>
          <a:p>
            <a:pPr lvl="0"/>
            <a:r>
              <a:rPr lang="sk-SK" dirty="0" smtClean="0"/>
              <a:t>Poľnohospodárstvo</a:t>
            </a:r>
          </a:p>
          <a:p>
            <a:pPr lvl="0"/>
            <a:r>
              <a:rPr lang="sk-SK" dirty="0" smtClean="0"/>
              <a:t>Doprava</a:t>
            </a:r>
          </a:p>
          <a:p>
            <a:r>
              <a:rPr lang="sk-SK" dirty="0" smtClean="0"/>
              <a:t>Ľudské sídla</a:t>
            </a:r>
          </a:p>
          <a:p>
            <a:endParaRPr lang="sk-SK" dirty="0" smtClean="0"/>
          </a:p>
          <a:p>
            <a:r>
              <a:rPr lang="sk-SK" dirty="0" err="1" smtClean="0"/>
              <a:t>Eutrofizácia</a:t>
            </a:r>
            <a:r>
              <a:rPr lang="sk-SK" dirty="0" smtClean="0"/>
              <a:t> = nadmerné obohacovanie živinami z biologicky rozložiteľných organických látok → premnoženie rias a </a:t>
            </a:r>
            <a:r>
              <a:rPr lang="sk-SK" dirty="0" err="1" smtClean="0"/>
              <a:t>siníc</a:t>
            </a:r>
            <a:r>
              <a:rPr lang="sk-SK" dirty="0" smtClean="0"/>
              <a:t> → prudké zníženie obsahu kyslíka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3080153" cy="274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cap="all" dirty="0" smtClean="0"/>
              <a:t>Dôsledky znečisťovania vzduchu, vody a pôdy</a:t>
            </a:r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3/ Pôda</a:t>
            </a:r>
            <a:endParaRPr lang="sk-SK" dirty="0" smtClean="0"/>
          </a:p>
          <a:p>
            <a:pPr lvl="0"/>
            <a:r>
              <a:rPr lang="sk-SK" dirty="0" smtClean="0"/>
              <a:t>Ťažké kovy: </a:t>
            </a:r>
            <a:r>
              <a:rPr lang="sk-SK" dirty="0" err="1" smtClean="0"/>
              <a:t>Pb</a:t>
            </a:r>
            <a:r>
              <a:rPr lang="sk-SK" dirty="0" smtClean="0"/>
              <a:t>, </a:t>
            </a:r>
            <a:r>
              <a:rPr lang="sk-SK" dirty="0" err="1" smtClean="0"/>
              <a:t>As</a:t>
            </a:r>
            <a:r>
              <a:rPr lang="sk-SK" dirty="0" smtClean="0"/>
              <a:t>, </a:t>
            </a:r>
            <a:r>
              <a:rPr lang="sk-SK" dirty="0" err="1" smtClean="0"/>
              <a:t>Ni</a:t>
            </a:r>
            <a:endParaRPr lang="sk-SK" dirty="0" smtClean="0"/>
          </a:p>
          <a:p>
            <a:pPr lvl="0"/>
            <a:r>
              <a:rPr lang="sk-SK" dirty="0" smtClean="0"/>
              <a:t>Organické látky: uhľovodíky</a:t>
            </a:r>
          </a:p>
          <a:p>
            <a:pPr lvl="0"/>
            <a:r>
              <a:rPr lang="sk-SK" dirty="0" smtClean="0"/>
              <a:t>Kyslý dážď – vyplavuje z pôdy </a:t>
            </a:r>
            <a:r>
              <a:rPr lang="sk-SK" dirty="0" err="1" smtClean="0"/>
              <a:t>Ca</a:t>
            </a:r>
            <a:r>
              <a:rPr lang="sk-SK" dirty="0" smtClean="0"/>
              <a:t>, Mg, K</a:t>
            </a:r>
          </a:p>
          <a:p>
            <a:pPr lvl="0"/>
            <a:endParaRPr lang="sk-SK" dirty="0" smtClean="0"/>
          </a:p>
          <a:p>
            <a:endParaRPr lang="sk-SK" dirty="0"/>
          </a:p>
        </p:txBody>
      </p:sp>
      <p:pic>
        <p:nvPicPr>
          <p:cNvPr id="4" name="Picture 6" descr="International Partners - Canadian Liver Foun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641" y="3758581"/>
            <a:ext cx="3481359" cy="309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 silných kampaní, ktoré zmenia váš pohľad na životné prostred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1277" y="0"/>
            <a:ext cx="11057019" cy="6858000"/>
          </a:xfrm>
          <a:prstGeom prst="rect">
            <a:avLst/>
          </a:prstGeom>
          <a:noFill/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539552" y="1412776"/>
            <a:ext cx="7772400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785918" y="2357430"/>
            <a:ext cx="611577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Znečistenie </a:t>
            </a:r>
          </a:p>
          <a:p>
            <a:pPr algn="ctr"/>
            <a:r>
              <a:rPr lang="sk-SK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ovzdušia</a:t>
            </a:r>
            <a:endParaRPr lang="sk-SK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ovensko bojuje so smogom: Najhoršia situácia je vo Veľkej I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19142"/>
            <a:ext cx="6000792" cy="697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rm1.staticflickr.com/155/386198516_cc06f2ee5d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" y="0"/>
            <a:ext cx="9163087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0" y="191683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zmes hmly, prachu a spalných plynov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0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800" dirty="0" smtClean="0"/>
              <a:t>ovzdušie znečisťuje: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286116" y="1000108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smog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láčik 7"/>
          <p:cNvSpPr/>
          <p:nvPr/>
        </p:nvSpPr>
        <p:spPr>
          <a:xfrm>
            <a:off x="5357818" y="3571876"/>
            <a:ext cx="2714644" cy="1857388"/>
          </a:xfrm>
          <a:prstGeom prst="cloudCallout">
            <a:avLst>
              <a:gd name="adj1" fmla="val -42902"/>
              <a:gd name="adj2" fmla="val 7438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hlinkClick r:id="rId3"/>
              </a:rPr>
              <a:t>https://www.youtube.com/watch?v=R2T41qMvpbE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ircarebakersfield.com/images/blog/20110428/sm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5000628" cy="3750472"/>
          </a:xfrm>
          <a:prstGeom prst="rect">
            <a:avLst/>
          </a:prstGeom>
          <a:noFill/>
        </p:spPr>
      </p:pic>
      <p:pic>
        <p:nvPicPr>
          <p:cNvPr id="5" name="Picture 4" descr="Žiadne vonkajšie aktivity, vyzýva Peking školy kvôli smogu - Svet 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7663"/>
            <a:ext cx="5153777" cy="353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AutoShape 2" descr="VIDEO: Najtoxickejšie ovzdušie je v Indii, smog zhoršil viditeľnos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8" name="Picture 4" descr="VIDEO: Najtoxickejšie ovzdušie je v Indii, smog zhoršil viditeľnos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5143504" cy="3438027"/>
          </a:xfrm>
          <a:prstGeom prst="rect">
            <a:avLst/>
          </a:prstGeom>
          <a:noFill/>
        </p:spPr>
      </p:pic>
      <p:pic>
        <p:nvPicPr>
          <p:cNvPr id="24578" name="Picture 2" descr="Why Delhi Is Becoming the Smog Capital of The World: QuickTak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3820" y="1"/>
            <a:ext cx="4888144" cy="342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ôže Acid Rain ťa nezabije?"/>
          <p:cNvPicPr>
            <a:picLocks noChangeAspect="1" noChangeArrowheads="1"/>
          </p:cNvPicPr>
          <p:nvPr/>
        </p:nvPicPr>
        <p:blipFill>
          <a:blip r:embed="rId2">
            <a:lum bright="5000"/>
          </a:blip>
          <a:srcRect/>
          <a:stretch>
            <a:fillRect/>
          </a:stretch>
        </p:blipFill>
        <p:spPr bwMode="auto">
          <a:xfrm>
            <a:off x="-1" y="0"/>
            <a:ext cx="10286999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148478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4000" dirty="0" smtClean="0"/>
              <a:t> vzniká vzájomným pôsobením síry a dusíka s vodnou parou vo vzduchu</a:t>
            </a:r>
            <a:endParaRPr lang="sk-SK" sz="4000" dirty="0"/>
          </a:p>
        </p:txBody>
      </p:sp>
      <p:sp>
        <p:nvSpPr>
          <p:cNvPr id="5" name="Obdĺžnik 4"/>
          <p:cNvSpPr/>
          <p:nvPr/>
        </p:nvSpPr>
        <p:spPr>
          <a:xfrm>
            <a:off x="2500298" y="357166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kyslý dážď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2" name="AutoShape 2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6" name="AutoShape 6" descr="Môže Acid Rain ťa nezabij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1.aimg.sk/tahaky/d_16383_1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b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89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20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517</TotalTime>
  <Words>291</Words>
  <Application>Microsoft Office PowerPoint</Application>
  <PresentationFormat>Prezentácia na obrazovke (4:3)</PresentationFormat>
  <Paragraphs>72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Modul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Dôsledky znečisťovania vzduchu, vody a pôdy</vt:lpstr>
      <vt:lpstr>Dôsledky znečisťovania vzduchu, vody a pôdy</vt:lpstr>
      <vt:lpstr>Dôsledky znečisťovania vzduchu, vody a pôdy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</dc:title>
  <dc:creator>HP11</dc:creator>
  <cp:lastModifiedBy>PC</cp:lastModifiedBy>
  <cp:revision>65</cp:revision>
  <dcterms:created xsi:type="dcterms:W3CDTF">2012-04-26T12:19:51Z</dcterms:created>
  <dcterms:modified xsi:type="dcterms:W3CDTF">2020-05-27T20:36:16Z</dcterms:modified>
</cp:coreProperties>
</file>