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75" r:id="rId4"/>
  </p:sldMasterIdLst>
  <p:notesMasterIdLst>
    <p:notesMasterId r:id="rId36"/>
  </p:notesMasterIdLst>
  <p:sldIdLst>
    <p:sldId id="256" r:id="rId5"/>
    <p:sldId id="261" r:id="rId6"/>
    <p:sldId id="264" r:id="rId7"/>
    <p:sldId id="299" r:id="rId8"/>
    <p:sldId id="268" r:id="rId9"/>
    <p:sldId id="269" r:id="rId10"/>
    <p:sldId id="281" r:id="rId11"/>
    <p:sldId id="301" r:id="rId12"/>
    <p:sldId id="303" r:id="rId13"/>
    <p:sldId id="304" r:id="rId14"/>
    <p:sldId id="306" r:id="rId15"/>
    <p:sldId id="275" r:id="rId16"/>
    <p:sldId id="284" r:id="rId17"/>
    <p:sldId id="309" r:id="rId18"/>
    <p:sldId id="310" r:id="rId19"/>
    <p:sldId id="311" r:id="rId20"/>
    <p:sldId id="308" r:id="rId21"/>
    <p:sldId id="265" r:id="rId22"/>
    <p:sldId id="320" r:id="rId23"/>
    <p:sldId id="270" r:id="rId24"/>
    <p:sldId id="322" r:id="rId25"/>
    <p:sldId id="32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290" r:id="rId34"/>
    <p:sldId id="319" r:id="rId3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2A40D"/>
    <a:srgbClr val="32AEB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6" autoAdjust="0"/>
    <p:restoredTop sz="94628" autoAdjust="0"/>
  </p:normalViewPr>
  <p:slideViewPr>
    <p:cSldViewPr>
      <p:cViewPr varScale="1">
        <p:scale>
          <a:sx n="92" d="100"/>
          <a:sy n="92" d="100"/>
        </p:scale>
        <p:origin x="-822" y="-102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C84F8-07A7-4FE1-B750-2463A422CC84}" type="datetimeFigureOut">
              <a:rPr lang="pl-PL" smtClean="0"/>
              <a:pPr/>
              <a:t>2019-11-04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FE9AB-2D06-421C-9B47-4B835C83B5C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96665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8791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53853" indent="-251482" defTabSz="878791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05929" indent="-201186" defTabSz="878791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408300" indent="-201186" defTabSz="878791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810672" indent="-201186" defTabSz="878791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213043" indent="-201186" defTabSz="878791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615414" indent="-201186" defTabSz="878791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017785" indent="-201186" defTabSz="878791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420157" indent="-201186" defTabSz="878791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07AAF68-E77F-4D22-AE90-2872CE6C0B1E}" type="slidenum">
              <a:rPr lang="de-DE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20835" name="Rectangle 7"/>
          <p:cNvSpPr txBox="1">
            <a:spLocks noGrp="1" noChangeArrowheads="1"/>
          </p:cNvSpPr>
          <p:nvPr/>
        </p:nvSpPr>
        <p:spPr bwMode="auto">
          <a:xfrm>
            <a:off x="3642240" y="7732434"/>
            <a:ext cx="2785853" cy="40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45" tIns="44022" rIns="88045" bIns="44022" anchor="b"/>
          <a:lstStyle>
            <a:lvl1pPr defTabSz="998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98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98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98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98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98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98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98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98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latinLnBrk="0">
              <a:spcBef>
                <a:spcPct val="0"/>
              </a:spcBef>
            </a:pPr>
            <a:fld id="{92FCEB59-87D4-4EFF-A767-57467A09EA39}" type="slidenum">
              <a:rPr lang="de-DE">
                <a:solidFill>
                  <a:srgbClr val="000000"/>
                </a:solidFill>
                <a:latin typeface="Times" panose="02020603050405020304" pitchFamily="18" charset="0"/>
              </a:rPr>
              <a:pPr algn="r" latinLnBrk="0">
                <a:spcBef>
                  <a:spcPct val="0"/>
                </a:spcBef>
              </a:pPr>
              <a:t>27</a:t>
            </a:fld>
            <a:endParaRPr lang="de-DE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03238" y="611188"/>
            <a:ext cx="5427662" cy="30527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0837" name="Notes Placeholder 5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dirty="0" smtClean="0"/>
              <a:t>ZWRÓĆ UWAGE – WIESZ CO CHCESZ POWIEDZIEC I CO MUSISZ, ALE MÓZG PODPOWIADA COŚ INNEGO (MÓZG PRACUJE PO SWOJEMU)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1241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70013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344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95063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8887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42137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0939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52426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xmlns="" val="3106909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514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8235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17E3-7C5A-41CA-BE73-A89747AFE1FA}" type="slidenum">
              <a:rPr lang="pl-PL"/>
              <a:pPr/>
              <a:t>‹#›</a:t>
            </a:fld>
            <a:endParaRPr lang="pl-PL"/>
          </a:p>
        </p:txBody>
      </p:sp>
      <p:pic>
        <p:nvPicPr>
          <p:cNvPr id="5" name="Picture 3" descr="wstega_tytulow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4" y="0"/>
            <a:ext cx="299466" cy="19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126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17E3-7C5A-41CA-BE73-A89747AFE1FA}" type="slidenum">
              <a:rPr lang="pl-PL"/>
              <a:pPr/>
              <a:t>‹#›</a:t>
            </a:fld>
            <a:endParaRPr lang="pl-PL"/>
          </a:p>
        </p:txBody>
      </p:sp>
      <p:pic>
        <p:nvPicPr>
          <p:cNvPr id="3" name="Picture 3" descr="wstega_tytulow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4" y="0"/>
            <a:ext cx="299466" cy="19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8262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FAEE9-F125-4380-8D87-B885D155026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75029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bigwstega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26205" y="-9128"/>
            <a:ext cx="1291590" cy="11259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650391"/>
            <a:ext cx="6858000" cy="1790700"/>
          </a:xfrm>
        </p:spPr>
        <p:txBody>
          <a:bodyPr anchor="b">
            <a:normAutofit/>
          </a:bodyPr>
          <a:lstStyle>
            <a:lvl1pPr algn="ctr">
              <a:defRPr lang="pl-PL" sz="4125" b="1" kern="1200" spc="225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450221"/>
            <a:ext cx="6858000" cy="493131"/>
          </a:xfrm>
        </p:spPr>
        <p:txBody>
          <a:bodyPr>
            <a:normAutofit/>
          </a:bodyPr>
          <a:lstStyle>
            <a:lvl1pPr marL="0" indent="0" algn="r" defTabSz="685647" rtl="0" eaLnBrk="1" latinLnBrk="0" hangingPunct="1">
              <a:buNone/>
              <a:defRPr lang="pl-PL" sz="1425" i="1" kern="120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342821" indent="0" algn="ctr">
              <a:buNone/>
              <a:defRPr sz="1500"/>
            </a:lvl2pPr>
            <a:lvl3pPr marL="685647" indent="0" algn="ctr">
              <a:buNone/>
              <a:defRPr sz="1425"/>
            </a:lvl3pPr>
            <a:lvl4pPr marL="1028471" indent="0" algn="ctr">
              <a:buNone/>
              <a:defRPr sz="1200"/>
            </a:lvl4pPr>
            <a:lvl5pPr marL="1371294" indent="0" algn="ctr">
              <a:buNone/>
              <a:defRPr sz="1200"/>
            </a:lvl5pPr>
            <a:lvl6pPr marL="1714121" indent="0" algn="ctr">
              <a:buNone/>
              <a:defRPr sz="1200"/>
            </a:lvl6pPr>
            <a:lvl7pPr marL="2056940" indent="0" algn="ctr">
              <a:buNone/>
              <a:defRPr sz="1200"/>
            </a:lvl7pPr>
            <a:lvl8pPr marL="2399760" indent="0" algn="ctr">
              <a:buNone/>
              <a:defRPr sz="1200"/>
            </a:lvl8pPr>
            <a:lvl9pPr marL="2742581" indent="0" algn="ctr">
              <a:buNone/>
              <a:defRPr sz="1200"/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cxnSp>
        <p:nvCxnSpPr>
          <p:cNvPr id="11" name="Łącznik prostoliniowy 5"/>
          <p:cNvCxnSpPr/>
          <p:nvPr/>
        </p:nvCxnSpPr>
        <p:spPr>
          <a:xfrm>
            <a:off x="2033718" y="3450219"/>
            <a:ext cx="604867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132898" y="112478"/>
            <a:ext cx="878205" cy="586022"/>
          </a:xfrm>
        </p:spPr>
        <p:txBody>
          <a:bodyPr/>
          <a:lstStyle>
            <a:lvl1pPr marL="0" algn="ctr" defTabSz="685647" rtl="0" eaLnBrk="1" latinLnBrk="0" hangingPunct="1">
              <a:defRPr lang="pl-PL" sz="4125" b="1" kern="1200" spc="225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1587F58-B0B7-4832-8CD7-23C039613C0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01483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4" y="152402"/>
            <a:ext cx="8658225" cy="371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201614" y="781050"/>
            <a:ext cx="8650287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128561" marR="0" indent="-128561" algn="l" defTabSz="685647" rtl="0" eaLnBrk="0" fontAlgn="base" latinLnBrk="0" hangingPunct="0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Tx/>
              <a:buSzPct val="130000"/>
              <a:buFontTx/>
              <a:buChar char="•"/>
              <a:tabLst/>
              <a:defRPr/>
            </a:lvl1pPr>
            <a:lvl2pPr marL="557087" marR="0" indent="-210696" algn="l" defTabSz="685647" rtl="0" eaLnBrk="0" fontAlgn="base" latinLnBrk="0" hangingPunct="0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rgbClr val="11568B"/>
              </a:buClr>
              <a:buSzTx/>
              <a:buFont typeface="Webdings" pitchFamily="18" charset="2"/>
              <a:buChar char="4"/>
              <a:tabLst/>
              <a:defRPr/>
            </a:lvl2pPr>
            <a:lvl3pPr marL="814208" marR="0" indent="-128561" algn="l" defTabSz="685647" rtl="0" eaLnBrk="0" fontAlgn="base" latinLnBrk="0" hangingPunct="0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rgbClr val="11568B"/>
              </a:buClr>
              <a:buSzPct val="120000"/>
              <a:buFont typeface="Marsfont" pitchFamily="50" charset="0"/>
              <a:buChar char="−"/>
              <a:tabLst/>
              <a:defRPr/>
            </a:lvl3pPr>
            <a:lvl4pPr marL="1160599" marR="0" indent="-132133" algn="l" defTabSz="685647" rtl="0" eaLnBrk="0" fontAlgn="base" latinLnBrk="0" hangingPunct="0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Clr>
                <a:srgbClr val="11568B"/>
              </a:buClr>
              <a:buSzTx/>
              <a:buFont typeface="Arial" pitchFamily="34" charset="0"/>
              <a:buChar char="•"/>
              <a:tabLst/>
              <a:defRPr/>
            </a:lvl4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4225927" y="4772034"/>
            <a:ext cx="692150" cy="205979"/>
          </a:xfrm>
          <a:prstGeom prst="rect">
            <a:avLst/>
          </a:prstGeom>
          <a:ln/>
        </p:spPr>
        <p:txBody>
          <a:bodyPr/>
          <a:lstStyle>
            <a:lvl1pPr>
              <a:defRPr sz="825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-</a:t>
            </a:r>
            <a:fld id="{E8CD0933-2E74-49BE-B308-1CC254DDC59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r>
              <a:rPr lang="en-US" dirty="0" smtClean="0">
                <a:solidFill>
                  <a:prstClr val="white"/>
                </a:solidFill>
              </a:rPr>
              <a:t>-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79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735" y="2931790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599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686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96085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2605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0.tiff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0" r:id="rId3"/>
    <p:sldLayoutId id="2147483652" r:id="rId4"/>
    <p:sldLayoutId id="2147483671" r:id="rId5"/>
    <p:sldLayoutId id="2147483655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64" r:id="rId12"/>
    <p:sldLayoutId id="2147483668" r:id="rId13"/>
    <p:sldLayoutId id="2147483669" r:id="rId14"/>
    <p:sldLayoutId id="2147483673" r:id="rId15"/>
    <p:sldLayoutId id="2147483656" r:id="rId16"/>
    <p:sldLayoutId id="2147483674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93700" y="108745"/>
            <a:ext cx="8121650" cy="994172"/>
          </a:xfrm>
          <a:prstGeom prst="rect">
            <a:avLst/>
          </a:prstGeom>
        </p:spPr>
        <p:txBody>
          <a:bodyPr vert="horz" lIns="91422" tIns="45718" rIns="91422" bIns="45718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GB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3700" y="1369219"/>
            <a:ext cx="8121650" cy="3263504"/>
          </a:xfrm>
          <a:prstGeom prst="rect">
            <a:avLst/>
          </a:prstGeom>
        </p:spPr>
        <p:txBody>
          <a:bodyPr vert="horz" lIns="91422" tIns="45718" rIns="91422" bIns="45718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-174567" y="4684479"/>
            <a:ext cx="2057400" cy="273844"/>
          </a:xfrm>
          <a:prstGeom prst="rect">
            <a:avLst/>
          </a:prstGeom>
        </p:spPr>
        <p:txBody>
          <a:bodyPr vert="horz" lIns="91422" tIns="45718" rIns="91422" bIns="45718" rtlCol="0" anchor="ctr"/>
          <a:lstStyle>
            <a:lvl1pPr algn="r">
              <a:defRPr lang="en-GB" sz="825" b="1" kern="1200" smtClean="0">
                <a:solidFill>
                  <a:srgbClr val="3B3838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685647" latinLnBrk="0"/>
            <a:fld id="{512C17E3-7C5A-41CA-BE73-A89747AFE1FA}" type="slidenum">
              <a:rPr lang="pl-PL" smtClean="0"/>
              <a:pPr defTabSz="685647" latinLnBrk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1074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timing>
    <p:tnLst>
      <p:par>
        <p:cTn id="1" dur="indefinite" restart="never" nodeType="tmRoot"/>
      </p:par>
    </p:tnLst>
  </p:timing>
  <p:txStyles>
    <p:titleStyle>
      <a:lvl1pPr algn="l" defTabSz="685647" rtl="0" eaLnBrk="1" latinLnBrk="0" hangingPunct="1">
        <a:lnSpc>
          <a:spcPct val="90000"/>
        </a:lnSpc>
        <a:spcBef>
          <a:spcPct val="0"/>
        </a:spcBef>
        <a:buNone/>
        <a:defRPr lang="en-GB" sz="4125" b="1" kern="1200" dirty="0">
          <a:solidFill>
            <a:schemeClr val="accent1"/>
          </a:solidFill>
          <a:latin typeface="+mn-lt"/>
          <a:ea typeface="+mj-ea"/>
          <a:cs typeface="Segoe UI Semilight" panose="020B0402040204020203" pitchFamily="34" charset="0"/>
        </a:defRPr>
      </a:lvl1pPr>
    </p:titleStyle>
    <p:bodyStyle>
      <a:lvl1pPr marL="171414" indent="-171414" algn="l" defTabSz="68564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pl-PL" sz="1200" kern="1200" dirty="0" smtClean="0">
          <a:solidFill>
            <a:srgbClr val="E7E6E6">
              <a:lumMod val="50000"/>
            </a:srgbClr>
          </a:solidFill>
          <a:latin typeface="+mn-lt"/>
          <a:ea typeface="+mn-ea"/>
          <a:cs typeface="+mn-cs"/>
        </a:defRPr>
      </a:lvl1pPr>
      <a:lvl2pPr marL="51424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pl-PL" sz="1200" kern="1200" dirty="0" smtClean="0">
          <a:solidFill>
            <a:srgbClr val="E7E6E6">
              <a:lumMod val="50000"/>
            </a:srgbClr>
          </a:solidFill>
          <a:latin typeface="+mn-lt"/>
          <a:ea typeface="+mn-ea"/>
          <a:cs typeface="+mn-cs"/>
        </a:defRPr>
      </a:lvl2pPr>
      <a:lvl3pPr marL="857060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pl-PL" sz="1200" kern="1200" dirty="0" smtClean="0">
          <a:solidFill>
            <a:srgbClr val="E7E6E6">
              <a:lumMod val="50000"/>
            </a:srgbClr>
          </a:solidFill>
          <a:latin typeface="+mn-lt"/>
          <a:ea typeface="+mn-ea"/>
          <a:cs typeface="+mn-cs"/>
        </a:defRPr>
      </a:lvl3pPr>
      <a:lvl4pPr marL="1199880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pl-PL" sz="1200" kern="1200" dirty="0" smtClean="0">
          <a:solidFill>
            <a:srgbClr val="E7E6E6">
              <a:lumMod val="50000"/>
            </a:srgbClr>
          </a:solidFill>
          <a:latin typeface="+mn-lt"/>
          <a:ea typeface="+mn-ea"/>
          <a:cs typeface="+mn-cs"/>
        </a:defRPr>
      </a:lvl4pPr>
      <a:lvl5pPr marL="15427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GB" sz="1200" kern="1200" dirty="0">
          <a:solidFill>
            <a:srgbClr val="E7E6E6">
              <a:lumMod val="50000"/>
            </a:srgbClr>
          </a:solidFill>
          <a:latin typeface="+mn-lt"/>
          <a:ea typeface="+mn-ea"/>
          <a:cs typeface="+mn-cs"/>
        </a:defRPr>
      </a:lvl5pPr>
      <a:lvl6pPr marL="1885527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835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1174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40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4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821" algn="l" defTabSz="68564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647" algn="l" defTabSz="68564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1" algn="l" defTabSz="68564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294" algn="l" defTabSz="68564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1" algn="l" defTabSz="68564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6940" algn="l" defTabSz="68564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9760" algn="l" defTabSz="68564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2581" algn="l" defTabSz="68564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pl.wikipedia.org/wiki/Neurotropowy_czynnik_pochodzenia_m%C3%B3zgowego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87824" y="1171358"/>
            <a:ext cx="5292080" cy="2232249"/>
          </a:xfrm>
        </p:spPr>
        <p:txBody>
          <a:bodyPr/>
          <a:lstStyle/>
          <a:p>
            <a:pPr algn="ctr">
              <a:defRPr/>
            </a:pPr>
            <a:r>
              <a:rPr lang="pl-PL" sz="6600" b="1" dirty="0">
                <a:solidFill>
                  <a:srgbClr val="FCB414"/>
                </a:solidFill>
                <a:latin typeface="Noto Sans Disp ExtBd" panose="020B0902040504020204" pitchFamily="34"/>
                <a:ea typeface="Noto Sans Disp ExtBd" panose="020B0902040504020204" pitchFamily="34"/>
                <a:cs typeface="Noto Sans Disp ExtBd" panose="020B0902040504020204" pitchFamily="34"/>
              </a:rPr>
              <a:t>BRAIN</a:t>
            </a:r>
            <a:endParaRPr lang="en-US" sz="6600" b="1" dirty="0">
              <a:solidFill>
                <a:srgbClr val="FCB414"/>
              </a:solidFill>
              <a:latin typeface="Noto Sans Disp ExtBd" panose="020B0902040504020204" pitchFamily="34"/>
              <a:ea typeface="Noto Sans Disp ExtBd" panose="020B0902040504020204" pitchFamily="34"/>
              <a:cs typeface="Noto Sans Disp ExtBd" panose="020B0902040504020204" pitchFamily="34"/>
            </a:endParaRPr>
          </a:p>
          <a:p>
            <a:pPr algn="ctr">
              <a:defRPr/>
            </a:pPr>
            <a:r>
              <a:rPr lang="pl-PL" sz="6600" b="1" dirty="0">
                <a:solidFill>
                  <a:srgbClr val="282F39"/>
                </a:solidFill>
                <a:latin typeface="Noto Sans Disp ExtBd" panose="020B0902040504020204" pitchFamily="34"/>
                <a:ea typeface="Noto Sans Disp ExtBd" panose="020B0902040504020204" pitchFamily="34"/>
                <a:cs typeface="Noto Sans Disp ExtBd" panose="020B0902040504020204" pitchFamily="34"/>
              </a:rPr>
              <a:t>FOOD</a:t>
            </a:r>
            <a:endParaRPr lang="ru-RU" sz="6600" b="1" dirty="0">
              <a:solidFill>
                <a:srgbClr val="282F39"/>
              </a:solidFill>
              <a:latin typeface="Noto Sans Disp ExtBd" panose="020B0902040504020204" pitchFamily="34"/>
              <a:ea typeface="Noto Sans Disp ExtBd" panose="020B0902040504020204" pitchFamily="34"/>
              <a:cs typeface="Noto Sans Disp ExtBd" panose="020B0902040504020204" pitchFamily="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23928" y="3435846"/>
            <a:ext cx="5292080" cy="488816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pl-PL" altLang="ko-KR" sz="1800" b="1" dirty="0"/>
              <a:t>c</a:t>
            </a:r>
            <a:r>
              <a:rPr lang="pl-PL" altLang="ko-KR" sz="1800" b="1" dirty="0" smtClean="0"/>
              <a:t>zyli czym, żywi się nasz mózg</a:t>
            </a:r>
            <a:endParaRPr lang="en-US" altLang="ko-KR" sz="18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674" y="843558"/>
            <a:ext cx="1449126" cy="144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34936" y="1059476"/>
            <a:ext cx="146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Wit. A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4936" y="2257659"/>
            <a:ext cx="146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Wit. C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848" y="3336730"/>
            <a:ext cx="146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Wit. D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>
            <a:off x="5242301" y="302274"/>
            <a:ext cx="3456384" cy="9722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altLang="ko-KR" sz="28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Witaminy i minerały</a:t>
            </a:r>
          </a:p>
          <a:p>
            <a:pPr marL="0" indent="0">
              <a:buNone/>
            </a:pPr>
            <a:r>
              <a:rPr lang="pl-PL" altLang="ko-KR" sz="20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i</a:t>
            </a:r>
            <a:r>
              <a:rPr lang="pl-PL" altLang="ko-KR" sz="20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 ich najlepsze źródła</a:t>
            </a:r>
            <a:endParaRPr lang="ko-KR" altLang="en-US" sz="20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5131757" y="1796593"/>
            <a:ext cx="3901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Witaminy i minerały </a:t>
            </a:r>
            <a:r>
              <a:rPr lang="pl-PL" sz="1200" b="1" dirty="0"/>
              <a:t>korzystnie wpływają na pamięć</a:t>
            </a:r>
            <a:r>
              <a:rPr lang="pl-PL" sz="1200" dirty="0"/>
              <a:t>, uczenie się i funkcje </a:t>
            </a:r>
            <a:r>
              <a:rPr lang="pl-PL" sz="1200" dirty="0" smtClean="0"/>
              <a:t>poznawcze.</a:t>
            </a:r>
          </a:p>
          <a:p>
            <a:r>
              <a:rPr lang="pl-PL" sz="1200" dirty="0" smtClean="0"/>
              <a:t>Prawidłowa </a:t>
            </a:r>
            <a:r>
              <a:rPr lang="pl-PL" sz="1200" dirty="0"/>
              <a:t>praca mózgu zależy więc od odpowiedniej diety</a:t>
            </a:r>
          </a:p>
          <a:p>
            <a:r>
              <a:rPr lang="pl-PL" sz="1200" dirty="0"/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/>
              <a:t>A – marchewka, dynia, mango, </a:t>
            </a:r>
            <a:r>
              <a:rPr lang="pl-PL" sz="1200" dirty="0" smtClean="0"/>
              <a:t>papaja</a:t>
            </a:r>
          </a:p>
          <a:p>
            <a:endParaRPr lang="pl-PL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/>
              <a:t>Witamina C - </a:t>
            </a:r>
            <a:r>
              <a:rPr lang="pl-PL" sz="1200" dirty="0"/>
              <a:t>wszystkie cytrusy i zielone </a:t>
            </a:r>
            <a:r>
              <a:rPr lang="pl-PL" sz="1200" dirty="0" smtClean="0"/>
              <a:t>warzywa</a:t>
            </a:r>
          </a:p>
          <a:p>
            <a:endParaRPr lang="pl-PL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/>
              <a:t>Witamina D - </a:t>
            </a:r>
            <a:r>
              <a:rPr lang="pl-PL" sz="1200" dirty="0"/>
              <a:t>łosoś, tuńczyk, </a:t>
            </a:r>
            <a:endParaRPr lang="pl-PL" sz="1200" dirty="0" smtClean="0"/>
          </a:p>
          <a:p>
            <a:endParaRPr lang="pl-PL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/>
              <a:t>Witaminy </a:t>
            </a:r>
            <a:r>
              <a:rPr lang="pl-PL" sz="1200" dirty="0"/>
              <a:t>z grupy B (B1, B6, B9, B12</a:t>
            </a:r>
            <a:r>
              <a:rPr lang="pl-PL" sz="1200" dirty="0" smtClean="0"/>
              <a:t>) - orzechy,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 smtClean="0"/>
              <a:t>produkty </a:t>
            </a:r>
            <a:r>
              <a:rPr lang="pl-PL" sz="1200" dirty="0"/>
              <a:t>pełnoziarniste, warzywa i owoce, wołowina, kurczak, jagnięcina, ser, jogurty, mleko</a:t>
            </a:r>
          </a:p>
        </p:txBody>
      </p:sp>
      <p:pic>
        <p:nvPicPr>
          <p:cNvPr id="3078" name="Picture 6" descr="Znalezione obrazy dla zapytania: fish icon&quot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99597"/>
            <a:ext cx="542286" cy="4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3"/>
          <p:cNvSpPr txBox="1"/>
          <p:nvPr/>
        </p:nvSpPr>
        <p:spPr>
          <a:xfrm>
            <a:off x="3203848" y="4449043"/>
            <a:ext cx="146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Wit. B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5122" name="Picture 2" descr="Znalezione obrazy dla zapytania: WITAMINY I MINERAŁY&quot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97" r="2769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0590" y="473194"/>
            <a:ext cx="565291" cy="584372"/>
          </a:xfrm>
          <a:prstGeom prst="rect">
            <a:avLst/>
          </a:prstGeom>
        </p:spPr>
      </p:pic>
      <p:pic>
        <p:nvPicPr>
          <p:cNvPr id="5124" name="Picture 4" descr="Znalezione obrazy dla zapytania: lemon icon&quot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5702" y="1571199"/>
            <a:ext cx="702915" cy="70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88843" y="3860343"/>
            <a:ext cx="694457" cy="6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282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altLang="ko-KR" dirty="0" smtClean="0"/>
              <a:t>Ćwiczenia fizyczne a rozwój mózgu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315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2400" b="1" dirty="0" smtClean="0">
                <a:solidFill>
                  <a:srgbClr val="282F39"/>
                </a:solidFill>
                <a:latin typeface="Noto Sans"/>
              </a:rPr>
              <a:t>Ćwiczenia fizyczne</a:t>
            </a:r>
            <a:r>
              <a:rPr lang="pl-PL" sz="2400" dirty="0" smtClean="0"/>
              <a:t> oraz </a:t>
            </a:r>
            <a:r>
              <a:rPr lang="pl-PL" sz="2400" b="1" dirty="0">
                <a:solidFill>
                  <a:srgbClr val="282F39"/>
                </a:solidFill>
                <a:latin typeface="Noto Sans"/>
              </a:rPr>
              <a:t>p</a:t>
            </a:r>
            <a:r>
              <a:rPr lang="pl-PL" sz="2400" b="1" dirty="0" smtClean="0">
                <a:solidFill>
                  <a:srgbClr val="282F39"/>
                </a:solidFill>
                <a:latin typeface="Noto Sans"/>
              </a:rPr>
              <a:t>rawidłowe dotlenienie</a:t>
            </a:r>
            <a:endParaRPr lang="ko-KR" alt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01155"/>
            <a:ext cx="9144000" cy="288032"/>
          </a:xfrm>
        </p:spPr>
        <p:txBody>
          <a:bodyPr/>
          <a:lstStyle/>
          <a:p>
            <a:pPr lvl="0"/>
            <a:r>
              <a:rPr lang="pl-PL" altLang="ko-KR" dirty="0" smtClean="0"/>
              <a:t>są tak samo ważne jak właściwe odżywianie, ponieważ:</a:t>
            </a:r>
            <a:endParaRPr lang="en-US" altLang="ko-KR" dirty="0"/>
          </a:p>
        </p:txBody>
      </p:sp>
      <p:sp>
        <p:nvSpPr>
          <p:cNvPr id="8" name="Oval 7"/>
          <p:cNvSpPr/>
          <p:nvPr/>
        </p:nvSpPr>
        <p:spPr>
          <a:xfrm>
            <a:off x="5854333" y="2664146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5854333" y="1807035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5350277" y="3521258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 flipH="1">
            <a:off x="2373795" y="257788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Oval 16"/>
          <p:cNvSpPr/>
          <p:nvPr/>
        </p:nvSpPr>
        <p:spPr>
          <a:xfrm flipH="1">
            <a:off x="2373795" y="1720771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Oval 17"/>
          <p:cNvSpPr/>
          <p:nvPr/>
        </p:nvSpPr>
        <p:spPr>
          <a:xfrm flipH="1">
            <a:off x="2877851" y="3434994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Parallelogram 15"/>
          <p:cNvSpPr/>
          <p:nvPr/>
        </p:nvSpPr>
        <p:spPr>
          <a:xfrm rot="5400000" flipH="1">
            <a:off x="3021999" y="1428593"/>
            <a:ext cx="354753" cy="38400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411564" y="1670647"/>
            <a:ext cx="192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0">
              <a:defRPr/>
            </a:pPr>
            <a:r>
              <a:rPr lang="pl-PL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kształtują  naszą sylwetkę i wydolność organizmu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4962" y="2582490"/>
            <a:ext cx="1926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0">
              <a:defRPr/>
            </a:pPr>
            <a:r>
              <a:rPr lang="pl-PL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mają znaczący wpływ na kondycję mózgu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8728" y="3491466"/>
            <a:ext cx="207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0">
              <a:defRPr/>
            </a:pPr>
            <a:r>
              <a:rPr lang="pl-PL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sprzyjają tworzeniu nowych  neuronów i połączeń między nimi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11608" y="1753473"/>
            <a:ext cx="192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defRPr/>
            </a:pPr>
            <a:r>
              <a:rPr lang="pl-PL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pomagają w powstawaniu nowych naczyń krwionośnych w mózgu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11607" y="2665887"/>
            <a:ext cx="192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defRPr/>
            </a:pPr>
            <a:r>
              <a:rPr lang="pl-PL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spowalniają lub wyhamowują proces starzenia się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28560" y="3598928"/>
            <a:ext cx="1926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defRPr/>
            </a:pPr>
            <a:r>
              <a:rPr lang="pl-PL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zatrzymują lub odwracają zanik tkanki mózgowej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1" name="Obraz 5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883" t="68648" r="23839" b="7845"/>
          <a:stretch/>
        </p:blipFill>
        <p:spPr>
          <a:xfrm>
            <a:off x="4204801" y="1659166"/>
            <a:ext cx="1699403" cy="1784487"/>
          </a:xfrm>
          <a:prstGeom prst="rect">
            <a:avLst/>
          </a:prstGeom>
        </p:spPr>
      </p:pic>
      <p:pic>
        <p:nvPicPr>
          <p:cNvPr id="52" name="Obraz 5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883" t="46038" r="23839" b="29970"/>
          <a:stretch/>
        </p:blipFill>
        <p:spPr>
          <a:xfrm>
            <a:off x="3231069" y="1807035"/>
            <a:ext cx="1699403" cy="182133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15" b="68751"/>
          <a:stretch/>
        </p:blipFill>
        <p:spPr>
          <a:xfrm>
            <a:off x="2312977" y="1648449"/>
            <a:ext cx="805784" cy="684378"/>
          </a:xfrm>
          <a:prstGeom prst="rect">
            <a:avLst/>
          </a:prstGeom>
        </p:spPr>
      </p:pic>
      <p:pic>
        <p:nvPicPr>
          <p:cNvPr id="54" name="Obraz 5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96" t="28029" r="35589" b="35804"/>
          <a:stretch/>
        </p:blipFill>
        <p:spPr>
          <a:xfrm>
            <a:off x="5434503" y="3491466"/>
            <a:ext cx="504056" cy="616068"/>
          </a:xfrm>
          <a:prstGeom prst="rect">
            <a:avLst/>
          </a:prstGeom>
        </p:spPr>
      </p:pic>
      <p:pic>
        <p:nvPicPr>
          <p:cNvPr id="55" name="Obraz 5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720" r="71066" b="32401"/>
          <a:stretch/>
        </p:blipFill>
        <p:spPr>
          <a:xfrm>
            <a:off x="2360766" y="2548309"/>
            <a:ext cx="674130" cy="720080"/>
          </a:xfrm>
          <a:prstGeom prst="rect">
            <a:avLst/>
          </a:prstGeom>
        </p:spPr>
      </p:pic>
      <p:pic>
        <p:nvPicPr>
          <p:cNvPr id="56" name="Obraz 5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62" r="35931" b="67370"/>
          <a:stretch/>
        </p:blipFill>
        <p:spPr>
          <a:xfrm>
            <a:off x="2818470" y="3418931"/>
            <a:ext cx="720080" cy="714621"/>
          </a:xfrm>
          <a:prstGeom prst="rect">
            <a:avLst/>
          </a:prstGeom>
        </p:spPr>
      </p:pic>
      <p:pic>
        <p:nvPicPr>
          <p:cNvPr id="57" name="Obraz 56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052" b="67925"/>
          <a:stretch/>
        </p:blipFill>
        <p:spPr>
          <a:xfrm>
            <a:off x="5921773" y="1898666"/>
            <a:ext cx="513191" cy="455787"/>
          </a:xfrm>
          <a:prstGeom prst="rect">
            <a:avLst/>
          </a:prstGeom>
        </p:spPr>
      </p:pic>
      <p:pic>
        <p:nvPicPr>
          <p:cNvPr id="58" name="Obraz 57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115" t="34008" b="36401"/>
          <a:stretch/>
        </p:blipFill>
        <p:spPr>
          <a:xfrm>
            <a:off x="5904204" y="2697274"/>
            <a:ext cx="584312" cy="47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677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5" grpId="0"/>
      <p:bldP spid="41" grpId="0"/>
      <p:bldP spid="44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>
            <a:spLocks/>
          </p:cNvSpPr>
          <p:nvPr/>
        </p:nvSpPr>
        <p:spPr>
          <a:xfrm>
            <a:off x="6516216" y="411510"/>
            <a:ext cx="2492162" cy="15841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altLang="ko-KR" sz="28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Ćwiczenia</a:t>
            </a:r>
          </a:p>
          <a:p>
            <a:pPr marL="0" indent="0">
              <a:buNone/>
            </a:pPr>
            <a:r>
              <a:rPr lang="pl-PL" altLang="ko-KR" sz="28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aerobowe</a:t>
            </a:r>
            <a:endParaRPr lang="en-US" altLang="ko-KR" sz="28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37811" y="1707654"/>
            <a:ext cx="24705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Wiele </a:t>
            </a:r>
            <a:r>
              <a:rPr lang="pl-PL" sz="1400" dirty="0"/>
              <a:t>badań </a:t>
            </a:r>
            <a:r>
              <a:rPr lang="pl-PL" sz="1400" dirty="0" smtClean="0"/>
              <a:t>potwierdza,</a:t>
            </a:r>
          </a:p>
          <a:p>
            <a:r>
              <a:rPr lang="pl-PL" sz="1400" dirty="0" smtClean="0"/>
              <a:t>iż </a:t>
            </a:r>
            <a:r>
              <a:rPr lang="pl-PL" sz="1400" dirty="0"/>
              <a:t>jest </a:t>
            </a:r>
            <a:r>
              <a:rPr lang="pl-PL" sz="1400" dirty="0" smtClean="0"/>
              <a:t>powiązanie</a:t>
            </a:r>
          </a:p>
          <a:p>
            <a:r>
              <a:rPr lang="pl-PL" sz="1400" dirty="0" smtClean="0"/>
              <a:t>pomiędzy ćwiczeniami</a:t>
            </a:r>
          </a:p>
          <a:p>
            <a:r>
              <a:rPr lang="pl-PL" sz="1400" dirty="0" smtClean="0"/>
              <a:t>aerobowymi </a:t>
            </a:r>
            <a:r>
              <a:rPr lang="pl-PL" sz="1400" dirty="0"/>
              <a:t>a poprawieniem zdolności </a:t>
            </a:r>
            <a:r>
              <a:rPr lang="pl-PL" sz="1400" dirty="0" smtClean="0"/>
              <a:t>kognitywnych.</a:t>
            </a:r>
          </a:p>
          <a:p>
            <a:r>
              <a:rPr lang="pl-PL" sz="1400" dirty="0" smtClean="0"/>
              <a:t>Badania przeprowadzone</a:t>
            </a:r>
          </a:p>
          <a:p>
            <a:r>
              <a:rPr lang="pl-PL" sz="1400" dirty="0" smtClean="0"/>
              <a:t>przez </a:t>
            </a:r>
            <a:r>
              <a:rPr lang="pl-PL" sz="1400" dirty="0"/>
              <a:t>MENSA pokazały, że u osób dorosłych, po 30 minutach </a:t>
            </a:r>
            <a:r>
              <a:rPr lang="pl-PL" sz="1400" dirty="0" smtClean="0"/>
              <a:t>umiarkowanych</a:t>
            </a:r>
          </a:p>
          <a:p>
            <a:r>
              <a:rPr lang="pl-PL" sz="1400" dirty="0" smtClean="0"/>
              <a:t>ćwiczeń</a:t>
            </a:r>
            <a:r>
              <a:rPr lang="pl-PL" sz="1400" dirty="0"/>
              <a:t>, </a:t>
            </a:r>
            <a:r>
              <a:rPr lang="pl-PL" sz="1400" dirty="0" smtClean="0"/>
              <a:t>szybkość</a:t>
            </a:r>
          </a:p>
          <a:p>
            <a:r>
              <a:rPr lang="pl-PL" sz="1400" dirty="0" smtClean="0"/>
              <a:t>przetwarzania </a:t>
            </a:r>
            <a:r>
              <a:rPr lang="pl-PL" sz="1400" dirty="0"/>
              <a:t>informacji </a:t>
            </a:r>
            <a:endParaRPr lang="pl-PL" sz="1400" dirty="0" smtClean="0"/>
          </a:p>
          <a:p>
            <a:r>
              <a:rPr lang="pl-PL" sz="1400" dirty="0" smtClean="0"/>
              <a:t>przez mózg wzrosła</a:t>
            </a:r>
            <a:r>
              <a:rPr lang="pl-PL" sz="1400" dirty="0"/>
              <a:t>.</a:t>
            </a:r>
          </a:p>
        </p:txBody>
      </p:sp>
      <p:pic>
        <p:nvPicPr>
          <p:cNvPr id="7170" name="Picture 2" descr="https://cdn.galleries.smcloud.net/t/galleries/gf-obcR-Ga4s-xPJg_trening-aerobowy-czyli-aeroby-zasady-i-cwiczenia-1920x1080-nocrop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72" r="3637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budujmase.pl/wp-content/uploads/Fotolia_144286408_Subscription_Monthly_M.jpg"/>
          <p:cNvPicPr>
            <a:picLocks noGrp="1" noChangeAspect="1" noChangeArrowheads="1"/>
          </p:cNvPicPr>
          <p:nvPr>
            <p:ph type="pic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08" r="20210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ocdn.eu/jcmsMedonetBucket-transforms/1/vGvktoASWh0dHA6Ly9vY2RuLmV1L2pjbXNNZWRvbmV0QnVja2V0LzUxNDkzNDA1LTRiN2QtNDIyZC1hMDgwLWNjNWEzNTQzYTBkYS5qcGeRkwXNAqPNAXs"/>
          <p:cNvPicPr>
            <a:picLocks noGrp="1" noChangeAspect="1" noChangeArrowheads="1"/>
          </p:cNvPicPr>
          <p:nvPr>
            <p:ph type="pic" idx="1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26" r="35000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72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>
            <a:spLocks/>
          </p:cNvSpPr>
          <p:nvPr/>
        </p:nvSpPr>
        <p:spPr>
          <a:xfrm>
            <a:off x="6516216" y="411510"/>
            <a:ext cx="2492162" cy="15841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altLang="ko-KR" sz="28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Bieganie</a:t>
            </a:r>
            <a:endParaRPr lang="en-US" altLang="ko-KR" sz="28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7542" y="1203598"/>
            <a:ext cx="261698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i="1" dirty="0"/>
              <a:t>Kluczem do życia </a:t>
            </a:r>
            <a:r>
              <a:rPr lang="pl-PL" sz="1400" b="1" i="1" dirty="0" smtClean="0"/>
              <a:t>jest</a:t>
            </a:r>
          </a:p>
          <a:p>
            <a:r>
              <a:rPr lang="pl-PL" sz="1400" b="1" i="1" dirty="0" smtClean="0"/>
              <a:t>bieganie </a:t>
            </a:r>
            <a:r>
              <a:rPr lang="pl-PL" sz="1400" b="1" i="1" dirty="0"/>
              <a:t>i </a:t>
            </a:r>
            <a:r>
              <a:rPr lang="pl-PL" sz="1400" b="1" i="1"/>
              <a:t>czytanie</a:t>
            </a:r>
            <a:r>
              <a:rPr lang="pl-PL" sz="1400" b="1" i="1" smtClean="0"/>
              <a:t>.</a:t>
            </a:r>
            <a:endParaRPr lang="pl-PL" sz="1400" dirty="0"/>
          </a:p>
          <a:p>
            <a:r>
              <a:rPr lang="pl-PL" sz="1400" dirty="0"/>
              <a:t>Bieganie, jak również </a:t>
            </a:r>
            <a:r>
              <a:rPr lang="pl-PL" sz="1400" dirty="0" smtClean="0"/>
              <a:t>inne</a:t>
            </a:r>
          </a:p>
          <a:p>
            <a:r>
              <a:rPr lang="pl-PL" sz="1400" dirty="0" smtClean="0"/>
              <a:t>ćwiczenia </a:t>
            </a:r>
            <a:r>
              <a:rPr lang="pl-PL" sz="1400" dirty="0"/>
              <a:t>fizyczne, </a:t>
            </a:r>
            <a:r>
              <a:rPr lang="pl-PL" sz="1400" dirty="0" smtClean="0"/>
              <a:t>wymaga</a:t>
            </a:r>
          </a:p>
          <a:p>
            <a:r>
              <a:rPr lang="pl-PL" sz="1400" dirty="0" smtClean="0"/>
              <a:t>dyscypliny </a:t>
            </a:r>
            <a:r>
              <a:rPr lang="pl-PL" sz="1400" dirty="0"/>
              <a:t>i </a:t>
            </a:r>
            <a:r>
              <a:rPr lang="pl-PL" sz="1400" dirty="0" smtClean="0"/>
              <a:t>poświęcenia.</a:t>
            </a:r>
          </a:p>
          <a:p>
            <a:r>
              <a:rPr lang="pl-PL" sz="1400" dirty="0" smtClean="0"/>
              <a:t>To </a:t>
            </a:r>
            <a:r>
              <a:rPr lang="pl-PL" sz="1400" dirty="0"/>
              <a:t>dwie kluczowe umiejętności w życiu, stąd powyższy cytat. Okazuje się również, </a:t>
            </a:r>
            <a:r>
              <a:rPr lang="pl-PL" sz="1400" dirty="0" smtClean="0"/>
              <a:t>że</a:t>
            </a:r>
          </a:p>
          <a:p>
            <a:r>
              <a:rPr lang="pl-PL" sz="1400" dirty="0" smtClean="0"/>
              <a:t>bieganie </a:t>
            </a:r>
            <a:r>
              <a:rPr lang="pl-PL" sz="1400" dirty="0"/>
              <a:t>potrafi w </a:t>
            </a:r>
            <a:r>
              <a:rPr lang="pl-PL" sz="1400" dirty="0" smtClean="0"/>
              <a:t>znaczący</a:t>
            </a:r>
          </a:p>
          <a:p>
            <a:r>
              <a:rPr lang="pl-PL" sz="1400" dirty="0" smtClean="0"/>
              <a:t>sposób </a:t>
            </a:r>
            <a:r>
              <a:rPr lang="pl-PL" sz="1400" dirty="0"/>
              <a:t>obniżyć poziom stresu.</a:t>
            </a:r>
          </a:p>
          <a:p>
            <a:r>
              <a:rPr lang="pl-PL" sz="1400" dirty="0"/>
              <a:t>Najkorzystniejsze jest bieganie w grupie, ale jeżeli </a:t>
            </a:r>
            <a:r>
              <a:rPr lang="pl-PL" sz="1400" dirty="0" smtClean="0"/>
              <a:t>biegasz</a:t>
            </a:r>
          </a:p>
          <a:p>
            <a:r>
              <a:rPr lang="pl-PL" sz="1400" dirty="0" smtClean="0"/>
              <a:t>sam</a:t>
            </a:r>
            <a:r>
              <a:rPr lang="pl-PL" sz="1400" dirty="0"/>
              <a:t>, to również masz szanse wyprodukować więcej szarych komórek w swojej głowie</a:t>
            </a:r>
          </a:p>
        </p:txBody>
      </p:sp>
      <p:pic>
        <p:nvPicPr>
          <p:cNvPr id="8198" name="Picture 6" descr="Znalezione obrazy dla zapytania: bieganie&quot;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50" r="59444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Znalezione obrazy dla zapytania: bieganie&quot;"/>
          <p:cNvPicPr>
            <a:picLocks noGrp="1" noChangeAspect="1" noChangeArrowheads="1"/>
          </p:cNvPicPr>
          <p:nvPr>
            <p:ph type="pic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84" r="43290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Znalezione obrazy dla zapytania: bieganie&quot;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70" r="3637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82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>
            <a:spLocks/>
          </p:cNvSpPr>
          <p:nvPr/>
        </p:nvSpPr>
        <p:spPr>
          <a:xfrm>
            <a:off x="6516216" y="411510"/>
            <a:ext cx="2492162" cy="15841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altLang="ko-KR" sz="28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Trening</a:t>
            </a:r>
          </a:p>
          <a:p>
            <a:pPr marL="0" indent="0">
              <a:buNone/>
            </a:pPr>
            <a:r>
              <a:rPr lang="pl-PL" altLang="ko-KR" sz="28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siłowy</a:t>
            </a:r>
            <a:endParaRPr lang="en-US" altLang="ko-KR" sz="28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1115" y="1408583"/>
            <a:ext cx="27328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Stereotypem jest, że </a:t>
            </a:r>
            <a:r>
              <a:rPr lang="pl-PL" sz="1400" b="1" dirty="0" smtClean="0"/>
              <a:t>jeśli</a:t>
            </a:r>
          </a:p>
          <a:p>
            <a:r>
              <a:rPr lang="pl-PL" sz="1400" b="1" dirty="0" smtClean="0"/>
              <a:t>osoba </a:t>
            </a:r>
            <a:r>
              <a:rPr lang="pl-PL" sz="1400" b="1" dirty="0"/>
              <a:t>jest wysportowana i </a:t>
            </a:r>
            <a:endParaRPr lang="pl-PL" sz="1400" b="1" dirty="0" smtClean="0"/>
          </a:p>
          <a:p>
            <a:r>
              <a:rPr lang="pl-PL" sz="1400" b="1" dirty="0" smtClean="0"/>
              <a:t>dobrze </a:t>
            </a:r>
            <a:r>
              <a:rPr lang="pl-PL" sz="1400" b="1" dirty="0"/>
              <a:t>umięśniona to </a:t>
            </a:r>
            <a:r>
              <a:rPr lang="pl-PL" sz="1400" b="1" dirty="0" smtClean="0"/>
              <a:t>na</a:t>
            </a:r>
          </a:p>
          <a:p>
            <a:r>
              <a:rPr lang="pl-PL" sz="1400" b="1" dirty="0" smtClean="0"/>
              <a:t>pewno </a:t>
            </a:r>
            <a:r>
              <a:rPr lang="pl-PL" sz="1400" b="1" dirty="0"/>
              <a:t>nie jest </a:t>
            </a:r>
            <a:r>
              <a:rPr lang="pl-PL" sz="1400" b="1" dirty="0" smtClean="0"/>
              <a:t>zbyt</a:t>
            </a:r>
          </a:p>
          <a:p>
            <a:r>
              <a:rPr lang="pl-PL" sz="1400" b="1" dirty="0" smtClean="0"/>
              <a:t>inteligentna</a:t>
            </a:r>
            <a:r>
              <a:rPr lang="pl-PL" sz="1400" dirty="0"/>
              <a:t>. To dalekie </a:t>
            </a:r>
            <a:r>
              <a:rPr lang="pl-PL" sz="1400" dirty="0" smtClean="0"/>
              <a:t>od</a:t>
            </a:r>
          </a:p>
          <a:p>
            <a:r>
              <a:rPr lang="pl-PL" sz="1400" dirty="0" smtClean="0"/>
              <a:t>prawdy </a:t>
            </a:r>
            <a:r>
              <a:rPr lang="pl-PL" sz="1400" dirty="0"/>
              <a:t>kłamstwo.</a:t>
            </a:r>
          </a:p>
          <a:p>
            <a:r>
              <a:rPr lang="pl-PL" sz="1400" dirty="0"/>
              <a:t>Trening siłowy pozwala </a:t>
            </a:r>
            <a:r>
              <a:rPr lang="pl-PL" sz="1400" dirty="0" smtClean="0"/>
              <a:t>nie</a:t>
            </a:r>
          </a:p>
          <a:p>
            <a:r>
              <a:rPr lang="pl-PL" sz="1400" dirty="0" smtClean="0"/>
              <a:t>tylko </a:t>
            </a:r>
            <a:r>
              <a:rPr lang="pl-PL" sz="1400" dirty="0"/>
              <a:t>wzmocnić kości </a:t>
            </a:r>
            <a:r>
              <a:rPr lang="pl-PL" sz="1400" dirty="0" smtClean="0"/>
              <a:t>oraz</a:t>
            </a:r>
          </a:p>
          <a:p>
            <a:r>
              <a:rPr lang="pl-PL" sz="1400" dirty="0" smtClean="0"/>
              <a:t>mięśnie</a:t>
            </a:r>
            <a:r>
              <a:rPr lang="pl-PL" sz="1400" dirty="0"/>
              <a:t>. </a:t>
            </a:r>
            <a:endParaRPr lang="pl-PL" sz="1400" dirty="0" smtClean="0"/>
          </a:p>
          <a:p>
            <a:r>
              <a:rPr lang="pl-PL" sz="1400" dirty="0" smtClean="0"/>
              <a:t>Wiele </a:t>
            </a:r>
            <a:r>
              <a:rPr lang="pl-PL" sz="1400" dirty="0"/>
              <a:t>badań potwierdza, </a:t>
            </a:r>
            <a:r>
              <a:rPr lang="pl-PL" sz="1400" dirty="0" smtClean="0"/>
              <a:t>iż</a:t>
            </a:r>
          </a:p>
          <a:p>
            <a:r>
              <a:rPr lang="pl-PL" sz="1400" dirty="0" smtClean="0"/>
              <a:t>poprawia </a:t>
            </a:r>
            <a:r>
              <a:rPr lang="pl-PL" sz="1400" dirty="0"/>
              <a:t>także </a:t>
            </a:r>
            <a:r>
              <a:rPr lang="pl-PL" sz="1400" dirty="0" smtClean="0"/>
              <a:t>funkcje</a:t>
            </a:r>
          </a:p>
          <a:p>
            <a:r>
              <a:rPr lang="pl-PL" sz="1400" dirty="0" smtClean="0"/>
              <a:t>kognitywne</a:t>
            </a:r>
            <a:r>
              <a:rPr lang="pl-PL" sz="1400" dirty="0"/>
              <a:t>. </a:t>
            </a:r>
            <a:r>
              <a:rPr lang="pl-PL" sz="1400" dirty="0" smtClean="0"/>
              <a:t>Podnoszenie</a:t>
            </a:r>
          </a:p>
          <a:p>
            <a:r>
              <a:rPr lang="pl-PL" sz="1400" dirty="0" smtClean="0"/>
              <a:t>ciężarów </a:t>
            </a:r>
            <a:r>
              <a:rPr lang="pl-PL" sz="1400" dirty="0"/>
              <a:t>może </a:t>
            </a:r>
            <a:r>
              <a:rPr lang="pl-PL" sz="1400" dirty="0" smtClean="0"/>
              <a:t>pozytywnie</a:t>
            </a:r>
          </a:p>
          <a:p>
            <a:r>
              <a:rPr lang="pl-PL" sz="1400" dirty="0" smtClean="0"/>
              <a:t>wpłynąć </a:t>
            </a:r>
            <a:r>
              <a:rPr lang="pl-PL" sz="1400" dirty="0"/>
              <a:t>na </a:t>
            </a:r>
            <a:r>
              <a:rPr lang="pl-PL" sz="1400" dirty="0">
                <a:hlinkClick r:id="rId2"/>
              </a:rPr>
              <a:t>czynnik BDNF</a:t>
            </a:r>
            <a:r>
              <a:rPr lang="pl-PL" sz="1400" dirty="0"/>
              <a:t>, który odpowiada za przyrost komórek nerwowych.</a:t>
            </a:r>
          </a:p>
        </p:txBody>
      </p:sp>
      <p:pic>
        <p:nvPicPr>
          <p:cNvPr id="9222" name="Picture 6" descr="Znalezione obrazy dla zapytania: trening siłowy&quot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7" r="3644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Znalezione obrazy dla zapytania: trening siłowy&quot;"/>
          <p:cNvPicPr>
            <a:picLocks noGrp="1" noChangeAspect="1" noChangeArrowheads="1"/>
          </p:cNvPicPr>
          <p:nvPr>
            <p:ph type="pic" idx="10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11" r="45003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Znalezione obrazy dla zapytania: trening siłowy&quot;"/>
          <p:cNvPicPr>
            <a:picLocks noGrp="1" noChangeAspect="1" noChangeArrowheads="1"/>
          </p:cNvPicPr>
          <p:nvPr>
            <p:ph type="pic" idx="1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18" r="31234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704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>
            <a:spLocks/>
          </p:cNvSpPr>
          <p:nvPr/>
        </p:nvSpPr>
        <p:spPr>
          <a:xfrm>
            <a:off x="6516216" y="411510"/>
            <a:ext cx="2492162" cy="15841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altLang="ko-KR" sz="28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Joga</a:t>
            </a:r>
            <a:endParaRPr lang="en-US" altLang="ko-KR" sz="28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8020" y="1448365"/>
            <a:ext cx="24813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Chyba nikogo nie dziwi, </a:t>
            </a:r>
            <a:r>
              <a:rPr lang="pl-PL" sz="1400" dirty="0" smtClean="0"/>
              <a:t>że</a:t>
            </a:r>
          </a:p>
          <a:p>
            <a:r>
              <a:rPr lang="pl-PL" sz="1400" dirty="0" smtClean="0"/>
              <a:t>joga</a:t>
            </a:r>
            <a:r>
              <a:rPr lang="pl-PL" sz="1400" dirty="0"/>
              <a:t>, znalazła się na </a:t>
            </a:r>
            <a:r>
              <a:rPr lang="pl-PL" sz="1400" dirty="0" smtClean="0"/>
              <a:t>liście</a:t>
            </a:r>
          </a:p>
          <a:p>
            <a:r>
              <a:rPr lang="pl-PL" sz="1400" dirty="0" smtClean="0"/>
              <a:t>tych </a:t>
            </a:r>
            <a:r>
              <a:rPr lang="pl-PL" sz="1400" dirty="0"/>
              <a:t>aktywności fizycznych, które mają </a:t>
            </a:r>
            <a:r>
              <a:rPr lang="pl-PL" sz="1400" dirty="0" smtClean="0"/>
              <a:t>pozytywny</a:t>
            </a:r>
          </a:p>
          <a:p>
            <a:r>
              <a:rPr lang="pl-PL" sz="1400" dirty="0" smtClean="0"/>
              <a:t>wpływ na umysł</a:t>
            </a:r>
            <a:r>
              <a:rPr lang="pl-PL" sz="1400" dirty="0"/>
              <a:t>.</a:t>
            </a:r>
          </a:p>
          <a:p>
            <a:r>
              <a:rPr lang="pl-PL" sz="1400" dirty="0"/>
              <a:t>Joga może poprawić humor oraz koncentrację. </a:t>
            </a:r>
            <a:r>
              <a:rPr lang="pl-PL" sz="1400" dirty="0" smtClean="0"/>
              <a:t>Ponadto</a:t>
            </a:r>
          </a:p>
          <a:p>
            <a:r>
              <a:rPr lang="pl-PL" sz="1400" dirty="0" smtClean="0"/>
              <a:t>zwiększa zdolności</a:t>
            </a:r>
          </a:p>
          <a:p>
            <a:r>
              <a:rPr lang="pl-PL" sz="1400" dirty="0" smtClean="0"/>
              <a:t>kognitywne </a:t>
            </a:r>
            <a:r>
              <a:rPr lang="pl-PL" sz="1400" dirty="0"/>
              <a:t>i zapobiega </a:t>
            </a:r>
            <a:r>
              <a:rPr lang="pl-PL" sz="1400" dirty="0" smtClean="0"/>
              <a:t>ich</a:t>
            </a:r>
          </a:p>
          <a:p>
            <a:r>
              <a:rPr lang="pl-PL" sz="1400" dirty="0" smtClean="0"/>
              <a:t>zanikowi </a:t>
            </a:r>
            <a:r>
              <a:rPr lang="pl-PL" sz="1400" dirty="0"/>
              <a:t>u starszych osób.</a:t>
            </a:r>
          </a:p>
        </p:txBody>
      </p:sp>
      <p:pic>
        <p:nvPicPr>
          <p:cNvPr id="10242" name="Picture 2" descr="Znalezione obrazy dla zapytania: joga&quot;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68" r="55156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Znalezione obrazy dla zapytania: joga&quot;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14" r="1931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Znalezione obrazy dla zapytania: joga&quot;"/>
          <p:cNvPicPr>
            <a:picLocks noGrp="1" noChangeAspect="1" noChangeArrowheads="1"/>
          </p:cNvPicPr>
          <p:nvPr>
            <p:ph type="pic" idx="1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38" r="72732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630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altLang="ko-KR" dirty="0" smtClean="0"/>
              <a:t>Ćwiczenia mentalne a rozwój mózgu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686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Trening umysłowy 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Trenowanie mózgu wzmacnia go, a także poprawia zdolności poznawcze.</a:t>
            </a:r>
            <a:endParaRPr lang="ko-KR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275606"/>
            <a:ext cx="9144000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652611" y="1707654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634752" y="2715766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616893" y="3723878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300682" y="1530872"/>
            <a:ext cx="2839270" cy="929628"/>
            <a:chOff x="803639" y="3362835"/>
            <a:chExt cx="2194922" cy="929628"/>
          </a:xfrm>
        </p:grpSpPr>
        <p:sp>
          <p:nvSpPr>
            <p:cNvPr id="12" name="TextBox 11"/>
            <p:cNvSpPr txBox="1"/>
            <p:nvPr/>
          </p:nvSpPr>
          <p:spPr>
            <a:xfrm>
              <a:off x="803639" y="3646132"/>
              <a:ext cx="2194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solidFill>
                    <a:schemeClr val="bg1"/>
                  </a:solidFill>
                </a:rPr>
                <a:t>Czynność ta stymuluje obszary mózgu, które odpowiadają miedzy innymi </a:t>
              </a:r>
              <a:r>
                <a:rPr lang="pl-PL" sz="1200" dirty="0" smtClean="0">
                  <a:solidFill>
                    <a:schemeClr val="bg1"/>
                  </a:solidFill>
                </a:rPr>
                <a:t>za</a:t>
              </a:r>
            </a:p>
            <a:p>
              <a:r>
                <a:rPr lang="pl-PL" sz="1200" dirty="0" smtClean="0">
                  <a:solidFill>
                    <a:schemeClr val="bg1"/>
                  </a:solidFill>
                </a:rPr>
                <a:t>procesy </a:t>
              </a:r>
              <a:r>
                <a:rPr lang="pl-PL" sz="1200" dirty="0">
                  <a:solidFill>
                    <a:schemeClr val="bg1"/>
                  </a:solidFill>
                </a:rPr>
                <a:t>uczenia się.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Odręczne pisanie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00682" y="2538984"/>
            <a:ext cx="2754162" cy="929628"/>
            <a:chOff x="803639" y="3362835"/>
            <a:chExt cx="2129129" cy="929628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64613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solidFill>
                    <a:schemeClr val="bg1"/>
                  </a:solidFill>
                </a:rPr>
                <a:t>Mogą one poprawić Twoją </a:t>
              </a:r>
              <a:r>
                <a:rPr lang="pl-PL" sz="1200" dirty="0" smtClean="0">
                  <a:solidFill>
                    <a:schemeClr val="bg1"/>
                  </a:solidFill>
                </a:rPr>
                <a:t>pamięć a </a:t>
              </a:r>
              <a:r>
                <a:rPr lang="pl-PL" sz="1200" dirty="0">
                  <a:solidFill>
                    <a:schemeClr val="bg1"/>
                  </a:solidFill>
                </a:rPr>
                <a:t>także zwiększyć zdolność </a:t>
              </a:r>
              <a:r>
                <a:rPr lang="pl-PL" sz="1200" dirty="0" smtClean="0">
                  <a:solidFill>
                    <a:schemeClr val="bg1"/>
                  </a:solidFill>
                </a:rPr>
                <a:t>do</a:t>
              </a:r>
            </a:p>
            <a:p>
              <a:r>
                <a:rPr lang="pl-PL" sz="1200" dirty="0" smtClean="0">
                  <a:solidFill>
                    <a:schemeClr val="bg1"/>
                  </a:solidFill>
                </a:rPr>
                <a:t>przyswajania </a:t>
              </a:r>
              <a:r>
                <a:rPr lang="pl-PL" sz="1200" dirty="0">
                  <a:solidFill>
                    <a:schemeClr val="bg1"/>
                  </a:solidFill>
                </a:rPr>
                <a:t>danych.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39" y="3362835"/>
              <a:ext cx="21291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Proste zadania matematyczne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00682" y="3547096"/>
            <a:ext cx="2839270" cy="929628"/>
            <a:chOff x="803639" y="3362835"/>
            <a:chExt cx="2194922" cy="929628"/>
          </a:xfrm>
        </p:grpSpPr>
        <p:sp>
          <p:nvSpPr>
            <p:cNvPr id="18" name="TextBox 17"/>
            <p:cNvSpPr txBox="1"/>
            <p:nvPr/>
          </p:nvSpPr>
          <p:spPr>
            <a:xfrm>
              <a:off x="803639" y="3646132"/>
              <a:ext cx="2194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solidFill>
                    <a:schemeClr val="bg1"/>
                  </a:solidFill>
                </a:rPr>
                <a:t>T</a:t>
              </a:r>
              <a:r>
                <a:rPr lang="pl-PL" sz="1200" dirty="0" smtClean="0">
                  <a:solidFill>
                    <a:schemeClr val="bg1"/>
                  </a:solidFill>
                </a:rPr>
                <a:t>o </a:t>
              </a:r>
              <a:r>
                <a:rPr lang="pl-PL" sz="1200" dirty="0">
                  <a:solidFill>
                    <a:schemeClr val="bg1"/>
                  </a:solidFill>
                </a:rPr>
                <a:t>wyzwanie </a:t>
              </a:r>
              <a:r>
                <a:rPr lang="pl-PL" sz="1200" dirty="0" smtClean="0">
                  <a:solidFill>
                    <a:schemeClr val="bg1"/>
                  </a:solidFill>
                </a:rPr>
                <a:t>dla</a:t>
              </a:r>
              <a:r>
                <a:rPr lang="pl-PL" sz="1200" dirty="0">
                  <a:solidFill>
                    <a:schemeClr val="bg1"/>
                  </a:solidFill>
                </a:rPr>
                <a:t> </a:t>
              </a:r>
              <a:r>
                <a:rPr lang="pl-PL" sz="1200" dirty="0" smtClean="0">
                  <a:solidFill>
                    <a:schemeClr val="bg1"/>
                  </a:solidFill>
                </a:rPr>
                <a:t>umysłu. </a:t>
              </a:r>
              <a:r>
                <a:rPr lang="pl-PL" sz="1200" dirty="0">
                  <a:solidFill>
                    <a:schemeClr val="bg1"/>
                  </a:solidFill>
                </a:rPr>
                <a:t>Tego rodzaju ćwiczenia mogą rozwinąć </a:t>
              </a:r>
              <a:r>
                <a:rPr lang="pl-PL" sz="1200" dirty="0" smtClean="0">
                  <a:solidFill>
                    <a:schemeClr val="bg1"/>
                  </a:solidFill>
                </a:rPr>
                <a:t>zdolności</a:t>
              </a:r>
            </a:p>
            <a:p>
              <a:r>
                <a:rPr lang="pl-PL" sz="1200" dirty="0" smtClean="0">
                  <a:solidFill>
                    <a:schemeClr val="bg1"/>
                  </a:solidFill>
                </a:rPr>
                <a:t>rozwiązywania </a:t>
              </a:r>
              <a:r>
                <a:rPr lang="pl-PL" sz="1200" dirty="0">
                  <a:solidFill>
                    <a:schemeClr val="bg1"/>
                  </a:solidFill>
                </a:rPr>
                <a:t>problemów.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altLang="ko-KR" sz="1400" b="1" dirty="0" err="1" smtClean="0">
                  <a:solidFill>
                    <a:schemeClr val="bg1"/>
                  </a:solidFill>
                  <a:cs typeface="Arial" pitchFamily="34" charset="0"/>
                </a:rPr>
                <a:t>Sudoku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5248647" y="1716037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5230788" y="2724149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5212929" y="3732261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891520" y="1539255"/>
            <a:ext cx="2930593" cy="929002"/>
            <a:chOff x="799620" y="3362835"/>
            <a:chExt cx="2265520" cy="929002"/>
          </a:xfrm>
        </p:grpSpPr>
        <p:sp>
          <p:nvSpPr>
            <p:cNvPr id="24" name="TextBox 23"/>
            <p:cNvSpPr txBox="1"/>
            <p:nvPr/>
          </p:nvSpPr>
          <p:spPr>
            <a:xfrm>
              <a:off x="799620" y="3645506"/>
              <a:ext cx="2265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solidFill>
                    <a:schemeClr val="bg1"/>
                  </a:solidFill>
                </a:rPr>
                <a:t>Proste ruchy palcami od stóp </a:t>
              </a:r>
              <a:r>
                <a:rPr lang="pl-PL" sz="1200" dirty="0" smtClean="0">
                  <a:solidFill>
                    <a:schemeClr val="bg1"/>
                  </a:solidFill>
                </a:rPr>
                <a:t>mogą</a:t>
              </a:r>
            </a:p>
            <a:p>
              <a:r>
                <a:rPr lang="pl-PL" sz="1200" dirty="0" smtClean="0">
                  <a:solidFill>
                    <a:schemeClr val="bg1"/>
                  </a:solidFill>
                </a:rPr>
                <a:t>zwiększyć </a:t>
              </a:r>
              <a:r>
                <a:rPr lang="pl-PL" sz="1200" dirty="0">
                  <a:solidFill>
                    <a:schemeClr val="bg1"/>
                  </a:solidFill>
                </a:rPr>
                <a:t>zdolności mózgu. Pomaga to w zachowywaniu uwagi i byciu </a:t>
              </a:r>
              <a:r>
                <a:rPr lang="pl-PL" sz="1200" dirty="0" smtClean="0">
                  <a:solidFill>
                    <a:schemeClr val="bg1"/>
                  </a:solidFill>
                </a:rPr>
                <a:t>czujnym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Zabawy z palcami u stóp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96718" y="2547367"/>
            <a:ext cx="3139777" cy="1073443"/>
            <a:chOff x="803640" y="3362835"/>
            <a:chExt cx="2261501" cy="1073443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605281"/>
              <a:ext cx="22615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solidFill>
                    <a:schemeClr val="bg1"/>
                  </a:solidFill>
                </a:rPr>
                <a:t>Czytanie to podstawowa czynność, </a:t>
              </a:r>
              <a:r>
                <a:rPr lang="pl-PL" sz="1200" dirty="0" smtClean="0">
                  <a:solidFill>
                    <a:schemeClr val="bg1"/>
                  </a:solidFill>
                </a:rPr>
                <a:t>która</a:t>
              </a:r>
            </a:p>
            <a:p>
              <a:r>
                <a:rPr lang="pl-PL" sz="1200" dirty="0" smtClean="0">
                  <a:solidFill>
                    <a:schemeClr val="bg1"/>
                  </a:solidFill>
                </a:rPr>
                <a:t>zwiększa </a:t>
              </a:r>
              <a:r>
                <a:rPr lang="pl-PL" sz="1200" dirty="0">
                  <a:solidFill>
                    <a:schemeClr val="bg1"/>
                  </a:solidFill>
                </a:rPr>
                <a:t>zdolności umysłu i </a:t>
              </a:r>
              <a:r>
                <a:rPr lang="pl-PL" sz="1200" dirty="0" smtClean="0">
                  <a:solidFill>
                    <a:schemeClr val="bg1"/>
                  </a:solidFill>
                </a:rPr>
                <a:t>procesy</a:t>
              </a:r>
            </a:p>
            <a:p>
              <a:r>
                <a:rPr lang="pl-PL" sz="1200" dirty="0" smtClean="0">
                  <a:solidFill>
                    <a:schemeClr val="bg1"/>
                  </a:solidFill>
                </a:rPr>
                <a:t>myślowe</a:t>
              </a:r>
              <a:r>
                <a:rPr lang="pl-PL" sz="1200" dirty="0">
                  <a:solidFill>
                    <a:schemeClr val="bg1"/>
                  </a:solidFill>
                </a:rPr>
                <a:t>.  Ten rodzaj treningu </a:t>
              </a:r>
              <a:r>
                <a:rPr lang="pl-PL" sz="1200" dirty="0" smtClean="0">
                  <a:solidFill>
                    <a:schemeClr val="bg1"/>
                  </a:solidFill>
                </a:rPr>
                <a:t>relaksuje</a:t>
              </a:r>
            </a:p>
            <a:p>
              <a:r>
                <a:rPr lang="pl-PL" sz="1200" dirty="0" smtClean="0">
                  <a:solidFill>
                    <a:schemeClr val="bg1"/>
                  </a:solidFill>
                </a:rPr>
                <a:t>mózg</a:t>
              </a:r>
              <a:r>
                <a:rPr lang="pl-PL" sz="1200" dirty="0">
                  <a:solidFill>
                    <a:schemeClr val="bg1"/>
                  </a:solidFill>
                </a:rPr>
                <a:t>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Czytanie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91520" y="3648161"/>
            <a:ext cx="2925394" cy="929628"/>
            <a:chOff x="803640" y="3362835"/>
            <a:chExt cx="2059657" cy="929628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64613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solidFill>
                    <a:schemeClr val="bg1"/>
                  </a:solidFill>
                </a:rPr>
                <a:t>Wszystkie te ćwiczenia stymulują umysł. Są również świetnym narzędziem </a:t>
              </a:r>
              <a:r>
                <a:rPr lang="pl-PL" sz="1200" dirty="0" smtClean="0">
                  <a:solidFill>
                    <a:schemeClr val="bg1"/>
                  </a:solidFill>
                </a:rPr>
                <a:t>do</a:t>
              </a:r>
            </a:p>
            <a:p>
              <a:r>
                <a:rPr lang="pl-PL" sz="1200" dirty="0" smtClean="0">
                  <a:solidFill>
                    <a:schemeClr val="bg1"/>
                  </a:solidFill>
                </a:rPr>
                <a:t>walki </a:t>
              </a:r>
              <a:r>
                <a:rPr lang="pl-PL" sz="1200" dirty="0">
                  <a:solidFill>
                    <a:schemeClr val="bg1"/>
                  </a:solidFill>
                </a:rPr>
                <a:t>ze stresem.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Wizualizacja i zapamiętywanie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554000" y="1653798"/>
            <a:ext cx="36000" cy="27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619207" y="177323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3489" y="277296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3489" y="3781077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7690" y="1779662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81972" y="2779391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972" y="3787503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06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40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20" grpId="0" animBg="1"/>
      <p:bldP spid="21" grpId="0" animBg="1"/>
      <p:bldP spid="22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/>
          <p:cNvSpPr txBox="1">
            <a:spLocks/>
          </p:cNvSpPr>
          <p:nvPr/>
        </p:nvSpPr>
        <p:spPr>
          <a:xfrm>
            <a:off x="5345980" y="571450"/>
            <a:ext cx="3456384" cy="9722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altLang="ko-KR" sz="28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Mnemotechniki</a:t>
            </a:r>
          </a:p>
        </p:txBody>
      </p:sp>
      <p:sp>
        <p:nvSpPr>
          <p:cNvPr id="20" name="TextBox 16"/>
          <p:cNvSpPr txBox="1"/>
          <p:nvPr/>
        </p:nvSpPr>
        <p:spPr>
          <a:xfrm>
            <a:off x="5234180" y="1574119"/>
            <a:ext cx="3901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To </a:t>
            </a:r>
            <a:r>
              <a:rPr lang="pl-PL" sz="1200" dirty="0"/>
              <a:t>sposoby poprawiania ludzkiej </a:t>
            </a:r>
            <a:r>
              <a:rPr lang="pl-PL" sz="1200" dirty="0" smtClean="0"/>
              <a:t>pamięci.</a:t>
            </a:r>
          </a:p>
          <a:p>
            <a:endParaRPr lang="pl-PL" sz="1200" dirty="0"/>
          </a:p>
          <a:p>
            <a:r>
              <a:rPr lang="pl-PL" sz="1200" dirty="0" smtClean="0"/>
              <a:t>Zaliczamy </a:t>
            </a:r>
            <a:r>
              <a:rPr lang="pl-PL" sz="1200" dirty="0"/>
              <a:t>do nich szereg technik, które pozwolą nam na szybsze uczenie się, zapamiętywanie, a </a:t>
            </a:r>
            <a:r>
              <a:rPr lang="pl-PL" sz="1200" dirty="0" smtClean="0"/>
              <a:t>także</a:t>
            </a:r>
          </a:p>
          <a:p>
            <a:r>
              <a:rPr lang="pl-PL" sz="1200" dirty="0" smtClean="0"/>
              <a:t>odtwarzanie informacji.</a:t>
            </a:r>
          </a:p>
          <a:p>
            <a:endParaRPr lang="pl-PL" sz="1200" dirty="0"/>
          </a:p>
          <a:p>
            <a:r>
              <a:rPr lang="pl-PL" sz="1200" dirty="0"/>
              <a:t>U</a:t>
            </a:r>
            <a:r>
              <a:rPr lang="pl-PL" sz="1200" dirty="0" smtClean="0"/>
              <a:t>łatwiają </a:t>
            </a:r>
            <a:r>
              <a:rPr lang="pl-PL" sz="1200" dirty="0"/>
              <a:t>zapamiętywanie ważnych haseł, </a:t>
            </a:r>
            <a:r>
              <a:rPr lang="pl-PL" sz="1200" dirty="0" smtClean="0"/>
              <a:t>PIN-ów,</a:t>
            </a:r>
          </a:p>
          <a:p>
            <a:r>
              <a:rPr lang="pl-PL" sz="1200" dirty="0" smtClean="0"/>
              <a:t>numerów </a:t>
            </a:r>
            <a:r>
              <a:rPr lang="pl-PL" sz="1200" dirty="0"/>
              <a:t>telefonów czy treści wykładów lub </a:t>
            </a:r>
            <a:r>
              <a:rPr lang="pl-PL" sz="1200" dirty="0" smtClean="0"/>
              <a:t>książek.</a:t>
            </a:r>
          </a:p>
          <a:p>
            <a:r>
              <a:rPr lang="pl-PL" sz="1200" dirty="0" smtClean="0"/>
              <a:t>Mnemotechnika </a:t>
            </a:r>
            <a:r>
              <a:rPr lang="pl-PL" sz="1200" dirty="0"/>
              <a:t>może być pomocna w zapamiętywaniu liczba, a także w nauce języków </a:t>
            </a:r>
            <a:r>
              <a:rPr lang="pl-PL" sz="1200" dirty="0" smtClean="0"/>
              <a:t>obcych.</a:t>
            </a:r>
          </a:p>
          <a:p>
            <a:endParaRPr lang="pl-PL" sz="1200" dirty="0"/>
          </a:p>
          <a:p>
            <a:endParaRPr lang="pl-PL" sz="1200" dirty="0" smtClean="0"/>
          </a:p>
          <a:p>
            <a:endParaRPr lang="pl-PL" sz="1200" dirty="0"/>
          </a:p>
          <a:p>
            <a:endParaRPr lang="pl-PL" sz="1200" dirty="0"/>
          </a:p>
        </p:txBody>
      </p:sp>
      <p:pic>
        <p:nvPicPr>
          <p:cNvPr id="1028" name="Picture 4" descr="Znalezione obrazy dla zapytania: mnemotechniki&quot;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53" t="399" r="31305" b="-399"/>
          <a:stretch/>
        </p:blipFill>
        <p:spPr bwMode="auto">
          <a:xfrm>
            <a:off x="0" y="0"/>
            <a:ext cx="42846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558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55776" y="339502"/>
            <a:ext cx="65882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dirty="0" smtClean="0">
                <a:cs typeface="Arial" pitchFamily="34" charset="0"/>
              </a:rPr>
              <a:t>O czym będziemy rozmawiać?</a:t>
            </a:r>
            <a:endParaRPr lang="en-US" sz="3600" dirty="0"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31840" y="1275606"/>
            <a:ext cx="5256584" cy="720000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6085" y="2163705"/>
            <a:ext cx="5256584" cy="720000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20330" y="3051804"/>
            <a:ext cx="5256584" cy="720000"/>
            <a:chOff x="3131840" y="1491630"/>
            <a:chExt cx="5256584" cy="576064"/>
          </a:xfrm>
        </p:grpSpPr>
        <p:sp>
          <p:nvSpPr>
            <p:cNvPr id="21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14575" y="3939902"/>
            <a:ext cx="5256584" cy="720000"/>
            <a:chOff x="3131840" y="1491630"/>
            <a:chExt cx="5256584" cy="576064"/>
          </a:xfrm>
        </p:grpSpPr>
        <p:sp>
          <p:nvSpPr>
            <p:cNvPr id="24" name="Rectangle 23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Right Triangle 2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31840" y="1275606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0330" y="2163705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8820" y="3051804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97310" y="3939903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46086" y="1450581"/>
            <a:ext cx="439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Mózg – podstawowe informacje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51840" y="2250553"/>
            <a:ext cx="439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Odżywianie a rozwój mózgu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51840" y="3144858"/>
            <a:ext cx="439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Ćwiczenia fizyczne </a:t>
            </a:r>
            <a:r>
              <a:rPr lang="pl-PL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 rozwój mózgu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51840" y="4039163"/>
            <a:ext cx="439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Ćwiczenia mentalne a rozwój mózgu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ymbol zastępczy tekstu 25"/>
          <p:cNvSpPr>
            <a:spLocks noGrp="1"/>
          </p:cNvSpPr>
          <p:nvPr>
            <p:ph type="body" sz="quarter" idx="10"/>
          </p:nvPr>
        </p:nvSpPr>
        <p:spPr>
          <a:xfrm>
            <a:off x="-18365" y="1779662"/>
            <a:ext cx="9144000" cy="1152128"/>
          </a:xfrm>
        </p:spPr>
        <p:txBody>
          <a:bodyPr/>
          <a:lstStyle/>
          <a:p>
            <a:r>
              <a:rPr lang="pl-PL" dirty="0" smtClean="0"/>
              <a:t>ĆWICZNIE 1.</a:t>
            </a:r>
          </a:p>
          <a:p>
            <a:r>
              <a:rPr lang="pl-PL" dirty="0"/>
              <a:t>z</a:t>
            </a:r>
            <a:r>
              <a:rPr lang="pl-PL" dirty="0" smtClean="0"/>
              <a:t>akładki obrazkowe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903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/>
          <p:cNvSpPr/>
          <p:nvPr/>
        </p:nvSpPr>
        <p:spPr>
          <a:xfrm>
            <a:off x="11030" y="2845333"/>
            <a:ext cx="9144000" cy="727393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0" y="195486"/>
            <a:ext cx="9144000" cy="727393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extBox 32"/>
          <p:cNvSpPr txBox="1"/>
          <p:nvPr/>
        </p:nvSpPr>
        <p:spPr>
          <a:xfrm>
            <a:off x="901697" y="231489"/>
            <a:ext cx="64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pl-PL" altLang="ko-KR" sz="2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pl-PL" altLang="ko-KR" sz="1200" dirty="0" smtClean="0">
                <a:solidFill>
                  <a:schemeClr val="bg1"/>
                </a:solidFill>
                <a:cs typeface="Arial" pitchFamily="34" charset="0"/>
              </a:rPr>
              <a:t>miecz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33"/>
          <p:cNvSpPr txBox="1"/>
          <p:nvPr/>
        </p:nvSpPr>
        <p:spPr>
          <a:xfrm>
            <a:off x="2662458" y="236016"/>
            <a:ext cx="64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pl-PL" altLang="ko-KR" sz="2400" b="1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pl-PL" altLang="ko-KR" sz="1200" dirty="0" smtClean="0">
                <a:solidFill>
                  <a:schemeClr val="bg1"/>
                </a:solidFill>
                <a:cs typeface="Arial" pitchFamily="34" charset="0"/>
              </a:rPr>
              <a:t>łabędź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34"/>
          <p:cNvSpPr txBox="1"/>
          <p:nvPr/>
        </p:nvSpPr>
        <p:spPr>
          <a:xfrm>
            <a:off x="4385730" y="231488"/>
            <a:ext cx="64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pl-PL" altLang="ko-KR" sz="2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pl-PL" altLang="ko-KR" sz="1200" dirty="0" smtClean="0">
                <a:solidFill>
                  <a:schemeClr val="bg1"/>
                </a:solidFill>
                <a:cs typeface="Arial" pitchFamily="34" charset="0"/>
              </a:rPr>
              <a:t>serce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35"/>
          <p:cNvSpPr txBox="1"/>
          <p:nvPr/>
        </p:nvSpPr>
        <p:spPr>
          <a:xfrm>
            <a:off x="5938682" y="231486"/>
            <a:ext cx="64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pl-PL" altLang="ko-KR" sz="2400" b="1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pl-PL" altLang="ko-KR" sz="1200" dirty="0" smtClean="0">
                <a:solidFill>
                  <a:schemeClr val="bg1"/>
                </a:solidFill>
                <a:cs typeface="Arial" pitchFamily="34" charset="0"/>
              </a:rPr>
              <a:t>żagiel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36"/>
          <p:cNvSpPr txBox="1"/>
          <p:nvPr/>
        </p:nvSpPr>
        <p:spPr>
          <a:xfrm>
            <a:off x="7625385" y="231486"/>
            <a:ext cx="64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pl-PL" altLang="ko-KR" sz="2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pl-PL" altLang="ko-KR" sz="1200" dirty="0" smtClean="0">
                <a:solidFill>
                  <a:schemeClr val="bg1"/>
                </a:solidFill>
                <a:cs typeface="Arial" pitchFamily="34" charset="0"/>
              </a:rPr>
              <a:t>hak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37"/>
          <p:cNvSpPr txBox="1"/>
          <p:nvPr/>
        </p:nvSpPr>
        <p:spPr>
          <a:xfrm>
            <a:off x="844517" y="2883171"/>
            <a:ext cx="64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6</a:t>
            </a:r>
            <a:endParaRPr lang="pl-PL" altLang="ko-KR" sz="2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pl-PL" altLang="ko-KR" sz="1200" dirty="0" smtClean="0">
                <a:solidFill>
                  <a:schemeClr val="bg1"/>
                </a:solidFill>
                <a:cs typeface="Arial" pitchFamily="34" charset="0"/>
              </a:rPr>
              <a:t>fajka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2628877" y="2883171"/>
            <a:ext cx="64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ko-KR" sz="2400" b="1" dirty="0" smtClean="0">
                <a:solidFill>
                  <a:schemeClr val="bg1"/>
                </a:solidFill>
                <a:cs typeface="Arial" pitchFamily="34" charset="0"/>
              </a:rPr>
              <a:t>7</a:t>
            </a:r>
          </a:p>
          <a:p>
            <a:pPr algn="ctr"/>
            <a:r>
              <a:rPr lang="pl-PL" altLang="ko-KR" sz="1200" dirty="0" smtClean="0">
                <a:solidFill>
                  <a:schemeClr val="bg1"/>
                </a:solidFill>
                <a:cs typeface="Arial" pitchFamily="34" charset="0"/>
              </a:rPr>
              <a:t>kosa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37"/>
          <p:cNvSpPr txBox="1"/>
          <p:nvPr/>
        </p:nvSpPr>
        <p:spPr>
          <a:xfrm>
            <a:off x="4335416" y="2882242"/>
            <a:ext cx="6428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ko-KR" sz="2400" b="1" dirty="0" smtClean="0">
                <a:solidFill>
                  <a:schemeClr val="bg1"/>
                </a:solidFill>
                <a:cs typeface="Arial" pitchFamily="34" charset="0"/>
              </a:rPr>
              <a:t>8</a:t>
            </a:r>
          </a:p>
          <a:p>
            <a:pPr algn="ctr"/>
            <a:r>
              <a:rPr lang="pl-PL" altLang="ko-KR" sz="1100" dirty="0" smtClean="0">
                <a:solidFill>
                  <a:schemeClr val="bg1"/>
                </a:solidFill>
                <a:cs typeface="Arial" pitchFamily="34" charset="0"/>
              </a:rPr>
              <a:t>bałwan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37"/>
          <p:cNvSpPr txBox="1"/>
          <p:nvPr/>
        </p:nvSpPr>
        <p:spPr>
          <a:xfrm>
            <a:off x="5889596" y="2845334"/>
            <a:ext cx="64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ko-KR" sz="2400" b="1" dirty="0" smtClean="0">
                <a:solidFill>
                  <a:schemeClr val="bg1"/>
                </a:solidFill>
                <a:cs typeface="Arial" pitchFamily="34" charset="0"/>
              </a:rPr>
              <a:t>9</a:t>
            </a:r>
          </a:p>
          <a:p>
            <a:pPr algn="ctr"/>
            <a:r>
              <a:rPr lang="pl-PL" altLang="ko-KR" sz="1200" dirty="0" smtClean="0">
                <a:solidFill>
                  <a:schemeClr val="bg1"/>
                </a:solidFill>
                <a:cs typeface="Arial" pitchFamily="34" charset="0"/>
              </a:rPr>
              <a:t>balon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37"/>
          <p:cNvSpPr txBox="1"/>
          <p:nvPr/>
        </p:nvSpPr>
        <p:spPr>
          <a:xfrm>
            <a:off x="7514265" y="2853623"/>
            <a:ext cx="64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ko-KR" sz="24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</a:p>
          <a:p>
            <a:pPr algn="ctr"/>
            <a:r>
              <a:rPr lang="pl-PL" altLang="ko-KR" sz="1200" dirty="0" smtClean="0">
                <a:solidFill>
                  <a:schemeClr val="bg1"/>
                </a:solidFill>
                <a:cs typeface="Arial" pitchFamily="34" charset="0"/>
              </a:rPr>
              <a:t>piłka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050" name="Picture 2" descr="Znalezione obrazy dla zapytania: miecz&quot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107" y="913823"/>
            <a:ext cx="827778" cy="166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nalezione obrazy dla zapytania: łabędź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04" r="18532"/>
          <a:stretch/>
        </p:blipFill>
        <p:spPr bwMode="auto">
          <a:xfrm>
            <a:off x="2453325" y="1289469"/>
            <a:ext cx="1062399" cy="128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nalezione obrazy dla zapytania: serce&quot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0299" y="820363"/>
            <a:ext cx="1634286" cy="16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nalezione obrazy dla zapytania: żagłowka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343" y="1281716"/>
            <a:ext cx="861831" cy="128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Znalezione obrazy dla zapytania: hak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0436" y="1480958"/>
            <a:ext cx="1314839" cy="97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643" y="3723878"/>
            <a:ext cx="1054029" cy="1054029"/>
          </a:xfrm>
          <a:prstGeom prst="rect">
            <a:avLst/>
          </a:prstGeom>
        </p:spPr>
      </p:pic>
      <p:pic>
        <p:nvPicPr>
          <p:cNvPr id="2060" name="Picture 12" descr="Znalezione obrazy dla zapytania: kosa&quot;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15630"/>
            <a:ext cx="1462935" cy="109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Znalezione obrazy dla zapytania: bałwan&quot;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7F5F6"/>
              </a:clrFrom>
              <a:clrTo>
                <a:srgbClr val="F7F5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27" t="9949" r="15378" b="14766"/>
          <a:stretch/>
        </p:blipFill>
        <p:spPr bwMode="auto">
          <a:xfrm>
            <a:off x="4107381" y="3689211"/>
            <a:ext cx="108012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Znalezione obrazy dla zapytania: piłka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2334" y="3837750"/>
            <a:ext cx="824328" cy="82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Znalezione obrazy dla zapytania: balon na sznurku\&quot;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8961" y="3439362"/>
            <a:ext cx="1805244" cy="180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666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ymbol zastępczy tekstu 25"/>
          <p:cNvSpPr>
            <a:spLocks noGrp="1"/>
          </p:cNvSpPr>
          <p:nvPr>
            <p:ph type="body" sz="quarter" idx="10"/>
          </p:nvPr>
        </p:nvSpPr>
        <p:spPr>
          <a:xfrm>
            <a:off x="-18365" y="1779662"/>
            <a:ext cx="9144000" cy="1152128"/>
          </a:xfrm>
        </p:spPr>
        <p:txBody>
          <a:bodyPr/>
          <a:lstStyle/>
          <a:p>
            <a:r>
              <a:rPr lang="pl-PL" dirty="0" smtClean="0"/>
              <a:t>ĆWICZNIE 2.</a:t>
            </a:r>
          </a:p>
          <a:p>
            <a:r>
              <a:rPr lang="pl-PL" dirty="0" smtClean="0"/>
              <a:t>skupianie uwagi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74698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4355976" y="2139702"/>
            <a:ext cx="451400" cy="615549"/>
          </a:xfrm>
          <a:prstGeom prst="rect">
            <a:avLst/>
          </a:prstGeom>
          <a:noFill/>
        </p:spPr>
        <p:txBody>
          <a:bodyPr wrap="none" lIns="121893" tIns="60946" rIns="121893" bIns="60946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1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xmlns="" val="33656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hrisScheier\Documents\decode\BusDev\Saliency\Test Bilder\Decoded_Popout_Q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23728" y="627534"/>
            <a:ext cx="5112366" cy="376657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1"/>
          <p:cNvSpPr/>
          <p:nvPr/>
        </p:nvSpPr>
        <p:spPr bwMode="auto">
          <a:xfrm>
            <a:off x="6228184" y="1235688"/>
            <a:ext cx="404940" cy="327950"/>
          </a:xfrm>
          <a:prstGeom prst="ellipse">
            <a:avLst/>
          </a:prstGeom>
          <a:noFill/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8" rIns="91420" bIns="45718" numCol="1" rtlCol="0" anchor="t" anchorCtr="0" compatLnSpc="1">
            <a:prstTxWarp prst="textNoShape">
              <a:avLst/>
            </a:prstTxWarp>
          </a:bodyPr>
          <a:lstStyle/>
          <a:p>
            <a:pPr defTabSz="914173"/>
            <a:endParaRPr lang="en-US" sz="1100"/>
          </a:p>
        </p:txBody>
      </p:sp>
      <p:sp>
        <p:nvSpPr>
          <p:cNvPr id="6" name="Ellipse 3"/>
          <p:cNvSpPr/>
          <p:nvPr/>
        </p:nvSpPr>
        <p:spPr bwMode="auto">
          <a:xfrm>
            <a:off x="3446980" y="2171792"/>
            <a:ext cx="404940" cy="327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8" rIns="91420" bIns="45718" numCol="1" rtlCol="0" anchor="t" anchorCtr="0" compatLnSpc="1">
            <a:prstTxWarp prst="textNoShape">
              <a:avLst/>
            </a:prstTxWarp>
          </a:bodyPr>
          <a:lstStyle/>
          <a:p>
            <a:pPr defTabSz="914173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xmlns="" val="140934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hrisScheier\Documents\decode\BusDev\Saliency\Test Bilder\Popout\popout_color_bg0_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6869" y="1995686"/>
            <a:ext cx="2592360" cy="259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hrisScheier\Documents\decode\BusDev\Saliency\Test Bilder\Decoded_Popout_Q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5896" y="1995686"/>
            <a:ext cx="2633551" cy="259236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9"/>
          <p:cNvSpPr/>
          <p:nvPr/>
        </p:nvSpPr>
        <p:spPr>
          <a:xfrm>
            <a:off x="1518937" y="1541753"/>
            <a:ext cx="671011" cy="307773"/>
          </a:xfrm>
          <a:prstGeom prst="rect">
            <a:avLst/>
          </a:prstGeom>
        </p:spPr>
        <p:txBody>
          <a:bodyPr wrap="none" lIns="121893" tIns="60946" rIns="121893" bIns="60946">
            <a:spAutoFit/>
          </a:bodyPr>
          <a:lstStyle/>
          <a:p>
            <a:r>
              <a:rPr lang="en-US" sz="1200" b="1" dirty="0" err="1"/>
              <a:t>Colour</a:t>
            </a:r>
            <a:endParaRPr lang="de-DE" sz="1200" b="1" dirty="0"/>
          </a:p>
        </p:txBody>
      </p:sp>
      <p:sp>
        <p:nvSpPr>
          <p:cNvPr id="10" name="Rechteck 10"/>
          <p:cNvSpPr/>
          <p:nvPr/>
        </p:nvSpPr>
        <p:spPr>
          <a:xfrm>
            <a:off x="4469695" y="1555653"/>
            <a:ext cx="637348" cy="307773"/>
          </a:xfrm>
          <a:prstGeom prst="rect">
            <a:avLst/>
          </a:prstGeom>
        </p:spPr>
        <p:txBody>
          <a:bodyPr wrap="none" lIns="121893" tIns="60946" rIns="121893" bIns="60946">
            <a:spAutoFit/>
          </a:bodyPr>
          <a:lstStyle/>
          <a:p>
            <a:r>
              <a:rPr lang="en-US" sz="1200" b="1" dirty="0"/>
              <a:t>Shape</a:t>
            </a:r>
            <a:endParaRPr lang="de-DE" sz="1200" b="1" dirty="0"/>
          </a:p>
        </p:txBody>
      </p:sp>
      <p:sp>
        <p:nvSpPr>
          <p:cNvPr id="11" name="Rechteck 11"/>
          <p:cNvSpPr/>
          <p:nvPr/>
        </p:nvSpPr>
        <p:spPr>
          <a:xfrm>
            <a:off x="7420245" y="1536625"/>
            <a:ext cx="491795" cy="307773"/>
          </a:xfrm>
          <a:prstGeom prst="rect">
            <a:avLst/>
          </a:prstGeom>
        </p:spPr>
        <p:txBody>
          <a:bodyPr wrap="none" lIns="121893" tIns="60946" rIns="121893" bIns="60946">
            <a:spAutoFit/>
          </a:bodyPr>
          <a:lstStyle/>
          <a:p>
            <a:r>
              <a:rPr lang="en-US" sz="1200" b="1"/>
              <a:t>Size</a:t>
            </a:r>
            <a:endParaRPr lang="de-DE" sz="1200" b="1" dirty="0"/>
          </a:p>
        </p:txBody>
      </p:sp>
      <p:grpSp>
        <p:nvGrpSpPr>
          <p:cNvPr id="12" name="Gruppieren 4"/>
          <p:cNvGrpSpPr/>
          <p:nvPr/>
        </p:nvGrpSpPr>
        <p:grpSpPr>
          <a:xfrm>
            <a:off x="6835421" y="2355749"/>
            <a:ext cx="617368" cy="404937"/>
            <a:chOff x="6372250" y="2420860"/>
            <a:chExt cx="1224170" cy="809874"/>
          </a:xfrm>
        </p:grpSpPr>
        <p:pic>
          <p:nvPicPr>
            <p:cNvPr id="13" name="Picture 4" descr="http://www.studentawards.com/stacks/how-do-i/~/media/Images/Stacks/big-small-school-300X200.ashx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6501329" y="2420860"/>
              <a:ext cx="976579" cy="809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hteck 2"/>
            <p:cNvSpPr/>
            <p:nvPr/>
          </p:nvSpPr>
          <p:spPr bwMode="auto">
            <a:xfrm>
              <a:off x="6372250" y="2420860"/>
              <a:ext cx="129079" cy="809874"/>
            </a:xfrm>
            <a:prstGeom prst="rect">
              <a:avLst/>
            </a:prstGeom>
            <a:solidFill>
              <a:schemeClr val="bg1"/>
            </a:solidFill>
            <a:ln w="857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914173"/>
              <a:endParaRPr lang="de-DE" sz="1100"/>
            </a:p>
          </p:txBody>
        </p:sp>
        <p:sp>
          <p:nvSpPr>
            <p:cNvPr id="15" name="Rechteck 16"/>
            <p:cNvSpPr/>
            <p:nvPr/>
          </p:nvSpPr>
          <p:spPr bwMode="auto">
            <a:xfrm>
              <a:off x="7467341" y="2420860"/>
              <a:ext cx="129079" cy="809874"/>
            </a:xfrm>
            <a:prstGeom prst="rect">
              <a:avLst/>
            </a:prstGeom>
            <a:solidFill>
              <a:schemeClr val="bg1"/>
            </a:solidFill>
            <a:ln w="857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914173"/>
              <a:endParaRPr lang="de-DE" sz="1100"/>
            </a:p>
          </p:txBody>
        </p:sp>
      </p:grpSp>
      <p:grpSp>
        <p:nvGrpSpPr>
          <p:cNvPr id="16" name="Gruppieren 18"/>
          <p:cNvGrpSpPr/>
          <p:nvPr/>
        </p:nvGrpSpPr>
        <p:grpSpPr>
          <a:xfrm>
            <a:off x="7410253" y="2355749"/>
            <a:ext cx="617368" cy="404937"/>
            <a:chOff x="6372250" y="2420860"/>
            <a:chExt cx="1224170" cy="809874"/>
          </a:xfrm>
        </p:grpSpPr>
        <p:pic>
          <p:nvPicPr>
            <p:cNvPr id="17" name="Picture 4" descr="http://www.studentawards.com/stacks/how-do-i/~/media/Images/Stacks/big-small-school-300X200.ashx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6501329" y="2420860"/>
              <a:ext cx="976579" cy="809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hteck 20"/>
            <p:cNvSpPr/>
            <p:nvPr/>
          </p:nvSpPr>
          <p:spPr bwMode="auto">
            <a:xfrm>
              <a:off x="6372250" y="2420860"/>
              <a:ext cx="129079" cy="809874"/>
            </a:xfrm>
            <a:prstGeom prst="rect">
              <a:avLst/>
            </a:prstGeom>
            <a:solidFill>
              <a:schemeClr val="bg1"/>
            </a:solidFill>
            <a:ln w="857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914173"/>
              <a:endParaRPr lang="de-DE" sz="1100"/>
            </a:p>
          </p:txBody>
        </p:sp>
        <p:sp>
          <p:nvSpPr>
            <p:cNvPr id="19" name="Rechteck 21"/>
            <p:cNvSpPr/>
            <p:nvPr/>
          </p:nvSpPr>
          <p:spPr bwMode="auto">
            <a:xfrm>
              <a:off x="7467341" y="2420860"/>
              <a:ext cx="129079" cy="809874"/>
            </a:xfrm>
            <a:prstGeom prst="rect">
              <a:avLst/>
            </a:prstGeom>
            <a:solidFill>
              <a:schemeClr val="bg1"/>
            </a:solidFill>
            <a:ln w="857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914173"/>
              <a:endParaRPr lang="de-DE" sz="1100"/>
            </a:p>
          </p:txBody>
        </p:sp>
      </p:grpSp>
      <p:grpSp>
        <p:nvGrpSpPr>
          <p:cNvPr id="20" name="Gruppieren 22"/>
          <p:cNvGrpSpPr/>
          <p:nvPr/>
        </p:nvGrpSpPr>
        <p:grpSpPr>
          <a:xfrm>
            <a:off x="7987581" y="2361073"/>
            <a:ext cx="617368" cy="404937"/>
            <a:chOff x="6372250" y="2420860"/>
            <a:chExt cx="1224170" cy="809874"/>
          </a:xfrm>
        </p:grpSpPr>
        <p:pic>
          <p:nvPicPr>
            <p:cNvPr id="21" name="Picture 4" descr="http://www.studentawards.com/stacks/how-do-i/~/media/Images/Stacks/big-small-school-300X200.ashx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6501329" y="2420860"/>
              <a:ext cx="976579" cy="809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hteck 24"/>
            <p:cNvSpPr/>
            <p:nvPr/>
          </p:nvSpPr>
          <p:spPr bwMode="auto">
            <a:xfrm>
              <a:off x="6372250" y="2420860"/>
              <a:ext cx="129079" cy="809874"/>
            </a:xfrm>
            <a:prstGeom prst="rect">
              <a:avLst/>
            </a:prstGeom>
            <a:solidFill>
              <a:schemeClr val="bg1"/>
            </a:solidFill>
            <a:ln w="857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914173"/>
              <a:endParaRPr lang="de-DE" sz="1100"/>
            </a:p>
          </p:txBody>
        </p:sp>
        <p:sp>
          <p:nvSpPr>
            <p:cNvPr id="23" name="Rechteck 25"/>
            <p:cNvSpPr/>
            <p:nvPr/>
          </p:nvSpPr>
          <p:spPr bwMode="auto">
            <a:xfrm>
              <a:off x="7467341" y="2420860"/>
              <a:ext cx="129079" cy="809874"/>
            </a:xfrm>
            <a:prstGeom prst="rect">
              <a:avLst/>
            </a:prstGeom>
            <a:solidFill>
              <a:schemeClr val="bg1"/>
            </a:solidFill>
            <a:ln w="857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914173"/>
              <a:endParaRPr lang="de-DE" sz="1100"/>
            </a:p>
          </p:txBody>
        </p:sp>
      </p:grpSp>
      <p:grpSp>
        <p:nvGrpSpPr>
          <p:cNvPr id="24" name="Gruppieren 26"/>
          <p:cNvGrpSpPr/>
          <p:nvPr/>
        </p:nvGrpSpPr>
        <p:grpSpPr>
          <a:xfrm>
            <a:off x="6854555" y="2941928"/>
            <a:ext cx="617368" cy="404937"/>
            <a:chOff x="6372250" y="2420860"/>
            <a:chExt cx="1224170" cy="809874"/>
          </a:xfrm>
        </p:grpSpPr>
        <p:pic>
          <p:nvPicPr>
            <p:cNvPr id="25" name="Picture 4" descr="http://www.studentawards.com/stacks/how-do-i/~/media/Images/Stacks/big-small-school-300X200.ashx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6501329" y="2420860"/>
              <a:ext cx="976579" cy="809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hteck 28"/>
            <p:cNvSpPr/>
            <p:nvPr/>
          </p:nvSpPr>
          <p:spPr bwMode="auto">
            <a:xfrm>
              <a:off x="6372250" y="2420860"/>
              <a:ext cx="129079" cy="809874"/>
            </a:xfrm>
            <a:prstGeom prst="rect">
              <a:avLst/>
            </a:prstGeom>
            <a:solidFill>
              <a:schemeClr val="bg1"/>
            </a:solidFill>
            <a:ln w="857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914173"/>
              <a:endParaRPr lang="de-DE" sz="1100"/>
            </a:p>
          </p:txBody>
        </p:sp>
        <p:sp>
          <p:nvSpPr>
            <p:cNvPr id="27" name="Rechteck 29"/>
            <p:cNvSpPr/>
            <p:nvPr/>
          </p:nvSpPr>
          <p:spPr bwMode="auto">
            <a:xfrm>
              <a:off x="7467341" y="2420860"/>
              <a:ext cx="129079" cy="809874"/>
            </a:xfrm>
            <a:prstGeom prst="rect">
              <a:avLst/>
            </a:prstGeom>
            <a:solidFill>
              <a:schemeClr val="bg1"/>
            </a:solidFill>
            <a:ln w="857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914173"/>
              <a:endParaRPr lang="de-DE" sz="1100"/>
            </a:p>
          </p:txBody>
        </p:sp>
      </p:grpSp>
      <p:grpSp>
        <p:nvGrpSpPr>
          <p:cNvPr id="28" name="Gruppieren 30"/>
          <p:cNvGrpSpPr/>
          <p:nvPr/>
        </p:nvGrpSpPr>
        <p:grpSpPr>
          <a:xfrm>
            <a:off x="7494483" y="3052570"/>
            <a:ext cx="462156" cy="207792"/>
            <a:chOff x="6372250" y="2420860"/>
            <a:chExt cx="1224170" cy="809874"/>
          </a:xfrm>
        </p:grpSpPr>
        <p:pic>
          <p:nvPicPr>
            <p:cNvPr id="29" name="Picture 4" descr="http://www.studentawards.com/stacks/how-do-i/~/media/Images/Stacks/big-small-school-300X200.ashx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6501329" y="2420860"/>
              <a:ext cx="976579" cy="809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hteck 32"/>
            <p:cNvSpPr/>
            <p:nvPr/>
          </p:nvSpPr>
          <p:spPr bwMode="auto">
            <a:xfrm>
              <a:off x="6372250" y="2420860"/>
              <a:ext cx="129079" cy="809874"/>
            </a:xfrm>
            <a:prstGeom prst="rect">
              <a:avLst/>
            </a:prstGeom>
            <a:solidFill>
              <a:schemeClr val="bg1"/>
            </a:solidFill>
            <a:ln w="857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914173"/>
              <a:endParaRPr lang="de-DE" sz="1100"/>
            </a:p>
          </p:txBody>
        </p:sp>
        <p:sp>
          <p:nvSpPr>
            <p:cNvPr id="31" name="Rechteck 33"/>
            <p:cNvSpPr/>
            <p:nvPr/>
          </p:nvSpPr>
          <p:spPr bwMode="auto">
            <a:xfrm>
              <a:off x="7467341" y="2420860"/>
              <a:ext cx="129079" cy="809874"/>
            </a:xfrm>
            <a:prstGeom prst="rect">
              <a:avLst/>
            </a:prstGeom>
            <a:solidFill>
              <a:schemeClr val="bg1"/>
            </a:solidFill>
            <a:ln w="857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914173"/>
              <a:endParaRPr lang="de-DE" sz="1100"/>
            </a:p>
          </p:txBody>
        </p:sp>
      </p:grpSp>
      <p:grpSp>
        <p:nvGrpSpPr>
          <p:cNvPr id="32" name="Gruppieren 34"/>
          <p:cNvGrpSpPr/>
          <p:nvPr/>
        </p:nvGrpSpPr>
        <p:grpSpPr>
          <a:xfrm>
            <a:off x="8006715" y="2947258"/>
            <a:ext cx="617368" cy="404937"/>
            <a:chOff x="6372250" y="2420860"/>
            <a:chExt cx="1224170" cy="809874"/>
          </a:xfrm>
        </p:grpSpPr>
        <p:pic>
          <p:nvPicPr>
            <p:cNvPr id="33" name="Picture 4" descr="http://www.studentawards.com/stacks/how-do-i/~/media/Images/Stacks/big-small-school-300X200.ashx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6501329" y="2420860"/>
              <a:ext cx="976579" cy="809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hteck 36"/>
            <p:cNvSpPr/>
            <p:nvPr/>
          </p:nvSpPr>
          <p:spPr bwMode="auto">
            <a:xfrm>
              <a:off x="6372250" y="2420860"/>
              <a:ext cx="129079" cy="809874"/>
            </a:xfrm>
            <a:prstGeom prst="rect">
              <a:avLst/>
            </a:prstGeom>
            <a:solidFill>
              <a:schemeClr val="bg1"/>
            </a:solidFill>
            <a:ln w="857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914173"/>
              <a:endParaRPr lang="de-DE" sz="1100"/>
            </a:p>
          </p:txBody>
        </p:sp>
        <p:sp>
          <p:nvSpPr>
            <p:cNvPr id="35" name="Rechteck 37"/>
            <p:cNvSpPr/>
            <p:nvPr/>
          </p:nvSpPr>
          <p:spPr bwMode="auto">
            <a:xfrm>
              <a:off x="7467341" y="2420860"/>
              <a:ext cx="129079" cy="809874"/>
            </a:xfrm>
            <a:prstGeom prst="rect">
              <a:avLst/>
            </a:prstGeom>
            <a:solidFill>
              <a:schemeClr val="bg1"/>
            </a:solidFill>
            <a:ln w="857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914173"/>
              <a:endParaRPr lang="de-DE" sz="1100"/>
            </a:p>
          </p:txBody>
        </p:sp>
      </p:grpSp>
      <p:grpSp>
        <p:nvGrpSpPr>
          <p:cNvPr id="36" name="Gruppieren 38"/>
          <p:cNvGrpSpPr/>
          <p:nvPr/>
        </p:nvGrpSpPr>
        <p:grpSpPr>
          <a:xfrm>
            <a:off x="6854555" y="3509918"/>
            <a:ext cx="617368" cy="404937"/>
            <a:chOff x="6372250" y="2420860"/>
            <a:chExt cx="1224170" cy="809874"/>
          </a:xfrm>
        </p:grpSpPr>
        <p:pic>
          <p:nvPicPr>
            <p:cNvPr id="37" name="Picture 4" descr="http://www.studentawards.com/stacks/how-do-i/~/media/Images/Stacks/big-small-school-300X200.ashx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6501329" y="2420860"/>
              <a:ext cx="976579" cy="809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hteck 40"/>
            <p:cNvSpPr/>
            <p:nvPr/>
          </p:nvSpPr>
          <p:spPr bwMode="auto">
            <a:xfrm>
              <a:off x="6372250" y="2420860"/>
              <a:ext cx="129079" cy="809874"/>
            </a:xfrm>
            <a:prstGeom prst="rect">
              <a:avLst/>
            </a:prstGeom>
            <a:solidFill>
              <a:schemeClr val="bg1"/>
            </a:solidFill>
            <a:ln w="857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914173"/>
              <a:endParaRPr lang="de-DE" sz="1100"/>
            </a:p>
          </p:txBody>
        </p:sp>
        <p:sp>
          <p:nvSpPr>
            <p:cNvPr id="39" name="Rechteck 41"/>
            <p:cNvSpPr/>
            <p:nvPr/>
          </p:nvSpPr>
          <p:spPr bwMode="auto">
            <a:xfrm>
              <a:off x="7467341" y="2420860"/>
              <a:ext cx="129079" cy="809874"/>
            </a:xfrm>
            <a:prstGeom prst="rect">
              <a:avLst/>
            </a:prstGeom>
            <a:solidFill>
              <a:schemeClr val="bg1"/>
            </a:solidFill>
            <a:ln w="857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914173"/>
              <a:endParaRPr lang="de-DE" sz="1100"/>
            </a:p>
          </p:txBody>
        </p:sp>
      </p:grpSp>
      <p:grpSp>
        <p:nvGrpSpPr>
          <p:cNvPr id="40" name="Gruppieren 42"/>
          <p:cNvGrpSpPr/>
          <p:nvPr/>
        </p:nvGrpSpPr>
        <p:grpSpPr>
          <a:xfrm>
            <a:off x="7429387" y="3509917"/>
            <a:ext cx="617368" cy="404937"/>
            <a:chOff x="6372250" y="2420860"/>
            <a:chExt cx="1224170" cy="809874"/>
          </a:xfrm>
        </p:grpSpPr>
        <p:pic>
          <p:nvPicPr>
            <p:cNvPr id="41" name="Picture 4" descr="http://www.studentawards.com/stacks/how-do-i/~/media/Images/Stacks/big-small-school-300X200.ashx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6501329" y="2420860"/>
              <a:ext cx="976579" cy="809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hteck 44"/>
            <p:cNvSpPr/>
            <p:nvPr/>
          </p:nvSpPr>
          <p:spPr bwMode="auto">
            <a:xfrm>
              <a:off x="6372250" y="2420860"/>
              <a:ext cx="129079" cy="809874"/>
            </a:xfrm>
            <a:prstGeom prst="rect">
              <a:avLst/>
            </a:prstGeom>
            <a:solidFill>
              <a:schemeClr val="bg1"/>
            </a:solidFill>
            <a:ln w="857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914173"/>
              <a:endParaRPr lang="de-DE" sz="1100"/>
            </a:p>
          </p:txBody>
        </p:sp>
        <p:sp>
          <p:nvSpPr>
            <p:cNvPr id="43" name="Rechteck 45"/>
            <p:cNvSpPr/>
            <p:nvPr/>
          </p:nvSpPr>
          <p:spPr bwMode="auto">
            <a:xfrm>
              <a:off x="7467341" y="2420860"/>
              <a:ext cx="129079" cy="809874"/>
            </a:xfrm>
            <a:prstGeom prst="rect">
              <a:avLst/>
            </a:prstGeom>
            <a:solidFill>
              <a:schemeClr val="bg1"/>
            </a:solidFill>
            <a:ln w="857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914173"/>
              <a:endParaRPr lang="de-DE" sz="1100"/>
            </a:p>
          </p:txBody>
        </p:sp>
      </p:grpSp>
      <p:grpSp>
        <p:nvGrpSpPr>
          <p:cNvPr id="44" name="Gruppieren 46"/>
          <p:cNvGrpSpPr/>
          <p:nvPr/>
        </p:nvGrpSpPr>
        <p:grpSpPr>
          <a:xfrm>
            <a:off x="8006715" y="3515232"/>
            <a:ext cx="617368" cy="404937"/>
            <a:chOff x="6372250" y="2420860"/>
            <a:chExt cx="1224170" cy="809874"/>
          </a:xfrm>
        </p:grpSpPr>
        <p:pic>
          <p:nvPicPr>
            <p:cNvPr id="45" name="Picture 4" descr="http://www.studentawards.com/stacks/how-do-i/~/media/Images/Stacks/big-small-school-300X200.ashx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6501329" y="2420860"/>
              <a:ext cx="976579" cy="809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Rechteck 48"/>
            <p:cNvSpPr/>
            <p:nvPr/>
          </p:nvSpPr>
          <p:spPr bwMode="auto">
            <a:xfrm>
              <a:off x="6372250" y="2420860"/>
              <a:ext cx="129079" cy="809874"/>
            </a:xfrm>
            <a:prstGeom prst="rect">
              <a:avLst/>
            </a:prstGeom>
            <a:solidFill>
              <a:schemeClr val="bg1"/>
            </a:solidFill>
            <a:ln w="857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914173"/>
              <a:endParaRPr lang="de-DE" sz="1100"/>
            </a:p>
          </p:txBody>
        </p:sp>
        <p:sp>
          <p:nvSpPr>
            <p:cNvPr id="47" name="Rechteck 49"/>
            <p:cNvSpPr/>
            <p:nvPr/>
          </p:nvSpPr>
          <p:spPr bwMode="auto">
            <a:xfrm>
              <a:off x="7467341" y="2420860"/>
              <a:ext cx="129079" cy="809874"/>
            </a:xfrm>
            <a:prstGeom prst="rect">
              <a:avLst/>
            </a:prstGeom>
            <a:solidFill>
              <a:schemeClr val="bg1"/>
            </a:solidFill>
            <a:ln w="857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914173"/>
              <a:endParaRPr lang="de-DE" sz="1100"/>
            </a:p>
          </p:txBody>
        </p:sp>
      </p:grpSp>
      <p:sp>
        <p:nvSpPr>
          <p:cNvPr id="48" name="Rechteck 12"/>
          <p:cNvSpPr/>
          <p:nvPr/>
        </p:nvSpPr>
        <p:spPr bwMode="auto">
          <a:xfrm>
            <a:off x="6607814" y="1995686"/>
            <a:ext cx="2232311" cy="2592360"/>
          </a:xfrm>
          <a:prstGeom prst="rect">
            <a:avLst/>
          </a:prstGeom>
          <a:noFill/>
          <a:ln w="31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8" rIns="91420" bIns="45718" numCol="1" rtlCol="0" anchor="t" anchorCtr="0" compatLnSpc="1">
            <a:prstTxWarp prst="textNoShape">
              <a:avLst/>
            </a:prstTxWarp>
          </a:bodyPr>
          <a:lstStyle/>
          <a:p>
            <a:pPr defTabSz="914173"/>
            <a:endParaRPr lang="de-DE" sz="1100"/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0301" y="-13389"/>
            <a:ext cx="9144000" cy="892239"/>
          </a:xfrm>
        </p:spPr>
        <p:txBody>
          <a:bodyPr/>
          <a:lstStyle/>
          <a:p>
            <a:r>
              <a:rPr lang="pl-PL" sz="1600" dirty="0" smtClean="0"/>
              <a:t>Mózg człowieka działa na autopilocie – tylko właściwe jego trenowanie pozwala</a:t>
            </a:r>
          </a:p>
          <a:p>
            <a:r>
              <a:rPr lang="pl-PL" sz="1600" dirty="0" smtClean="0"/>
              <a:t>na zobaczenie „czegoś więcej” niż widać na pierwszy rzut oka.</a:t>
            </a:r>
            <a:endParaRPr lang="ko-KR" altLang="en-US" sz="1600" dirty="0"/>
          </a:p>
        </p:txBody>
      </p:sp>
      <p:sp>
        <p:nvSpPr>
          <p:cNvPr id="2" name="Prostokąt 1"/>
          <p:cNvSpPr/>
          <p:nvPr/>
        </p:nvSpPr>
        <p:spPr>
          <a:xfrm>
            <a:off x="899593" y="1087816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Koncentracje uwagi możemy trenować poprzez wyszukiwanie kontrastów, kształtów czy rozmiarów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xmlns="" val="9958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ymbol zastępczy tekstu 25"/>
          <p:cNvSpPr>
            <a:spLocks noGrp="1"/>
          </p:cNvSpPr>
          <p:nvPr>
            <p:ph type="body" sz="quarter" idx="10"/>
          </p:nvPr>
        </p:nvSpPr>
        <p:spPr>
          <a:xfrm>
            <a:off x="-18365" y="1779662"/>
            <a:ext cx="9144000" cy="1152128"/>
          </a:xfrm>
        </p:spPr>
        <p:txBody>
          <a:bodyPr/>
          <a:lstStyle/>
          <a:p>
            <a:r>
              <a:rPr lang="pl-PL" dirty="0" smtClean="0"/>
              <a:t>ĆWICZNIE 3.</a:t>
            </a:r>
          </a:p>
          <a:p>
            <a:r>
              <a:rPr lang="pl-PL" dirty="0"/>
              <a:t>a</a:t>
            </a:r>
            <a:r>
              <a:rPr lang="pl-PL" dirty="0" smtClean="0"/>
              <a:t>utopilot i koncentracja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6994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2231448" y="1527348"/>
            <a:ext cx="4209766" cy="206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0" rIns="91420" bIns="4571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685647" latinLnBrk="0"/>
            <a:r>
              <a:rPr lang="en-GB" sz="12825" b="1">
                <a:solidFill>
                  <a:srgbClr val="FF0000"/>
                </a:solidFill>
                <a:latin typeface="Calibri" panose="020F0502020204030204" pitchFamily="34" charset="0"/>
              </a:rPr>
              <a:t>YXLFT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2233837" y="1529730"/>
            <a:ext cx="4209766" cy="206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0" rIns="91420" bIns="4571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685647" latinLnBrk="0"/>
            <a:r>
              <a:rPr lang="en-GB" sz="12825" b="1">
                <a:solidFill>
                  <a:srgbClr val="000000"/>
                </a:solidFill>
                <a:latin typeface="Calibri" panose="020F0502020204030204" pitchFamily="34" charset="0"/>
              </a:rPr>
              <a:t>YXLFT</a:t>
            </a: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1857589" y="1541637"/>
            <a:ext cx="6164596" cy="206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0" rIns="91420" bIns="4571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685647" latinLnBrk="0"/>
            <a:r>
              <a:rPr lang="en-GB" sz="12825" b="1">
                <a:solidFill>
                  <a:srgbClr val="FF0000"/>
                </a:solidFill>
                <a:latin typeface="Calibri" panose="020F0502020204030204" pitchFamily="34" charset="0"/>
              </a:rPr>
              <a:t>MNPOW</a:t>
            </a: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2124294" y="1532112"/>
            <a:ext cx="5017615" cy="206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0" rIns="91420" bIns="4571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685647" latinLnBrk="0"/>
            <a:r>
              <a:rPr lang="en-GB" sz="12825" b="1">
                <a:solidFill>
                  <a:srgbClr val="169A26"/>
                </a:solidFill>
                <a:latin typeface="Calibri" panose="020F0502020204030204" pitchFamily="34" charset="0"/>
              </a:rPr>
              <a:t>PLGFW</a:t>
            </a: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2034994" y="1529730"/>
            <a:ext cx="5456838" cy="206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0" rIns="91420" bIns="4571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685647" latinLnBrk="0"/>
            <a:r>
              <a:rPr lang="en-GB" sz="12825" b="1">
                <a:solidFill>
                  <a:srgbClr val="0070C0"/>
                </a:solidFill>
                <a:latin typeface="Calibri" panose="020F0502020204030204" pitchFamily="34" charset="0"/>
              </a:rPr>
              <a:t>RSWQA</a:t>
            </a: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1896892" y="1541637"/>
            <a:ext cx="5416763" cy="206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0" rIns="91420" bIns="4571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685647" latinLnBrk="0"/>
            <a:r>
              <a:rPr lang="en-GB" sz="12825" b="1" dirty="0">
                <a:solidFill>
                  <a:srgbClr val="FFFF00"/>
                </a:solidFill>
                <a:latin typeface="Calibri" panose="020F0502020204030204" pitchFamily="34" charset="0"/>
              </a:rPr>
              <a:t>MNBVC</a:t>
            </a:r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1763688" y="1491630"/>
            <a:ext cx="6264816" cy="206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0" rIns="91420" bIns="4571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685647" latinLnBrk="0"/>
            <a:r>
              <a:rPr lang="pl-PL" sz="12825" b="1" dirty="0">
                <a:solidFill>
                  <a:srgbClr val="FF0000"/>
                </a:solidFill>
                <a:latin typeface="Calibri" panose="020F0502020204030204" pitchFamily="34" charset="0"/>
              </a:rPr>
              <a:t>niebieski</a:t>
            </a:r>
            <a:endParaRPr lang="en-GB" sz="12825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2456596" y="1510680"/>
            <a:ext cx="4992801" cy="206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0" rIns="91420" bIns="4571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685647" latinLnBrk="0"/>
            <a:r>
              <a:rPr lang="pl-PL" sz="12825" b="1" dirty="0">
                <a:solidFill>
                  <a:srgbClr val="0033CC"/>
                </a:solidFill>
                <a:latin typeface="Calibri" panose="020F0502020204030204" pitchFamily="34" charset="0"/>
              </a:rPr>
              <a:t>zielony</a:t>
            </a:r>
            <a:endParaRPr lang="en-GB" sz="12825" b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Box 16"/>
          <p:cNvSpPr txBox="1">
            <a:spLocks noChangeArrowheads="1"/>
          </p:cNvSpPr>
          <p:nvPr/>
        </p:nvSpPr>
        <p:spPr bwMode="auto">
          <a:xfrm>
            <a:off x="3129734" y="1538988"/>
            <a:ext cx="3496430" cy="206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0" rIns="91420" bIns="4571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685647" latinLnBrk="0"/>
            <a:r>
              <a:rPr lang="pl-PL" sz="12825" b="1" dirty="0">
                <a:solidFill>
                  <a:srgbClr val="000000"/>
                </a:solidFill>
                <a:latin typeface="Calibri" panose="020F0502020204030204" pitchFamily="34" charset="0"/>
              </a:rPr>
              <a:t>biały</a:t>
            </a:r>
            <a:endParaRPr lang="en-GB" sz="12825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17"/>
          <p:cNvSpPr txBox="1">
            <a:spLocks noChangeArrowheads="1"/>
          </p:cNvSpPr>
          <p:nvPr/>
        </p:nvSpPr>
        <p:spPr bwMode="auto">
          <a:xfrm>
            <a:off x="3072749" y="1522587"/>
            <a:ext cx="3479567" cy="206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0" rIns="91420" bIns="4571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685647" latinLnBrk="0"/>
            <a:r>
              <a:rPr lang="pl-PL" sz="12825" b="1" dirty="0">
                <a:solidFill>
                  <a:srgbClr val="00FF00"/>
                </a:solidFill>
                <a:latin typeface="Calibri" panose="020F0502020204030204" pitchFamily="34" charset="0"/>
              </a:rPr>
              <a:t>żółty</a:t>
            </a:r>
            <a:endParaRPr lang="en-GB" sz="12825" b="1" dirty="0">
              <a:solidFill>
                <a:srgbClr val="00FF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0" y="0"/>
            <a:ext cx="9155545" cy="546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47" latinLnBrk="0"/>
            <a:endParaRPr lang="pl-PL" sz="1425">
              <a:solidFill>
                <a:prstClr val="white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84040" y="42217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Autopilocie mózg działa </a:t>
            </a:r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odruchowo – jaki kolor widzisz?</a:t>
            </a:r>
            <a:endParaRPr lang="pl-P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57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  <p:bldP spid="20" grpId="0" build="allAtOnce"/>
      <p:bldP spid="21" grpId="0" build="allAtOnce"/>
      <p:bldP spid="22" grpId="0" build="allAtOnce"/>
      <p:bldP spid="23" grpId="0" build="allAtOnce"/>
      <p:bldP spid="24" grpId="0" build="allAtOnce"/>
      <p:bldP spid="25" grpId="0" build="allAtOnce"/>
      <p:bldP spid="26" grpId="0" build="allAtOnce"/>
      <p:bldP spid="27" grpId="0" build="allAtOnce"/>
      <p:bldP spid="28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ymbol zastępczy tekstu 25"/>
          <p:cNvSpPr>
            <a:spLocks noGrp="1"/>
          </p:cNvSpPr>
          <p:nvPr>
            <p:ph type="body" sz="quarter" idx="10"/>
          </p:nvPr>
        </p:nvSpPr>
        <p:spPr>
          <a:xfrm>
            <a:off x="-18365" y="1779662"/>
            <a:ext cx="9144000" cy="1152128"/>
          </a:xfrm>
        </p:spPr>
        <p:txBody>
          <a:bodyPr/>
          <a:lstStyle/>
          <a:p>
            <a:r>
              <a:rPr lang="pl-PL" dirty="0" smtClean="0"/>
              <a:t>ĆWICZNIE 4.</a:t>
            </a:r>
          </a:p>
          <a:p>
            <a:r>
              <a:rPr lang="pl-PL" i="1" dirty="0" smtClean="0"/>
              <a:t>story </a:t>
            </a:r>
            <a:r>
              <a:rPr lang="pl-PL" i="1" dirty="0" err="1" smtClean="0"/>
              <a:t>telling</a:t>
            </a:r>
            <a:r>
              <a:rPr lang="pl-PL" i="1" dirty="0" smtClean="0"/>
              <a:t> </a:t>
            </a:r>
            <a:r>
              <a:rPr lang="pl-PL" dirty="0" smtClean="0"/>
              <a:t>– kreatywna wizualizacja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330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867" y="159482"/>
            <a:ext cx="9144000" cy="576064"/>
          </a:xfrm>
        </p:spPr>
        <p:txBody>
          <a:bodyPr/>
          <a:lstStyle/>
          <a:p>
            <a:r>
              <a:rPr lang="pl-PL" altLang="ko-KR" sz="2800" b="1" dirty="0" smtClean="0"/>
              <a:t>Znajdź kopertę – nie otwieraj jej!</a:t>
            </a:r>
            <a:endParaRPr lang="ko-KR" alt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94523" y="1707654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pl-PL" sz="3200" i="1" dirty="0" smtClean="0">
                <a:solidFill>
                  <a:srgbClr val="282F39"/>
                </a:solidFill>
                <a:latin typeface="Noto Sans" panose="020B0502040504020204"/>
              </a:rPr>
              <a:t>Dawno dawno temu…</a:t>
            </a:r>
            <a:endParaRPr lang="pl-PL" sz="3600" b="1" i="1" dirty="0">
              <a:solidFill>
                <a:srgbClr val="282F39"/>
              </a:solidFill>
              <a:latin typeface="Noto Sans" panose="020B0502040504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059582"/>
            <a:ext cx="745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>
                <a:solidFill>
                  <a:srgbClr val="32AEB8"/>
                </a:solidFill>
                <a:cs typeface="Arial" pitchFamily="34" charset="0"/>
              </a:rPr>
              <a:t>“</a:t>
            </a:r>
            <a:endParaRPr lang="ko-KR" altLang="en-US" sz="9600" b="1" dirty="0">
              <a:solidFill>
                <a:srgbClr val="32AEB8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>
            <a:off x="7452320" y="1290122"/>
            <a:ext cx="745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>
                <a:solidFill>
                  <a:srgbClr val="32AEB8"/>
                </a:solidFill>
                <a:cs typeface="Arial" pitchFamily="34" charset="0"/>
              </a:rPr>
              <a:t>“</a:t>
            </a:r>
            <a:endParaRPr lang="ko-KR" altLang="en-US" sz="9600" b="1" dirty="0">
              <a:solidFill>
                <a:srgbClr val="32AEB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9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altLang="ko-KR" dirty="0" smtClean="0"/>
              <a:t>Z czego składa się mózg?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012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1961975"/>
              </p:ext>
            </p:extLst>
          </p:nvPr>
        </p:nvGraphicFramePr>
        <p:xfrm>
          <a:off x="5580112" y="973215"/>
          <a:ext cx="1960268" cy="32601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2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17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2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1705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ĆWICZNIENIA</a:t>
                      </a:r>
                      <a:r>
                        <a:rPr lang="pl-PL" altLang="ko-KR" sz="14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MENTALNE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9220"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300" b="1" kern="12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Zabawy</a:t>
                      </a:r>
                      <a:r>
                        <a:rPr lang="pl-PL" altLang="ko-KR" sz="1300" b="1" kern="1200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dla mózgu</a:t>
                      </a:r>
                      <a:endParaRPr lang="en-JM" altLang="ko-KR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0037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altLang="ko-KR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Mnemotechniki</a:t>
                      </a:r>
                      <a:endParaRPr lang="en-JM" altLang="ko-K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439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1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Sudoku</a:t>
                      </a:r>
                      <a:endParaRPr lang="en-JM" altLang="ko-K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0037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Wizualizacje i zapamiętywanie</a:t>
                      </a:r>
                      <a:endParaRPr lang="en-JM" altLang="ko-K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439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Czytanie</a:t>
                      </a:r>
                      <a:endParaRPr lang="en-JM" altLang="ko-K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439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25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014" y="91616"/>
            <a:ext cx="9144000" cy="576064"/>
          </a:xfrm>
        </p:spPr>
        <p:txBody>
          <a:bodyPr/>
          <a:lstStyle/>
          <a:p>
            <a:r>
              <a:rPr lang="pl-PL" altLang="ko-KR" sz="3200" dirty="0" smtClean="0"/>
              <a:t>Trenuj swój mózg!</a:t>
            </a:r>
          </a:p>
          <a:p>
            <a:r>
              <a:rPr lang="pl-PL" altLang="ko-KR" sz="1200" dirty="0" smtClean="0"/>
              <a:t>PODSUMOWANIE</a:t>
            </a:r>
            <a:endParaRPr lang="ko-KR" altLang="en-US" sz="12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2681842219"/>
              </p:ext>
            </p:extLst>
          </p:nvPr>
        </p:nvGraphicFramePr>
        <p:xfrm>
          <a:off x="2028184" y="1227664"/>
          <a:ext cx="2327920" cy="2333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637084" y="4492868"/>
            <a:ext cx="8064896" cy="0"/>
          </a:xfrm>
          <a:prstGeom prst="line">
            <a:avLst/>
          </a:prstGeom>
          <a:ln w="317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3048" y="4492868"/>
            <a:ext cx="8712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altLang="ko-K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Twój mózg jest jak śpiący gigant! </a:t>
            </a:r>
            <a:endParaRPr lang="pl-PL" altLang="ko-KR" sz="1400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pl-PL" altLang="ko-KR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Tony </a:t>
            </a:r>
            <a:r>
              <a:rPr lang="pl-PL" altLang="ko-KR" sz="105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Buzan</a:t>
            </a:r>
            <a:endParaRPr lang="en-US" altLang="ko-KR" sz="1050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30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9975034"/>
              </p:ext>
            </p:extLst>
          </p:nvPr>
        </p:nvGraphicFramePr>
        <p:xfrm>
          <a:off x="1995764" y="995624"/>
          <a:ext cx="1960268" cy="31990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2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17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2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946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ĆWICZNIENIA</a:t>
                      </a:r>
                      <a:r>
                        <a:rPr lang="pl-PL" altLang="ko-KR" sz="14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FIZYCZNE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229"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300" b="1" kern="12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Siłownia</a:t>
                      </a:r>
                      <a:r>
                        <a:rPr lang="pl-PL" altLang="ko-KR" sz="1300" b="1" kern="1200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dla mózgu</a:t>
                      </a:r>
                      <a:endParaRPr lang="en-JM" altLang="ko-KR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3229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altLang="ko-KR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Ćwiczenia</a:t>
                      </a:r>
                      <a:r>
                        <a:rPr lang="pl-PL" altLang="ko-KR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aerobowe</a:t>
                      </a:r>
                      <a:endParaRPr lang="en-JM" altLang="ko-K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229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Bieganie</a:t>
                      </a:r>
                      <a:endParaRPr lang="en-JM" altLang="ko-K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3229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Ćwiczenia</a:t>
                      </a:r>
                      <a:r>
                        <a:rPr lang="pl-PL" altLang="ko-KR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siłowe</a:t>
                      </a:r>
                      <a:endParaRPr lang="en-JM" altLang="ko-K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3229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Joga</a:t>
                      </a:r>
                      <a:endParaRPr lang="en-JM" altLang="ko-K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3229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098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43533" marB="4353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32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3642066"/>
              </p:ext>
            </p:extLst>
          </p:nvPr>
        </p:nvGraphicFramePr>
        <p:xfrm>
          <a:off x="3795964" y="875908"/>
          <a:ext cx="1944216" cy="34370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4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93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4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4062">
                <a:tc>
                  <a:txBody>
                    <a:bodyPr/>
                    <a:lstStyle/>
                    <a:p>
                      <a:pPr latinLnBrk="1"/>
                      <a:endParaRPr lang="ko-KR" altLang="en-US" sz="5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ODŻYWIANIE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513"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400" b="1" kern="12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Paliwo dla mózgu</a:t>
                      </a:r>
                      <a:endParaRPr lang="en-JM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118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altLang="ko-KR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Owoce i warzywa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639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Ryby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639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Produkty</a:t>
                      </a:r>
                      <a:r>
                        <a:rPr lang="pl-PL" altLang="ko-KR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białkowe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639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Bakalie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421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Witaminy</a:t>
                      </a:r>
                    </a:p>
                  </a:txBody>
                  <a:tcPr marL="94256" marR="94256" marT="47127" marB="4712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589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47127" marB="47127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33" name="Obraz 32"/>
          <p:cNvPicPr>
            <a:picLocks noChangeAspect="1"/>
          </p:cNvPicPr>
          <p:nvPr/>
        </p:nvPicPr>
        <p:blipFill rotWithShape="1">
          <a:blip r:embed="rId3" cstate="print"/>
          <a:srcRect l="17181" t="8785" r="15655" b="6136"/>
          <a:stretch/>
        </p:blipFill>
        <p:spPr>
          <a:xfrm>
            <a:off x="313048" y="272041"/>
            <a:ext cx="1255309" cy="125501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257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561194"/>
            <a:ext cx="9144000" cy="576063"/>
          </a:xfrm>
        </p:spPr>
        <p:txBody>
          <a:bodyPr/>
          <a:lstStyle/>
          <a:p>
            <a:r>
              <a:rPr lang="pl-PL" altLang="ko-KR" sz="3600" dirty="0" smtClean="0"/>
              <a:t>Dziękujemy za uwagę</a:t>
            </a:r>
            <a:endParaRPr lang="ko-KR" altLang="en-US" sz="3600" dirty="0"/>
          </a:p>
        </p:txBody>
      </p:sp>
      <p:sp>
        <p:nvSpPr>
          <p:cNvPr id="4" name="Elipsa 3"/>
          <p:cNvSpPr/>
          <p:nvPr/>
        </p:nvSpPr>
        <p:spPr>
          <a:xfrm>
            <a:off x="3275856" y="699542"/>
            <a:ext cx="2664296" cy="25922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2EB3E"/>
              </a:clrFrom>
              <a:clrTo>
                <a:srgbClr val="F2EB3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699542"/>
            <a:ext cx="3704996" cy="248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032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77">
            <a:extLst>
              <a:ext uri="{FF2B5EF4-FFF2-40B4-BE49-F238E27FC236}">
                <a16:creationId xmlns:a16="http://schemas.microsoft.com/office/drawing/2014/main" xmlns="" id="{B1B2A357-9166-4059-B78E-D3C668603020}"/>
              </a:ext>
            </a:extLst>
          </p:cNvPr>
          <p:cNvSpPr txBox="1"/>
          <p:nvPr/>
        </p:nvSpPr>
        <p:spPr>
          <a:xfrm>
            <a:off x="467544" y="753606"/>
            <a:ext cx="2097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l-PL" sz="2000" dirty="0" smtClean="0">
                <a:solidFill>
                  <a:srgbClr val="42AFB6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WODA</a:t>
            </a:r>
            <a:endParaRPr lang="en-GB" sz="2000" dirty="0">
              <a:solidFill>
                <a:srgbClr val="42AFB6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TextBox 78">
            <a:extLst>
              <a:ext uri="{FF2B5EF4-FFF2-40B4-BE49-F238E27FC236}">
                <a16:creationId xmlns:a16="http://schemas.microsoft.com/office/drawing/2014/main" xmlns="" id="{FDC1751B-817A-490C-A1B3-0E3F76436892}"/>
              </a:ext>
            </a:extLst>
          </p:cNvPr>
          <p:cNvSpPr txBox="1"/>
          <p:nvPr/>
        </p:nvSpPr>
        <p:spPr>
          <a:xfrm>
            <a:off x="6067718" y="693564"/>
            <a:ext cx="271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l-PL" sz="2000" dirty="0" smtClean="0">
                <a:solidFill>
                  <a:srgbClr val="42AFB6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TŁUSZCZ</a:t>
            </a:r>
            <a:endParaRPr lang="en-GB" sz="2000" dirty="0">
              <a:solidFill>
                <a:srgbClr val="42AFB6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6" name="TextBox 79">
            <a:extLst>
              <a:ext uri="{FF2B5EF4-FFF2-40B4-BE49-F238E27FC236}">
                <a16:creationId xmlns:a16="http://schemas.microsoft.com/office/drawing/2014/main" xmlns="" id="{C8681485-5C45-41CB-BAF2-E186A5523849}"/>
              </a:ext>
            </a:extLst>
          </p:cNvPr>
          <p:cNvSpPr txBox="1"/>
          <p:nvPr/>
        </p:nvSpPr>
        <p:spPr>
          <a:xfrm>
            <a:off x="3184376" y="767608"/>
            <a:ext cx="2401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l-PL" sz="2000" dirty="0" smtClean="0">
                <a:solidFill>
                  <a:srgbClr val="42AFB6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BIAŁKO</a:t>
            </a:r>
            <a:endParaRPr lang="en-GB" sz="2000" dirty="0">
              <a:solidFill>
                <a:srgbClr val="42AFB6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6151" y="1153716"/>
            <a:ext cx="1140684" cy="1140684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1153716"/>
            <a:ext cx="2314819" cy="1334236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10"/>
          <a:stretch/>
        </p:blipFill>
        <p:spPr>
          <a:xfrm>
            <a:off x="3851920" y="1353704"/>
            <a:ext cx="1065983" cy="1037173"/>
          </a:xfrm>
          <a:prstGeom prst="rect">
            <a:avLst/>
          </a:prstGeom>
        </p:spPr>
      </p:pic>
      <p:sp>
        <p:nvSpPr>
          <p:cNvPr id="20" name="Prostokąt 19"/>
          <p:cNvSpPr/>
          <p:nvPr/>
        </p:nvSpPr>
        <p:spPr>
          <a:xfrm>
            <a:off x="179512" y="2931790"/>
            <a:ext cx="8709422" cy="173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050" b="1" kern="0" dirty="0" smtClean="0"/>
              <a:t>Jest zbudowany z </a:t>
            </a:r>
            <a:r>
              <a:rPr lang="pl-PL" sz="1050" b="1" kern="0" dirty="0"/>
              <a:t>komórek nerwowych zwanych neuronami, których ilość waha się pomiędzy 90 a 200 miliardami</a:t>
            </a:r>
            <a:r>
              <a:rPr lang="pl-PL" sz="1050" b="1" kern="0" dirty="0" smtClean="0"/>
              <a:t>.</a:t>
            </a:r>
          </a:p>
          <a:p>
            <a:pPr algn="ctr"/>
            <a:endParaRPr lang="pl-PL" sz="1050" kern="0" dirty="0"/>
          </a:p>
          <a:p>
            <a:pPr algn="ctr"/>
            <a:r>
              <a:rPr lang="pl-PL" sz="1050" kern="0" dirty="0"/>
              <a:t>Mózg jest bardzo plastycznym organem i pozostaje w ciągłym ruchu bez przerwy. W każdej chwili naszego życia, docierają do nas </a:t>
            </a:r>
            <a:r>
              <a:rPr lang="pl-PL" sz="1050" kern="0" dirty="0" smtClean="0"/>
              <a:t>różnego</a:t>
            </a:r>
          </a:p>
          <a:p>
            <a:pPr algn="ctr"/>
            <a:r>
              <a:rPr lang="pl-PL" sz="1050" kern="0" dirty="0" smtClean="0"/>
              <a:t>typu </a:t>
            </a:r>
            <a:r>
              <a:rPr lang="pl-PL" sz="1050" kern="0" dirty="0"/>
              <a:t>bodźce: obrazy, dźwięki, ruchy, dotyk. Zadaniem mózgu jest radzenie sobie z ich „obróbką”. Umysł musi więc spostrzegać i selekcjonować ważne dla nas informacje, a ignorować niepotrzebne, zachować wybrane dane w pamięci i usuwać, gdy przestają być potrzebne, móc </a:t>
            </a:r>
            <a:r>
              <a:rPr lang="pl-PL" sz="1050" kern="0" dirty="0" smtClean="0"/>
              <a:t>je</a:t>
            </a:r>
          </a:p>
          <a:p>
            <a:pPr algn="ctr"/>
            <a:r>
              <a:rPr lang="pl-PL" sz="1050" kern="0" dirty="0" smtClean="0"/>
              <a:t>przywołać </a:t>
            </a:r>
            <a:r>
              <a:rPr lang="pl-PL" sz="1050" kern="0" dirty="0"/>
              <a:t>w określonym momencie, modyfikować, powiązywać z innymi wiadomościami, zaprogramować działania... mnożyć </a:t>
            </a:r>
            <a:r>
              <a:rPr lang="pl-PL" sz="1050" kern="0" dirty="0" smtClean="0"/>
              <a:t>można</a:t>
            </a:r>
          </a:p>
          <a:p>
            <a:pPr algn="ctr"/>
            <a:r>
              <a:rPr lang="pl-PL" sz="1050" kern="0" dirty="0" smtClean="0"/>
              <a:t>niemal </a:t>
            </a:r>
            <a:r>
              <a:rPr lang="pl-PL" sz="1050" kern="0" dirty="0"/>
              <a:t>w nieskończoność. </a:t>
            </a:r>
            <a:endParaRPr lang="pl-PL" sz="1050" kern="0" dirty="0" smtClean="0"/>
          </a:p>
          <a:p>
            <a:pPr algn="ctr"/>
            <a:endParaRPr lang="pl-PL" sz="1050" kern="0" dirty="0" smtClean="0"/>
          </a:p>
          <a:p>
            <a:pPr algn="ctr"/>
            <a:endParaRPr lang="pl-PL" sz="1050" kern="0" dirty="0"/>
          </a:p>
          <a:p>
            <a:pPr algn="ctr"/>
            <a:r>
              <a:rPr lang="pl-PL" sz="1200" b="1" kern="0" dirty="0" smtClean="0"/>
              <a:t>Warto </a:t>
            </a:r>
            <a:r>
              <a:rPr lang="pl-PL" sz="1200" b="1" kern="0" dirty="0"/>
              <a:t>więc pamiętać, że </a:t>
            </a:r>
            <a:r>
              <a:rPr lang="pl-PL" sz="1200" b="1" kern="0" dirty="0" smtClean="0"/>
              <a:t>mózgu używamy w </a:t>
            </a:r>
            <a:r>
              <a:rPr lang="pl-PL" sz="1200" b="1" kern="0" dirty="0"/>
              <a:t>stu procentach, przez całą dobę, niemal cały czas na pełnych obrotach.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526596" y="227291"/>
            <a:ext cx="85689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Mózg składa się głównie z wody (1.5 litra), białka (130 g), tłuszczu (95 g) i soli </a:t>
            </a:r>
            <a:r>
              <a:rPr lang="pl-PL" sz="1600" dirty="0" smtClean="0"/>
              <a:t>mineralnych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xmlns="" val="183015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867" y="280583"/>
            <a:ext cx="9144000" cy="576064"/>
          </a:xfrm>
        </p:spPr>
        <p:txBody>
          <a:bodyPr/>
          <a:lstStyle/>
          <a:p>
            <a:r>
              <a:rPr lang="pl-PL" altLang="ko-KR" dirty="0"/>
              <a:t>A</a:t>
            </a:r>
            <a:r>
              <a:rPr lang="pl-PL" altLang="ko-KR" dirty="0" smtClean="0"/>
              <a:t> czego od nas potrzebuje mózg?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1465453"/>
            <a:ext cx="6192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latinLnBrk="0"/>
            <a:r>
              <a:rPr lang="pl-PL" sz="1600" i="1">
                <a:solidFill>
                  <a:srgbClr val="282F39"/>
                </a:solidFill>
                <a:latin typeface="Noto Sans" panose="020B0502040504020204"/>
              </a:rPr>
              <a:t>Energia potrzebna do codziennego funkcjonowania mózgu nie jest w żaden sposób magazynowana, ani samoczynnie wytwarzana.</a:t>
            </a:r>
          </a:p>
          <a:p>
            <a:pPr lvl="0" algn="ctr" latinLnBrk="0"/>
            <a:endParaRPr lang="pl-PL" sz="1600" i="1">
              <a:solidFill>
                <a:srgbClr val="282F39"/>
              </a:solidFill>
              <a:latin typeface="Noto Sans" panose="020B0502040504020204"/>
            </a:endParaRPr>
          </a:p>
          <a:p>
            <a:pPr lvl="0" algn="ctr" latinLnBrk="0"/>
            <a:r>
              <a:rPr lang="pl-PL" b="1" i="1">
                <a:solidFill>
                  <a:srgbClr val="282F39"/>
                </a:solidFill>
                <a:latin typeface="Noto Sans" panose="020B0502040504020204"/>
              </a:rPr>
              <a:t>Musimy dostarczać ją wraz z tym, co jemy.</a:t>
            </a:r>
            <a:endParaRPr lang="pl-PL" b="1" i="1" dirty="0">
              <a:solidFill>
                <a:srgbClr val="282F39"/>
              </a:solidFill>
              <a:latin typeface="Noto Sans" panose="020B0502040504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059582"/>
            <a:ext cx="745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ko-KR" altLang="en-US" sz="9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>
            <a:off x="7452320" y="1290122"/>
            <a:ext cx="745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ko-KR" altLang="en-US" sz="9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7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b="1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MÓZG POTRZEBUJE ZASILANIA!</a:t>
            </a:r>
            <a:endParaRPr lang="en-US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latinLnBrk="0">
              <a:spcBef>
                <a:spcPts val="0"/>
              </a:spcBef>
              <a:defRPr/>
            </a:pPr>
            <a:r>
              <a:rPr lang="pl-PL" sz="1800" dirty="0" smtClean="0">
                <a:ea typeface="Noto Sans" panose="020B0502040504020204" pitchFamily="34"/>
                <a:cs typeface="Noto Sans" panose="020B0502040504020204" pitchFamily="34"/>
              </a:rPr>
              <a:t>TAK </a:t>
            </a:r>
            <a:r>
              <a:rPr lang="pl-PL" sz="1800" dirty="0">
                <a:ea typeface="Noto Sans" panose="020B0502040504020204" pitchFamily="34"/>
                <a:cs typeface="Noto Sans" panose="020B0502040504020204" pitchFamily="34"/>
              </a:rPr>
              <a:t>SAMO JAK INNE CZĘŚCI NASZEGO CIAŁA </a:t>
            </a:r>
            <a:r>
              <a:rPr lang="pl-PL" sz="1800" dirty="0">
                <a:ea typeface="Noto Sans" panose="020B0502040504020204" pitchFamily="34"/>
                <a:cs typeface="Noto Sans" panose="020B0502040504020204" pitchFamily="34"/>
                <a:sym typeface="Wingdings" panose="05000000000000000000" pitchFamily="2" charset="2"/>
              </a:rPr>
              <a:t></a:t>
            </a:r>
            <a:r>
              <a:rPr lang="pl-PL" sz="1800" dirty="0">
                <a:ea typeface="Noto Sans" panose="020B0502040504020204" pitchFamily="34"/>
                <a:cs typeface="Noto Sans" panose="020B0502040504020204" pitchFamily="34"/>
              </a:rPr>
              <a:t> </a:t>
            </a:r>
            <a:endParaRPr lang="en-GB" sz="1800" dirty="0"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51519" y="3350185"/>
            <a:ext cx="1656184" cy="1145891"/>
            <a:chOff x="251519" y="3350185"/>
            <a:chExt cx="1656184" cy="1145891"/>
          </a:xfrm>
        </p:grpSpPr>
        <p:sp>
          <p:nvSpPr>
            <p:cNvPr id="13" name="Text Placeholder 17"/>
            <p:cNvSpPr txBox="1">
              <a:spLocks/>
            </p:cNvSpPr>
            <p:nvPr/>
          </p:nvSpPr>
          <p:spPr>
            <a:xfrm>
              <a:off x="251520" y="3350185"/>
              <a:ext cx="1656183" cy="246087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pl-PL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GLUKOZA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1519" y="3726635"/>
              <a:ext cx="16561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00" dirty="0"/>
                <a:t>wpływa korzystnie </a:t>
              </a:r>
              <a:r>
                <a:rPr lang="pl-PL" sz="1100" dirty="0" smtClean="0"/>
                <a:t>na</a:t>
              </a:r>
            </a:p>
            <a:p>
              <a:pPr algn="ctr"/>
              <a:r>
                <a:rPr lang="pl-PL" sz="1100" dirty="0" smtClean="0"/>
                <a:t>stabilizację </a:t>
              </a:r>
              <a:r>
                <a:rPr lang="pl-PL" sz="1100" dirty="0"/>
                <a:t>nastrojów i </a:t>
              </a:r>
              <a:r>
                <a:rPr lang="pl-PL" sz="1100" dirty="0" smtClean="0"/>
                <a:t>relacje</a:t>
              </a:r>
            </a:p>
            <a:p>
              <a:pPr algn="ctr"/>
              <a:r>
                <a:rPr lang="pl-PL" sz="1100" dirty="0" smtClean="0"/>
                <a:t>interpersonalne</a:t>
              </a:r>
              <a:endParaRPr lang="pl-PL" sz="11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79609" y="3350185"/>
            <a:ext cx="1656183" cy="1135497"/>
            <a:chOff x="251520" y="3350185"/>
            <a:chExt cx="1656183" cy="1135497"/>
          </a:xfrm>
        </p:grpSpPr>
        <p:sp>
          <p:nvSpPr>
            <p:cNvPr id="20" name="Text Placeholder 17"/>
            <p:cNvSpPr txBox="1">
              <a:spLocks/>
            </p:cNvSpPr>
            <p:nvPr/>
          </p:nvSpPr>
          <p:spPr>
            <a:xfrm>
              <a:off x="251520" y="3350185"/>
              <a:ext cx="1656183" cy="246087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r>
                <a:rPr lang="pl-PL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PRODUKTY</a:t>
              </a:r>
            </a:p>
            <a:p>
              <a:pPr marL="0" indent="0" algn="ctr">
                <a:buNone/>
              </a:pPr>
              <a:r>
                <a:rPr lang="pl-PL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BIAŁKOWE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520" y="3885518"/>
              <a:ext cx="165618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00" dirty="0"/>
                <a:t>wpływają na </a:t>
              </a:r>
              <a:r>
                <a:rPr lang="pl-PL" sz="1100" dirty="0" smtClean="0"/>
                <a:t>lepszą</a:t>
              </a:r>
            </a:p>
            <a:p>
              <a:pPr algn="ctr"/>
              <a:r>
                <a:rPr lang="pl-PL" sz="1100" dirty="0" smtClean="0"/>
                <a:t>zdolność </a:t>
              </a:r>
              <a:r>
                <a:rPr lang="pl-PL" sz="1100" dirty="0"/>
                <a:t>koncentracji i zapamiętywania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07698" y="3429626"/>
            <a:ext cx="1656183" cy="1340749"/>
            <a:chOff x="251520" y="3429626"/>
            <a:chExt cx="1656183" cy="1340749"/>
          </a:xfrm>
        </p:grpSpPr>
        <p:sp>
          <p:nvSpPr>
            <p:cNvPr id="25" name="Text Placeholder 17"/>
            <p:cNvSpPr txBox="1">
              <a:spLocks/>
            </p:cNvSpPr>
            <p:nvPr/>
          </p:nvSpPr>
          <p:spPr>
            <a:xfrm>
              <a:off x="251520" y="3429626"/>
              <a:ext cx="1656183" cy="246087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pl-PL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KWASY</a:t>
              </a:r>
            </a:p>
            <a:p>
              <a:pPr marL="0" indent="0" algn="ctr">
                <a:buNone/>
              </a:pPr>
              <a:r>
                <a:rPr lang="pl-PL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TŁUSZCZOWE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1520" y="3831656"/>
              <a:ext cx="1656183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00" dirty="0" smtClean="0"/>
                <a:t>wpływają pozytywnie</a:t>
              </a:r>
            </a:p>
            <a:p>
              <a:pPr algn="ctr"/>
              <a:r>
                <a:rPr lang="pl-PL" sz="1100" dirty="0" smtClean="0"/>
                <a:t>na powstawanie</a:t>
              </a:r>
            </a:p>
            <a:p>
              <a:pPr algn="ctr"/>
              <a:r>
                <a:rPr lang="pl-PL" sz="1100" dirty="0"/>
                <a:t>m</a:t>
              </a:r>
              <a:r>
                <a:rPr lang="pl-PL" sz="1100" dirty="0" smtClean="0"/>
                <a:t>echanizmów</a:t>
              </a:r>
            </a:p>
            <a:p>
              <a:pPr algn="ctr"/>
              <a:r>
                <a:rPr lang="pl-PL" sz="1100" dirty="0" smtClean="0"/>
                <a:t>przeciwnowotworowych </a:t>
              </a:r>
              <a:r>
                <a:rPr lang="pl-PL" sz="1100" dirty="0"/>
                <a:t>w organizmie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35788" y="3429625"/>
            <a:ext cx="1656183" cy="1394612"/>
            <a:chOff x="251520" y="3429625"/>
            <a:chExt cx="1656183" cy="1394612"/>
          </a:xfrm>
        </p:grpSpPr>
        <p:sp>
          <p:nvSpPr>
            <p:cNvPr id="30" name="Text Placeholder 17"/>
            <p:cNvSpPr txBox="1">
              <a:spLocks/>
            </p:cNvSpPr>
            <p:nvPr/>
          </p:nvSpPr>
          <p:spPr>
            <a:xfrm>
              <a:off x="251520" y="3429625"/>
              <a:ext cx="1656183" cy="246087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pl-PL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WITAMINY</a:t>
              </a:r>
            </a:p>
            <a:p>
              <a:pPr marL="0" indent="0" algn="ctr">
                <a:buNone/>
              </a:pPr>
              <a:r>
                <a:rPr lang="pl-PL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MINERAŁY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1520" y="3885518"/>
              <a:ext cx="1656183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00" dirty="0"/>
                <a:t>wpływają na </a:t>
              </a:r>
              <a:r>
                <a:rPr lang="pl-PL" sz="1100" dirty="0" smtClean="0"/>
                <a:t>pamięć,</a:t>
              </a:r>
            </a:p>
            <a:p>
              <a:pPr algn="ctr"/>
              <a:r>
                <a:rPr lang="pl-PL" sz="1100" dirty="0" smtClean="0"/>
                <a:t>wspomagają pracę</a:t>
              </a:r>
            </a:p>
            <a:p>
              <a:pPr algn="ctr"/>
              <a:r>
                <a:rPr lang="pl-PL" sz="1100" dirty="0" smtClean="0"/>
                <a:t>mózgu </a:t>
              </a:r>
              <a:r>
                <a:rPr lang="pl-PL" sz="1100" dirty="0"/>
                <a:t>i mają właściwości antyoksydacyjne</a:t>
              </a:r>
            </a:p>
            <a:p>
              <a:pPr algn="ctr"/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1026" name="Picture 2" descr="Znalezione obrazy dla zapytania: OWOCE I WARZYWA&quot;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44" r="1154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nalezione obrazy dla zapytania: OMEGA 3 PRODUKTY&quot;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62" r="1176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polki.pl/foto/1_X_LARGE/moc-witamin-na-wiosne-przeglad-10-preparatow-multiwitaminowych-186360.jpg"/>
          <p:cNvPicPr>
            <a:picLocks noGrp="1" noChangeAspect="1" noChangeArrowheads="1"/>
          </p:cNvPicPr>
          <p:nvPr>
            <p:ph type="pic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1" r="671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.iplsc.com/twarogi-sa-tansze-od-miesa-a-dadza-wiele-skladnikow-pokarmow/00080DONANGB9CXN-C122-F4.png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82" r="1048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031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60027" y="1108324"/>
            <a:ext cx="146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Owoce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0027" y="2306507"/>
            <a:ext cx="146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Warzywa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60027" y="3372295"/>
            <a:ext cx="146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Produkty skrobiowe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60027" y="4449474"/>
            <a:ext cx="146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Miód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>
            <a:off x="5292080" y="605659"/>
            <a:ext cx="3456384" cy="9722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altLang="ko-KR" sz="28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Glukoza</a:t>
            </a:r>
          </a:p>
          <a:p>
            <a:pPr marL="0" indent="0">
              <a:buNone/>
            </a:pPr>
            <a:r>
              <a:rPr lang="pl-PL" altLang="ko-KR" sz="20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i</a:t>
            </a:r>
            <a:r>
              <a:rPr lang="pl-PL" altLang="ko-KR" sz="20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 jej najlepsze źródła</a:t>
            </a:r>
            <a:endParaRPr lang="ko-KR" altLang="en-US" sz="20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64385" y="1491630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pl-PL" sz="1200" b="1" dirty="0" smtClean="0">
                <a:solidFill>
                  <a:srgbClr val="282F39"/>
                </a:solidFill>
              </a:rPr>
              <a:t>Glukoza jest podstawowym paliwem dla mózgu.  </a:t>
            </a:r>
            <a:r>
              <a:rPr lang="pl-PL" sz="1200" dirty="0" smtClean="0">
                <a:solidFill>
                  <a:srgbClr val="282F39"/>
                </a:solidFill>
              </a:rPr>
              <a:t>Pomimo że mózg jest małym organem, wykorzystuje aż 25% dostarczanej glukozy.   Najlepszej jakości glukoza pochodzi oczywiście z węglowodanów złożonych, czyli takich, które możemy znaleźć w nieprzetworzonej żywności. </a:t>
            </a:r>
          </a:p>
          <a:p>
            <a:pPr latinLnBrk="0"/>
            <a:endParaRPr lang="pl-PL" sz="1200" b="1" dirty="0" smtClean="0">
              <a:solidFill>
                <a:srgbClr val="282F39"/>
              </a:solidFill>
            </a:endParaRPr>
          </a:p>
          <a:p>
            <a:pPr latinLnBrk="0"/>
            <a:r>
              <a:rPr lang="pl-PL" sz="1100" b="1" dirty="0" smtClean="0">
                <a:solidFill>
                  <a:srgbClr val="282F39"/>
                </a:solidFill>
              </a:rPr>
              <a:t>OWOCE:</a:t>
            </a:r>
          </a:p>
          <a:p>
            <a:pPr latinLnBrk="0"/>
            <a:r>
              <a:rPr lang="pl-PL" sz="1100" dirty="0" smtClean="0">
                <a:solidFill>
                  <a:srgbClr val="282F39"/>
                </a:solidFill>
              </a:rPr>
              <a:t>figi, banany, jabłka, winogrona, śliwki, czereśnie, suszone owoce</a:t>
            </a:r>
          </a:p>
          <a:p>
            <a:pPr latinLnBrk="0"/>
            <a:endParaRPr lang="pl-PL" sz="1100" dirty="0" smtClean="0">
              <a:solidFill>
                <a:srgbClr val="282F39"/>
              </a:solidFill>
            </a:endParaRPr>
          </a:p>
          <a:p>
            <a:pPr latinLnBrk="0"/>
            <a:r>
              <a:rPr lang="pl-PL" sz="1100" b="1" dirty="0" smtClean="0">
                <a:solidFill>
                  <a:srgbClr val="282F39"/>
                </a:solidFill>
              </a:rPr>
              <a:t>WARZYWA:</a:t>
            </a:r>
          </a:p>
          <a:p>
            <a:pPr latinLnBrk="0"/>
            <a:r>
              <a:rPr lang="pl-PL" sz="1100" dirty="0" smtClean="0">
                <a:solidFill>
                  <a:srgbClr val="282F39"/>
                </a:solidFill>
              </a:rPr>
              <a:t>cebula, papryka, kukurydza</a:t>
            </a:r>
          </a:p>
          <a:p>
            <a:pPr latinLnBrk="0"/>
            <a:endParaRPr lang="pl-PL" sz="1100" dirty="0" smtClean="0">
              <a:solidFill>
                <a:srgbClr val="282F39"/>
              </a:solidFill>
            </a:endParaRPr>
          </a:p>
          <a:p>
            <a:pPr latinLnBrk="0"/>
            <a:r>
              <a:rPr lang="pl-PL" sz="1100" b="1" dirty="0" smtClean="0">
                <a:solidFill>
                  <a:srgbClr val="282F39"/>
                </a:solidFill>
              </a:rPr>
              <a:t>PRODUKTY SKROBIOWE:</a:t>
            </a:r>
          </a:p>
          <a:p>
            <a:pPr latinLnBrk="0"/>
            <a:r>
              <a:rPr lang="pl-PL" sz="1100" dirty="0" smtClean="0">
                <a:solidFill>
                  <a:srgbClr val="282F39"/>
                </a:solidFill>
              </a:rPr>
              <a:t>ziemniaki, makarony, kasze, ryż, kukurydza</a:t>
            </a:r>
          </a:p>
          <a:p>
            <a:pPr latinLnBrk="0"/>
            <a:endParaRPr lang="pl-PL" sz="1100" dirty="0" smtClean="0">
              <a:solidFill>
                <a:srgbClr val="282F39"/>
              </a:solidFill>
            </a:endParaRPr>
          </a:p>
          <a:p>
            <a:pPr latinLnBrk="0"/>
            <a:r>
              <a:rPr lang="pl-PL" sz="1100" b="1" dirty="0" smtClean="0">
                <a:solidFill>
                  <a:srgbClr val="282F39"/>
                </a:solidFill>
              </a:rPr>
              <a:t>INNE:</a:t>
            </a:r>
          </a:p>
          <a:p>
            <a:pPr latinLnBrk="0"/>
            <a:r>
              <a:rPr lang="pl-PL" sz="1100" dirty="0" smtClean="0">
                <a:solidFill>
                  <a:srgbClr val="282F39"/>
                </a:solidFill>
              </a:rPr>
              <a:t>miód</a:t>
            </a:r>
            <a:endParaRPr lang="pl-PL" sz="1100" dirty="0">
              <a:solidFill>
                <a:srgbClr val="282F39"/>
              </a:solidFill>
            </a:endParaRPr>
          </a:p>
        </p:txBody>
      </p:sp>
      <p:pic>
        <p:nvPicPr>
          <p:cNvPr id="10" name="Symbol zastępczy obrazu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87" r="30187"/>
          <a:stretch>
            <a:fillRect/>
          </a:stretch>
        </p:blipFill>
        <p:spPr/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7316" y="605659"/>
            <a:ext cx="518235" cy="518235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7987" y="1843603"/>
            <a:ext cx="431326" cy="431326"/>
          </a:xfrm>
          <a:prstGeom prst="rect">
            <a:avLst/>
          </a:prstGeom>
        </p:spPr>
      </p:pic>
      <p:pic>
        <p:nvPicPr>
          <p:cNvPr id="2050" name="Picture 2" descr="Znalezione obrazy dla zapytania: honey icon&quot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5240" y="3991058"/>
            <a:ext cx="441133" cy="44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27316" y="2773210"/>
            <a:ext cx="567507" cy="56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941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75856" y="1243883"/>
            <a:ext cx="146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Twaróg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2442066"/>
            <a:ext cx="146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Chude mięso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5856" y="3507854"/>
            <a:ext cx="146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Ryby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>
            <a:off x="5263190" y="1324808"/>
            <a:ext cx="3456384" cy="9722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altLang="ko-KR" sz="28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Produkty białkowe</a:t>
            </a:r>
          </a:p>
          <a:p>
            <a:pPr marL="0" indent="0">
              <a:buNone/>
            </a:pPr>
            <a:r>
              <a:rPr lang="pl-PL" altLang="ko-KR" sz="20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i</a:t>
            </a:r>
            <a:r>
              <a:rPr lang="pl-PL" altLang="ko-KR" sz="20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 ich najlepsze źródła</a:t>
            </a:r>
            <a:endParaRPr lang="ko-KR" altLang="en-US" sz="20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074" name="Picture 2" descr="https://i.iplsc.com/twarogi-sa-tansze-od-miesa-a-dadza-wiele-skladnikow-pokarmow/00080DONANGB9CXN-C122-F4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40" r="2964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6"/>
          <p:cNvSpPr txBox="1"/>
          <p:nvPr/>
        </p:nvSpPr>
        <p:spPr>
          <a:xfrm>
            <a:off x="5235495" y="2210779"/>
            <a:ext cx="374441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pl-PL" sz="1200" dirty="0">
                <a:solidFill>
                  <a:srgbClr val="282F39"/>
                </a:solidFill>
              </a:rPr>
              <a:t>Białko jest budulcem mózgu i odpowiada za regenerację komórek nerwowych.</a:t>
            </a:r>
          </a:p>
          <a:p>
            <a:pPr latinLnBrk="0"/>
            <a:endParaRPr lang="pl-PL" sz="1200" b="1" dirty="0" smtClean="0">
              <a:solidFill>
                <a:srgbClr val="282F39"/>
              </a:solidFill>
            </a:endParaRPr>
          </a:p>
          <a:p>
            <a:pPr latinLnBrk="0"/>
            <a:r>
              <a:rPr lang="pl-PL" sz="1200" b="1" dirty="0" smtClean="0">
                <a:solidFill>
                  <a:srgbClr val="282F39"/>
                </a:solidFill>
              </a:rPr>
              <a:t>Znajdziemy go w:</a:t>
            </a:r>
          </a:p>
          <a:p>
            <a:pPr latinLnBrk="0"/>
            <a:endParaRPr lang="pl-PL" sz="1200" b="1" dirty="0" smtClean="0">
              <a:solidFill>
                <a:srgbClr val="282F39"/>
              </a:solidFill>
            </a:endParaRPr>
          </a:p>
          <a:p>
            <a:pPr marL="171450" indent="-171450" latinLnBrk="0">
              <a:buFont typeface="Arial" panose="020B0604020202020204" pitchFamily="34" charset="0"/>
              <a:buChar char="•"/>
            </a:pPr>
            <a:r>
              <a:rPr lang="pl-PL" sz="1100" dirty="0" smtClean="0">
                <a:solidFill>
                  <a:srgbClr val="282F39"/>
                </a:solidFill>
              </a:rPr>
              <a:t>Twarogu</a:t>
            </a:r>
          </a:p>
          <a:p>
            <a:pPr marL="171450" indent="-171450" latinLnBrk="0">
              <a:buFont typeface="Arial" panose="020B0604020202020204" pitchFamily="34" charset="0"/>
              <a:buChar char="•"/>
            </a:pPr>
            <a:r>
              <a:rPr lang="pl-PL" sz="1100" dirty="0" smtClean="0">
                <a:solidFill>
                  <a:srgbClr val="282F39"/>
                </a:solidFill>
              </a:rPr>
              <a:t>Chudym mięsie</a:t>
            </a:r>
          </a:p>
          <a:p>
            <a:pPr marL="171450" indent="-171450" latinLnBrk="0">
              <a:buFont typeface="Arial" panose="020B0604020202020204" pitchFamily="34" charset="0"/>
              <a:buChar char="•"/>
            </a:pPr>
            <a:r>
              <a:rPr lang="pl-PL" sz="1100" dirty="0" smtClean="0">
                <a:solidFill>
                  <a:srgbClr val="282F39"/>
                </a:solidFill>
              </a:rPr>
              <a:t>rybach</a:t>
            </a:r>
            <a:endParaRPr lang="pl-PL" sz="1100" dirty="0">
              <a:solidFill>
                <a:srgbClr val="282F39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699542"/>
            <a:ext cx="600352" cy="600352"/>
          </a:xfrm>
          <a:prstGeom prst="rect">
            <a:avLst/>
          </a:prstGeom>
        </p:spPr>
      </p:pic>
      <p:pic>
        <p:nvPicPr>
          <p:cNvPr id="3076" name="Picture 4" descr="Znalezione obrazy dla zapytania: meat icon&quot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32364">
            <a:off x="3852095" y="1903088"/>
            <a:ext cx="455985" cy="63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nalezione obrazy dla zapytania: fish icon&quot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70721"/>
            <a:ext cx="542286" cy="4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65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34936" y="1059476"/>
            <a:ext cx="146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Bakalie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4936" y="2257659"/>
            <a:ext cx="146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Oleje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848" y="3336730"/>
            <a:ext cx="146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Ryby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>
            <a:off x="5244360" y="627534"/>
            <a:ext cx="3456384" cy="9722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altLang="ko-KR" sz="28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Kwasy tłuszczowe</a:t>
            </a:r>
          </a:p>
          <a:p>
            <a:pPr marL="0" indent="0">
              <a:buNone/>
            </a:pPr>
            <a:r>
              <a:rPr lang="pl-PL" altLang="ko-KR" sz="20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i</a:t>
            </a:r>
            <a:r>
              <a:rPr lang="pl-PL" altLang="ko-KR" sz="20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 ich najlepsze źródła</a:t>
            </a:r>
            <a:endParaRPr lang="ko-KR" altLang="en-US" sz="20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5213272" y="1594455"/>
            <a:ext cx="37444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pl-PL" sz="1200" dirty="0">
                <a:solidFill>
                  <a:srgbClr val="282F39"/>
                </a:solidFill>
              </a:rPr>
              <a:t>Nasz </a:t>
            </a:r>
            <a:r>
              <a:rPr lang="pl-PL" sz="1200" b="1" dirty="0">
                <a:solidFill>
                  <a:srgbClr val="282F39"/>
                </a:solidFill>
              </a:rPr>
              <a:t>mózg jako dość tłusty narząd </a:t>
            </a:r>
            <a:r>
              <a:rPr lang="pl-PL" sz="1200" dirty="0">
                <a:solidFill>
                  <a:srgbClr val="282F39"/>
                </a:solidFill>
              </a:rPr>
              <a:t>potrzebuje również kwasów tłuszczowych. Kwasy omega-3 i omega-6  są niezbędne do prawidłowego funkcjonowania  </a:t>
            </a:r>
            <a:r>
              <a:rPr lang="pl-PL" sz="1200" b="1" dirty="0">
                <a:solidFill>
                  <a:srgbClr val="282F39"/>
                </a:solidFill>
              </a:rPr>
              <a:t>dowódcy naszego organizmu </a:t>
            </a:r>
          </a:p>
          <a:p>
            <a:pPr latinLnBrk="0"/>
            <a:endParaRPr lang="pl-PL" sz="1200" b="1" dirty="0" smtClean="0">
              <a:solidFill>
                <a:srgbClr val="282F39"/>
              </a:solidFill>
            </a:endParaRPr>
          </a:p>
          <a:p>
            <a:pPr latinLnBrk="0"/>
            <a:r>
              <a:rPr lang="pl-PL" sz="1200" b="1" dirty="0">
                <a:solidFill>
                  <a:srgbClr val="282F39"/>
                </a:solidFill>
              </a:rPr>
              <a:t>„BAKALIE”:</a:t>
            </a:r>
          </a:p>
          <a:p>
            <a:pPr latinLnBrk="0"/>
            <a:r>
              <a:rPr lang="pl-PL" sz="1200" dirty="0">
                <a:solidFill>
                  <a:srgbClr val="282F39"/>
                </a:solidFill>
              </a:rPr>
              <a:t>migdały, orzechy, nasiona,</a:t>
            </a:r>
          </a:p>
          <a:p>
            <a:pPr latinLnBrk="0"/>
            <a:endParaRPr lang="pl-PL" sz="1200" dirty="0">
              <a:solidFill>
                <a:srgbClr val="282F39"/>
              </a:solidFill>
            </a:endParaRPr>
          </a:p>
          <a:p>
            <a:pPr latinLnBrk="0"/>
            <a:r>
              <a:rPr lang="pl-PL" sz="1200" b="1" dirty="0">
                <a:solidFill>
                  <a:srgbClr val="282F39"/>
                </a:solidFill>
              </a:rPr>
              <a:t>RYBY:</a:t>
            </a:r>
          </a:p>
          <a:p>
            <a:pPr latinLnBrk="0"/>
            <a:r>
              <a:rPr lang="pl-PL" sz="1200" dirty="0">
                <a:solidFill>
                  <a:srgbClr val="282F39"/>
                </a:solidFill>
              </a:rPr>
              <a:t>makrela, śledź, łosoś, tuńczyk</a:t>
            </a:r>
          </a:p>
          <a:p>
            <a:pPr latinLnBrk="0"/>
            <a:endParaRPr lang="pl-PL" sz="1200" dirty="0">
              <a:solidFill>
                <a:srgbClr val="282F39"/>
              </a:solidFill>
            </a:endParaRPr>
          </a:p>
          <a:p>
            <a:pPr latinLnBrk="0"/>
            <a:r>
              <a:rPr lang="pl-PL" sz="1200" b="1" dirty="0">
                <a:solidFill>
                  <a:srgbClr val="282F39"/>
                </a:solidFill>
              </a:rPr>
              <a:t>OLEJE:</a:t>
            </a:r>
          </a:p>
          <a:p>
            <a:pPr latinLnBrk="0"/>
            <a:r>
              <a:rPr lang="pl-PL" sz="1200" dirty="0">
                <a:solidFill>
                  <a:srgbClr val="282F39"/>
                </a:solidFill>
              </a:rPr>
              <a:t>słonecznikowy, sojowy, kukurydziany i sezamowy</a:t>
            </a:r>
          </a:p>
          <a:p>
            <a:pPr latinLnBrk="0"/>
            <a:endParaRPr lang="pl-PL" sz="1200" dirty="0">
              <a:solidFill>
                <a:srgbClr val="282F39"/>
              </a:solidFill>
            </a:endParaRPr>
          </a:p>
          <a:p>
            <a:pPr latinLnBrk="0"/>
            <a:r>
              <a:rPr lang="pl-PL" sz="1200" b="1" dirty="0">
                <a:solidFill>
                  <a:srgbClr val="282F39"/>
                </a:solidFill>
              </a:rPr>
              <a:t>INNE:</a:t>
            </a:r>
          </a:p>
          <a:p>
            <a:pPr latinLnBrk="0"/>
            <a:r>
              <a:rPr lang="pl-PL" sz="1200" dirty="0">
                <a:solidFill>
                  <a:srgbClr val="282F39"/>
                </a:solidFill>
              </a:rPr>
              <a:t>awokado, płatki owsiane, </a:t>
            </a:r>
            <a:r>
              <a:rPr lang="pl-PL" sz="1200" dirty="0" smtClean="0">
                <a:solidFill>
                  <a:srgbClr val="282F39"/>
                </a:solidFill>
              </a:rPr>
              <a:t>siemię </a:t>
            </a:r>
            <a:r>
              <a:rPr lang="pl-PL" sz="1200" dirty="0">
                <a:solidFill>
                  <a:srgbClr val="282F39"/>
                </a:solidFill>
              </a:rPr>
              <a:t>lniane</a:t>
            </a:r>
          </a:p>
          <a:p>
            <a:pPr latinLnBrk="0"/>
            <a:endParaRPr lang="pl-PL" sz="1200" dirty="0">
              <a:solidFill>
                <a:srgbClr val="282F39"/>
              </a:solidFill>
            </a:endParaRPr>
          </a:p>
        </p:txBody>
      </p:sp>
      <p:pic>
        <p:nvPicPr>
          <p:cNvPr id="3078" name="Picture 6" descr="Znalezione obrazy dla zapytania: fish icon&quot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99597"/>
            <a:ext cx="542286" cy="4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Znalezione obrazy dla zapytania: kwasy tłuszczowe w czym sa&quot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99" r="3029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3"/>
          <p:cNvSpPr txBox="1"/>
          <p:nvPr/>
        </p:nvSpPr>
        <p:spPr>
          <a:xfrm>
            <a:off x="3203848" y="4449043"/>
            <a:ext cx="146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Inne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100" name="Picture 4" descr="Znalezione obrazy dla zapytania: oil food icon&quot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937" y="1701414"/>
            <a:ext cx="592253" cy="5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1818" y="441162"/>
            <a:ext cx="694457" cy="694457"/>
          </a:xfrm>
          <a:prstGeom prst="rect">
            <a:avLst/>
          </a:prstGeom>
        </p:spPr>
      </p:pic>
      <p:pic>
        <p:nvPicPr>
          <p:cNvPr id="4102" name="Picture 6" descr="Znalezione obrazy dla zapytania: avocado icon&quot;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9025" y="4024174"/>
            <a:ext cx="450075" cy="45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12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EDGE">
  <a:themeElements>
    <a:clrScheme name="moj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2263A"/>
      </a:accent1>
      <a:accent2>
        <a:srgbClr val="F0C960"/>
      </a:accent2>
      <a:accent3>
        <a:srgbClr val="F68E46"/>
      </a:accent3>
      <a:accent4>
        <a:srgbClr val="286D7A"/>
      </a:accent4>
      <a:accent5>
        <a:srgbClr val="5FC9DD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tyw EDGE" id="{4F1CD72C-2157-471E-844A-8B71247CAED6}" vid="{44EAF033-56B1-4102-B0A6-75949A7B27E2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j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C2263A"/>
    </a:accent1>
    <a:accent2>
      <a:srgbClr val="F0C960"/>
    </a:accent2>
    <a:accent3>
      <a:srgbClr val="F68E46"/>
    </a:accent3>
    <a:accent4>
      <a:srgbClr val="286D7A"/>
    </a:accent4>
    <a:accent5>
      <a:srgbClr val="5FC9DD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976</Words>
  <Application>Microsoft Office PowerPoint</Application>
  <PresentationFormat>Pokaz na ekranie (16:9)</PresentationFormat>
  <Paragraphs>297</Paragraphs>
  <Slides>31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4</vt:i4>
      </vt:variant>
      <vt:variant>
        <vt:lpstr>Tytuły slajdów</vt:lpstr>
      </vt:variant>
      <vt:variant>
        <vt:i4>31</vt:i4>
      </vt:variant>
    </vt:vector>
  </HeadingPairs>
  <TitlesOfParts>
    <vt:vector size="35" baseType="lpstr">
      <vt:lpstr>Cover and End Slide Master</vt:lpstr>
      <vt:lpstr>Contents Slide Master</vt:lpstr>
      <vt:lpstr>Section Break Slide Master</vt:lpstr>
      <vt:lpstr>Motyw EDGE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ASUS</cp:lastModifiedBy>
  <cp:revision>106</cp:revision>
  <dcterms:created xsi:type="dcterms:W3CDTF">2016-12-05T23:26:54Z</dcterms:created>
  <dcterms:modified xsi:type="dcterms:W3CDTF">2019-11-04T21:56:53Z</dcterms:modified>
</cp:coreProperties>
</file>