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EAE3E3-6BA2-407B-BEF8-B6BFAAA279D1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1428736"/>
            <a:ext cx="6172200" cy="13716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Milí žiaci, pred vami je prezentácia </a:t>
            </a:r>
            <a:r>
              <a:rPr lang="sk-SK" dirty="0" smtClean="0">
                <a:solidFill>
                  <a:schemeClr val="tx1"/>
                </a:solidFill>
              </a:rPr>
              <a:t>o energetickej hodnote potravín.  Prezentáciu si pozrite, pokus si prečítajte a do zošitov si napíšte poznámky, ktoré sú na konci prezentácie (snímka9). Pekný víkend.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85728"/>
            <a:ext cx="61722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dirty="0" smtClean="0"/>
              <a:t>Teplo a využiteľná energia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5589240"/>
            <a:ext cx="6172200" cy="72993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sk-SK" sz="3200" dirty="0" smtClean="0"/>
              <a:t>Energetická hodnota potravín</a:t>
            </a:r>
            <a:endParaRPr lang="sk-SK" sz="3200" dirty="0"/>
          </a:p>
        </p:txBody>
      </p:sp>
      <p:pic>
        <p:nvPicPr>
          <p:cNvPr id="12290" name="Picture 2" descr="Výsledok vyhľadávania obrázkov pre dopyt potravinová pyramí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785926"/>
            <a:ext cx="352425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Už vieme: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715436" cy="5473844"/>
          </a:xfrm>
        </p:spPr>
        <p:txBody>
          <a:bodyPr>
            <a:normAutofit/>
          </a:bodyPr>
          <a:lstStyle/>
          <a:p>
            <a:r>
              <a:rPr lang="sk-SK" b="1" i="1" dirty="0" smtClean="0">
                <a:solidFill>
                  <a:schemeClr val="accent5">
                    <a:lumMod val="75000"/>
                  </a:schemeClr>
                </a:solidFill>
              </a:rPr>
              <a:t>Horenie je chemická reakcia, pri ktorej sa uvoľňuje teplo.</a:t>
            </a:r>
          </a:p>
          <a:p>
            <a:r>
              <a:rPr lang="sk-SK" b="1" i="1" dirty="0" smtClean="0">
                <a:solidFill>
                  <a:schemeClr val="accent4">
                    <a:lumMod val="50000"/>
                  </a:schemeClr>
                </a:solidFill>
              </a:rPr>
              <a:t>Potraviny sú horľavé.</a:t>
            </a:r>
          </a:p>
          <a:p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Trávenie je tiež chemická reakcia.</a:t>
            </a:r>
          </a:p>
          <a:p>
            <a:r>
              <a:rPr lang="sk-SK" b="1" i="1" dirty="0" smtClean="0">
                <a:solidFill>
                  <a:schemeClr val="accent1">
                    <a:lumMod val="50000"/>
                  </a:schemeClr>
                </a:solidFill>
              </a:rPr>
              <a:t>Pri trávení dochádza k uvoľneniu „uloženej“ energie. </a:t>
            </a:r>
          </a:p>
          <a:p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Časť tejto energie sa použije aj na udržanie telesnej teploty.</a:t>
            </a:r>
          </a:p>
          <a:p>
            <a:r>
              <a:rPr lang="sk-SK" b="1" i="1" dirty="0" smtClean="0">
                <a:solidFill>
                  <a:schemeClr val="bg2">
                    <a:lumMod val="10000"/>
                  </a:schemeClr>
                </a:solidFill>
              </a:rPr>
              <a:t>V rôznych potravinách je uložené rôzne množstvo energie.</a:t>
            </a:r>
          </a:p>
          <a:p>
            <a:r>
              <a:rPr lang="sk-SK" b="1" i="1" dirty="0" smtClean="0">
                <a:solidFill>
                  <a:srgbClr val="C00000"/>
                </a:solidFill>
              </a:rPr>
              <a:t>Táto uložená energia sa nazýva energetická hodnota potravín.</a:t>
            </a:r>
          </a:p>
          <a:p>
            <a:endParaRPr lang="sk-SK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sk-SK" sz="2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Experimentálne určenie energetickej hodnoty potravín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929718" cy="5429264"/>
          </a:xfrm>
        </p:spPr>
        <p:txBody>
          <a:bodyPr/>
          <a:lstStyle/>
          <a:p>
            <a:r>
              <a:rPr lang="sk-SK" b="1" u="sng" dirty="0" smtClean="0"/>
              <a:t>Pomôcky:</a:t>
            </a:r>
            <a:r>
              <a:rPr lang="sk-SK" dirty="0" smtClean="0"/>
              <a:t> veľká upravená plechovka, orech, váhy, 			teplomer, skúmavka, voda, korková zátka, ihla, 		odmerný valec, alobal</a:t>
            </a:r>
          </a:p>
          <a:p>
            <a:r>
              <a:rPr lang="sk-SK" b="1" u="sng" dirty="0" smtClean="0"/>
              <a:t>Postup:</a:t>
            </a:r>
            <a:r>
              <a:rPr lang="sk-SK" dirty="0" smtClean="0"/>
              <a:t> - plechovku upravíme , vložíme do nej skúmavku s 		20 ml vody, do skúmavky vložíme teplomer a 		odmeriame počiatočnú teplotu vody,</a:t>
            </a:r>
          </a:p>
          <a:p>
            <a:pPr>
              <a:buNone/>
            </a:pPr>
            <a:r>
              <a:rPr lang="sk-SK" dirty="0" smtClean="0"/>
              <a:t>			- korkovú zátku obalíme alobalom, odvážime 			malý kúsok orechu asi 0,2 g, napichneme ho na 		ihlu a ihlu zapichneme do korku,</a:t>
            </a:r>
          </a:p>
          <a:p>
            <a:pPr>
              <a:buNone/>
            </a:pPr>
            <a:r>
              <a:rPr lang="sk-SK" dirty="0" smtClean="0"/>
              <a:t>			- orech zapálime, keď zhorí odmeriame výslednú 		teplotu vody a vypočítame množstvo prijatého 		tepla.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b="1" dirty="0" smtClean="0"/>
              <a:t>experiment</a:t>
            </a:r>
            <a:endParaRPr lang="sk-SK" b="1" dirty="0"/>
          </a:p>
        </p:txBody>
      </p:sp>
      <p:pic>
        <p:nvPicPr>
          <p:cNvPr id="8" name="Zástupný symbol obsahu 7" descr="20170529_1551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1246" r="17963"/>
          <a:stretch>
            <a:fillRect/>
          </a:stretch>
        </p:blipFill>
        <p:spPr>
          <a:xfrm rot="5400000">
            <a:off x="534040" y="1251854"/>
            <a:ext cx="3146697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ok 8" descr="20170529_155307.jpg"/>
          <p:cNvPicPr>
            <a:picLocks noChangeAspect="1"/>
          </p:cNvPicPr>
          <p:nvPr/>
        </p:nvPicPr>
        <p:blipFill>
          <a:blip r:embed="rId3" cstate="print"/>
          <a:srcRect l="10938" t="18055" r="20312" b="9722"/>
          <a:stretch>
            <a:fillRect/>
          </a:stretch>
        </p:blipFill>
        <p:spPr>
          <a:xfrm rot="5400000">
            <a:off x="4503771" y="1282651"/>
            <a:ext cx="4873846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ázok 9" descr="20170529_155516.jpg"/>
          <p:cNvPicPr>
            <a:picLocks noChangeAspect="1"/>
          </p:cNvPicPr>
          <p:nvPr/>
        </p:nvPicPr>
        <p:blipFill>
          <a:blip r:embed="rId4" cstate="print"/>
          <a:srcRect l="32031" t="27777" r="21875"/>
          <a:stretch>
            <a:fillRect/>
          </a:stretch>
        </p:blipFill>
        <p:spPr>
          <a:xfrm rot="5400000">
            <a:off x="3164968" y="4478842"/>
            <a:ext cx="2042296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0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Výpočet a záver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115328" cy="5857916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m= 20 g</a:t>
            </a:r>
          </a:p>
          <a:p>
            <a:r>
              <a:rPr lang="sk-SK" dirty="0" smtClean="0"/>
              <a:t>c = 4 200</a:t>
            </a:r>
          </a:p>
          <a:p>
            <a:r>
              <a:rPr lang="sk-SK" dirty="0" smtClean="0"/>
              <a:t>t</a:t>
            </a:r>
            <a:r>
              <a:rPr lang="sk-SK" baseline="-25000" dirty="0" smtClean="0"/>
              <a:t>0</a:t>
            </a:r>
            <a:r>
              <a:rPr lang="sk-SK" dirty="0" smtClean="0"/>
              <a:t> = 23 °C</a:t>
            </a:r>
          </a:p>
          <a:p>
            <a:r>
              <a:rPr lang="sk-SK" dirty="0" smtClean="0"/>
              <a:t>t = 53 °C</a:t>
            </a:r>
          </a:p>
          <a:p>
            <a:r>
              <a:rPr lang="sk-SK" dirty="0" smtClean="0"/>
              <a:t>Q = ?</a:t>
            </a:r>
          </a:p>
          <a:p>
            <a:r>
              <a:rPr lang="sk-SK" dirty="0" smtClean="0">
                <a:latin typeface="Book Antiqua" pitchFamily="18" charset="0"/>
              </a:rPr>
              <a:t>Q = m · c ·</a:t>
            </a:r>
            <a:r>
              <a:rPr lang="el-GR" dirty="0" smtClean="0">
                <a:latin typeface="Book Antiqua" pitchFamily="18" charset="0"/>
              </a:rPr>
              <a:t>Δ</a:t>
            </a:r>
            <a:r>
              <a:rPr lang="sk-SK" dirty="0" smtClean="0">
                <a:latin typeface="Book Antiqua" pitchFamily="18" charset="0"/>
              </a:rPr>
              <a:t>t</a:t>
            </a:r>
          </a:p>
          <a:p>
            <a:r>
              <a:rPr lang="sk-SK" dirty="0" smtClean="0">
                <a:latin typeface="Book Antiqua" pitchFamily="18" charset="0"/>
              </a:rPr>
              <a:t>Q = 0,02 kg · 4 200             · 30 °C</a:t>
            </a:r>
          </a:p>
          <a:p>
            <a:r>
              <a:rPr lang="sk-SK" dirty="0" smtClean="0">
                <a:latin typeface="Book Antiqua" pitchFamily="18" charset="0"/>
              </a:rPr>
              <a:t>Q = 2 520 J = 2,52 </a:t>
            </a:r>
            <a:r>
              <a:rPr lang="sk-SK" dirty="0" err="1" smtClean="0">
                <a:latin typeface="Book Antiqua" pitchFamily="18" charset="0"/>
              </a:rPr>
              <a:t>kJ</a:t>
            </a:r>
            <a:r>
              <a:rPr lang="sk-SK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Voda prijala teplo 2,52 </a:t>
            </a:r>
            <a:r>
              <a:rPr lang="sk-SK" dirty="0" err="1" smtClean="0">
                <a:latin typeface="Book Antiqua" pitchFamily="18" charset="0"/>
              </a:rPr>
              <a:t>kJ</a:t>
            </a:r>
            <a:r>
              <a:rPr lang="sk-SK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Ak by to bolo teplo od 0,2 g orecha, tak na 100 g orechov je to teplo 2,52 </a:t>
            </a:r>
            <a:r>
              <a:rPr lang="sk-SK" i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kJ</a:t>
            </a:r>
            <a:r>
              <a:rPr lang="sk-SK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· 500 = 1 260 </a:t>
            </a:r>
            <a:r>
              <a:rPr lang="sk-SK" i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kJ</a:t>
            </a:r>
            <a:r>
              <a:rPr lang="sk-SK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Je to oveľa menej ako skutočná energetická hodnota orechov.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Tento pokus je veľmi nedokonalý, vzniká pri ňom veľa chýb merania, únik tepla do okolia.</a:t>
            </a:r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642910" y="2500306"/>
            <a:ext cx="33575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2214546" y="1571612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mbria Math"/>
                <a:ea typeface="Cambria Math"/>
              </a:rPr>
              <a:t>Δ</a:t>
            </a:r>
            <a:r>
              <a:rPr lang="sk-SK" sz="2400" dirty="0" smtClean="0">
                <a:latin typeface="Cambria Math"/>
                <a:ea typeface="Cambria Math"/>
              </a:rPr>
              <a:t> t =</a:t>
            </a:r>
            <a:r>
              <a:rPr lang="sk-SK" sz="2400" dirty="0" smtClean="0">
                <a:latin typeface="Book Antiqua" pitchFamily="18" charset="0"/>
              </a:rPr>
              <a:t> t</a:t>
            </a:r>
            <a:r>
              <a:rPr lang="sk-SK" sz="2400" baseline="-25000" dirty="0" smtClean="0">
                <a:latin typeface="Book Antiqua" pitchFamily="18" charset="0"/>
              </a:rPr>
              <a:t>0 </a:t>
            </a:r>
            <a:r>
              <a:rPr lang="sk-SK" sz="2400" dirty="0" smtClean="0">
                <a:latin typeface="Book Antiqua" pitchFamily="18" charset="0"/>
              </a:rPr>
              <a:t>– t = 53°C – 23°C = 30 °C   </a:t>
            </a:r>
            <a:r>
              <a:rPr lang="sk-SK" sz="2400" dirty="0" smtClean="0">
                <a:latin typeface="Cambria Math"/>
                <a:ea typeface="Cambria Math"/>
              </a:rPr>
              <a:t> </a:t>
            </a:r>
            <a:endParaRPr lang="sk-SK" sz="24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928670"/>
            <a:ext cx="608613" cy="571503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786058"/>
            <a:ext cx="608613" cy="571503"/>
          </a:xfrm>
          <a:prstGeom prst="rect">
            <a:avLst/>
          </a:prstGeom>
          <a:noFill/>
        </p:spPr>
      </p:pic>
      <p:pic>
        <p:nvPicPr>
          <p:cNvPr id="4098" name="Picture 2" descr="Výsledok vyhľadávania obrázkov pre dopyt ore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428868"/>
            <a:ext cx="2161351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Energetická hodnota niektorých potravín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6899849" cy="51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Zdravá výživa</a:t>
            </a:r>
            <a:endParaRPr lang="sk-SK" dirty="0"/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sz="quarter" idx="1"/>
          </p:nvPr>
        </p:nvGraphicFramePr>
        <p:xfrm>
          <a:off x="357158" y="1071546"/>
          <a:ext cx="8043890" cy="3683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45"/>
                <a:gridCol w="4021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Veková kategória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Potreba energie (</a:t>
                      </a:r>
                      <a:r>
                        <a:rPr lang="sk-SK" dirty="0" err="1" smtClean="0"/>
                        <a:t>kJ</a:t>
                      </a:r>
                      <a:r>
                        <a:rPr lang="sk-SK" dirty="0" smtClean="0"/>
                        <a:t>/kg hmotnosti) 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Dojčatá 1. polrok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460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Dojčatá 2. polrok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420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Deti od 2 do 5 rokov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340-380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Deti od 6 do 10 rokov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300-340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Deti od 11 do 14 rokov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250-300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Dospievajúci od 15 do 18 rokov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170-220</a:t>
                      </a:r>
                      <a:endParaRPr lang="sk-SK" dirty="0"/>
                    </a:p>
                  </a:txBody>
                  <a:tcPr/>
                </a:tc>
              </a:tr>
              <a:tr h="447366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Dospelí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110-150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Vyšší vek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80-100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571472" y="4929198"/>
            <a:ext cx="7572428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dirty="0" smtClean="0"/>
              <a:t>Základnými zásadami racionálnej výživy, je poskytnúť  telu všetky dôležité látky ,striedmosť v jedení, vyváženosť jednotlivých živín, pravidelnosť príjmu potravy, pestrosť stravy a príjem tekutín. Energetický príjem by sa mal rovnať energetickému výdaju .</a:t>
            </a:r>
          </a:p>
          <a:p>
            <a:r>
              <a:rPr lang="sk-SK" dirty="0" smtClean="0"/>
              <a:t>Dôležitý je tiež vyvážený pomer jednotlivých živín: 10-15 % bielkovín, 25-30 % tukov a 60- 64 % sacharidov.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631844"/>
          </a:xfrm>
        </p:spPr>
        <p:txBody>
          <a:bodyPr/>
          <a:lstStyle/>
          <a:p>
            <a:r>
              <a:rPr lang="sk-SK" dirty="0" smtClean="0"/>
              <a:t>Energetická hodnota potravín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/>
          <a:lstStyle/>
          <a:p>
            <a:endParaRPr lang="sk-SK" dirty="0" smtClean="0"/>
          </a:p>
          <a:p>
            <a:pPr algn="just">
              <a:buNone/>
            </a:pPr>
            <a:r>
              <a:rPr lang="sk-SK" dirty="0" smtClean="0"/>
              <a:t>- Organizmus </a:t>
            </a:r>
            <a:r>
              <a:rPr lang="sk-SK" dirty="0" smtClean="0"/>
              <a:t>na rast, vývoj, udržanie </a:t>
            </a:r>
            <a:r>
              <a:rPr lang="sk-SK" dirty="0" smtClean="0"/>
              <a:t>teplo potrebuje energiu</a:t>
            </a:r>
            <a:r>
              <a:rPr lang="sk-SK" dirty="0" smtClean="0"/>
              <a:t>. Získava ju z potravín. </a:t>
            </a:r>
            <a:r>
              <a:rPr lang="sk-SK" dirty="0" smtClean="0"/>
              <a:t>Energiu vyjadrujeme </a:t>
            </a:r>
            <a:r>
              <a:rPr lang="sk-SK" dirty="0" smtClean="0"/>
              <a:t>v </a:t>
            </a:r>
            <a:r>
              <a:rPr lang="sk-SK" dirty="0" smtClean="0"/>
              <a:t>J (jouly), </a:t>
            </a:r>
            <a:r>
              <a:rPr lang="sk-SK" dirty="0" err="1" smtClean="0"/>
              <a:t>kJ</a:t>
            </a:r>
            <a:r>
              <a:rPr lang="sk-SK" dirty="0" smtClean="0"/>
              <a:t> (kilojouly), </a:t>
            </a:r>
            <a:r>
              <a:rPr lang="sk-SK" dirty="0" smtClean="0"/>
              <a:t>kcal</a:t>
            </a:r>
            <a:r>
              <a:rPr lang="sk-SK" smtClean="0"/>
              <a:t>.(kalórie)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- Denný </a:t>
            </a:r>
            <a:r>
              <a:rPr lang="sk-SK" dirty="0" smtClean="0"/>
              <a:t>energetický príjem : 7 – 10 rokov : 7 000 </a:t>
            </a:r>
            <a:r>
              <a:rPr lang="sk-SK" dirty="0" err="1" smtClean="0"/>
              <a:t>kJ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           11 </a:t>
            </a:r>
            <a:r>
              <a:rPr lang="sk-SK" dirty="0" smtClean="0"/>
              <a:t>– 15 rokov : 13 000 </a:t>
            </a:r>
            <a:r>
              <a:rPr lang="sk-SK" dirty="0" err="1" smtClean="0"/>
              <a:t>kJ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					 dospelí </a:t>
            </a:r>
            <a:r>
              <a:rPr lang="sk-SK" dirty="0" smtClean="0"/>
              <a:t>: 10 000 – 17 000 </a:t>
            </a:r>
            <a:r>
              <a:rPr lang="sk-SK" dirty="0" err="1" smtClean="0"/>
              <a:t>kJ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- Základné </a:t>
            </a:r>
            <a:r>
              <a:rPr lang="sk-SK" dirty="0" smtClean="0"/>
              <a:t>zložky potravy </a:t>
            </a:r>
            <a:r>
              <a:rPr lang="sk-SK" dirty="0" smtClean="0"/>
              <a:t>sú bielkoviny, tuky, cukry vitamíny, minerály a voda.   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967</TotalTime>
  <Words>423</Words>
  <Application>Microsoft Office PowerPoint</Application>
  <PresentationFormat>Prezentácia na obrazovke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Snímka 1</vt:lpstr>
      <vt:lpstr>Teplo a využiteľná energia</vt:lpstr>
      <vt:lpstr>Už vieme:</vt:lpstr>
      <vt:lpstr>Experimentálne určenie energetickej hodnoty potravín</vt:lpstr>
      <vt:lpstr>experiment</vt:lpstr>
      <vt:lpstr>Výpočet a záver</vt:lpstr>
      <vt:lpstr>Energetická hodnota niektorých potravín</vt:lpstr>
      <vt:lpstr>Zdravá výživa</vt:lpstr>
      <vt:lpstr>Energetická hodnota potravín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Teplota. Skúmanie premien skupenstva látok</dc:title>
  <dc:creator>Pedagog</dc:creator>
  <cp:lastModifiedBy>xxx</cp:lastModifiedBy>
  <cp:revision>192</cp:revision>
  <dcterms:created xsi:type="dcterms:W3CDTF">2016-09-21T09:52:20Z</dcterms:created>
  <dcterms:modified xsi:type="dcterms:W3CDTF">2020-05-28T07:26:05Z</dcterms:modified>
</cp:coreProperties>
</file>