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8" r:id="rId8"/>
    <p:sldId id="267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F3E07"/>
    <a:srgbClr val="3A5282"/>
    <a:srgbClr val="5F5143"/>
    <a:srgbClr val="3B5485"/>
    <a:srgbClr val="2F43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4" d="100"/>
          <a:sy n="74" d="100"/>
        </p:scale>
        <p:origin x="-118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3325-99DC-4D69-A33A-F58D1893DF8E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661C56-59C1-466B-81E2-4A053309C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3325-99DC-4D69-A33A-F58D1893DF8E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1C56-59C1-466B-81E2-4A053309C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3325-99DC-4D69-A33A-F58D1893DF8E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1C56-59C1-466B-81E2-4A053309C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3325-99DC-4D69-A33A-F58D1893DF8E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661C56-59C1-466B-81E2-4A053309C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3325-99DC-4D69-A33A-F58D1893DF8E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1C56-59C1-466B-81E2-4A053309C7E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3325-99DC-4D69-A33A-F58D1893DF8E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1C56-59C1-466B-81E2-4A053309C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3325-99DC-4D69-A33A-F58D1893DF8E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661C56-59C1-466B-81E2-4A053309C7E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3325-99DC-4D69-A33A-F58D1893DF8E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1C56-59C1-466B-81E2-4A053309C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3325-99DC-4D69-A33A-F58D1893DF8E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1C56-59C1-466B-81E2-4A053309C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3325-99DC-4D69-A33A-F58D1893DF8E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1C56-59C1-466B-81E2-4A053309C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3325-99DC-4D69-A33A-F58D1893DF8E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1C56-59C1-466B-81E2-4A053309C7E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6C3325-99DC-4D69-A33A-F58D1893DF8E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661C56-59C1-466B-81E2-4A053309C7E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aMq-D7K8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miright.com/album-covers/abbey-road-parodi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ll6TNnTs4" TargetMode="External"/><Relationship Id="rId2" Type="http://schemas.openxmlformats.org/officeDocument/2006/relationships/hyperlink" Target="https://www.youtube.com/watch?v=eCAFfX_va_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Jzq3dAEgIs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iBinM-f-Pk" TargetMode="External"/><Relationship Id="rId2" Type="http://schemas.openxmlformats.org/officeDocument/2006/relationships/hyperlink" Target="https://www.youtube.com/watch?v=a5qqslX-hB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YEcbuGWdhk" TargetMode="External"/><Relationship Id="rId2" Type="http://schemas.openxmlformats.org/officeDocument/2006/relationships/hyperlink" Target="https://www.youtube.com/watch?v=Ovq0YTMGk1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WGsqjUvJB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>
                <a:solidFill>
                  <a:srgbClr val="3A5282"/>
                </a:solidFill>
              </a:rPr>
              <a:t>Country &amp; western</a:t>
            </a:r>
            <a:endParaRPr lang="sk-SK" sz="5400" dirty="0">
              <a:solidFill>
                <a:srgbClr val="3A5282"/>
              </a:solidFill>
            </a:endParaRPr>
          </a:p>
        </p:txBody>
      </p:sp>
      <p:pic>
        <p:nvPicPr>
          <p:cNvPr id="17410" name="Picture 2" descr="http://www.jamesnava.com/wp-content/uploads/2009/03/country-western-music-22.jpg"/>
          <p:cNvPicPr>
            <a:picLocks noChangeAspect="1" noChangeArrowheads="1"/>
          </p:cNvPicPr>
          <p:nvPr/>
        </p:nvPicPr>
        <p:blipFill>
          <a:blip r:embed="rId2" cstate="print"/>
          <a:srcRect t="4191" r="3109" b="4999"/>
          <a:stretch>
            <a:fillRect/>
          </a:stretch>
        </p:blipFill>
        <p:spPr bwMode="auto">
          <a:xfrm>
            <a:off x="2714612" y="357166"/>
            <a:ext cx="5929354" cy="433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131495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800" dirty="0" smtClean="0">
                <a:solidFill>
                  <a:srgbClr val="3A5282"/>
                </a:solidFill>
              </a:rPr>
              <a:t>Báječná ženská</a:t>
            </a:r>
            <a:r>
              <a:rPr lang="sk-SK" sz="2400" dirty="0" smtClean="0">
                <a:solidFill>
                  <a:srgbClr val="3A5282"/>
                </a:solidFill>
              </a:rPr>
              <a:t/>
            </a:r>
            <a:br>
              <a:rPr lang="sk-SK" sz="2400" dirty="0" smtClean="0">
                <a:solidFill>
                  <a:srgbClr val="3A5282"/>
                </a:solidFill>
              </a:rPr>
            </a:br>
            <a:r>
              <a:rPr lang="sk-SK" sz="2000" dirty="0" smtClean="0">
                <a:solidFill>
                  <a:srgbClr val="5F5143"/>
                </a:solidFill>
              </a:rPr>
              <a:t>(</a:t>
            </a:r>
            <a:r>
              <a:rPr lang="sk-SK" sz="2000" cap="none" dirty="0" smtClean="0">
                <a:solidFill>
                  <a:srgbClr val="5F5143"/>
                </a:solidFill>
              </a:rPr>
              <a:t>Michal Tučný</a:t>
            </a:r>
            <a:r>
              <a:rPr lang="sk-SK" sz="2000" dirty="0">
                <a:solidFill>
                  <a:srgbClr val="5F5143"/>
                </a:solidFill>
              </a:rPr>
              <a:t>)</a:t>
            </a:r>
            <a:br>
              <a:rPr lang="sk-SK" sz="2000" dirty="0">
                <a:solidFill>
                  <a:srgbClr val="5F5143"/>
                </a:solidFill>
              </a:rPr>
            </a:br>
            <a:r>
              <a:rPr lang="sk-SK" sz="2000" dirty="0">
                <a:solidFill>
                  <a:srgbClr val="5F5143"/>
                </a:solidFill>
                <a:hlinkClick r:id="rId2"/>
              </a:rPr>
              <a:t>https://www.youtube.com/watch?v=gaMq-D7K8ls</a:t>
            </a:r>
            <a:r>
              <a:rPr lang="sk-SK" sz="2000" dirty="0" smtClean="0">
                <a:solidFill>
                  <a:srgbClr val="5F5143"/>
                </a:solidFill>
                <a:hlinkClick r:id="rId2"/>
              </a:rPr>
              <a:t/>
            </a:r>
            <a:br>
              <a:rPr lang="sk-SK" sz="2000" dirty="0" smtClean="0">
                <a:solidFill>
                  <a:srgbClr val="5F5143"/>
                </a:solidFill>
                <a:hlinkClick r:id="rId2"/>
              </a:rPr>
            </a:br>
            <a:endParaRPr lang="sk-SK" sz="2000" dirty="0">
              <a:solidFill>
                <a:srgbClr val="5F5143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6434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1800" dirty="0" smtClean="0"/>
              <a:t>Tenhle příběh je pravda, ať visím, jestli vám budu lhát,</a:t>
            </a:r>
          </a:p>
          <a:p>
            <a:pPr algn="ctr">
              <a:buNone/>
            </a:pPr>
            <a:r>
              <a:rPr lang="cs-CZ" sz="1800" dirty="0" smtClean="0"/>
              <a:t>já jsem potkal jednu dívku a do dnešního dne ji mám rád,</a:t>
            </a:r>
          </a:p>
          <a:p>
            <a:pPr algn="ctr">
              <a:buNone/>
            </a:pPr>
            <a:r>
              <a:rPr lang="cs-CZ" sz="1800" dirty="0" smtClean="0"/>
              <a:t>nikdy neměla zlost, když jsem hluboko do kapsy měl,</a:t>
            </a:r>
          </a:p>
          <a:p>
            <a:pPr algn="ctr">
              <a:buNone/>
            </a:pPr>
            <a:r>
              <a:rPr lang="cs-CZ" sz="1800" dirty="0" smtClean="0"/>
              <a:t>vždycky měla pochopení a já se s ní nikdy hádat nemusel.</a:t>
            </a:r>
            <a:endParaRPr lang="sk-SK" sz="1800" dirty="0" smtClean="0"/>
          </a:p>
          <a:p>
            <a:pPr algn="ctr">
              <a:buNone/>
            </a:pPr>
            <a:endParaRPr lang="sk-SK" sz="1800" dirty="0" smtClean="0"/>
          </a:p>
          <a:p>
            <a:pPr algn="ctr">
              <a:buNone/>
            </a:pPr>
            <a:r>
              <a:rPr lang="cs-CZ" sz="1800" b="1" dirty="0" smtClean="0">
                <a:solidFill>
                  <a:srgbClr val="3A5282"/>
                </a:solidFill>
              </a:rPr>
              <a:t>Když si báječnou ženskou vezme </a:t>
            </a:r>
            <a:r>
              <a:rPr lang="cs-CZ" sz="1800" b="1" dirty="0" err="1" smtClean="0">
                <a:solidFill>
                  <a:srgbClr val="3A5282"/>
                </a:solidFill>
              </a:rPr>
              <a:t>báječnej</a:t>
            </a:r>
            <a:r>
              <a:rPr lang="cs-CZ" sz="1800" b="1" dirty="0" smtClean="0">
                <a:solidFill>
                  <a:srgbClr val="3A5282"/>
                </a:solidFill>
              </a:rPr>
              <a:t> chlap,</a:t>
            </a:r>
          </a:p>
          <a:p>
            <a:pPr algn="ctr">
              <a:buNone/>
            </a:pPr>
            <a:r>
              <a:rPr lang="cs-CZ" sz="1800" b="1" dirty="0" smtClean="0">
                <a:solidFill>
                  <a:srgbClr val="3A5282"/>
                </a:solidFill>
              </a:rPr>
              <a:t>tak mají </a:t>
            </a:r>
            <a:r>
              <a:rPr lang="cs-CZ" sz="1800" b="1" dirty="0" err="1" smtClean="0">
                <a:solidFill>
                  <a:srgbClr val="3A5282"/>
                </a:solidFill>
              </a:rPr>
              <a:t>báječnej</a:t>
            </a:r>
            <a:r>
              <a:rPr lang="cs-CZ" sz="1800" b="1" dirty="0" smtClean="0">
                <a:solidFill>
                  <a:srgbClr val="3A5282"/>
                </a:solidFill>
              </a:rPr>
              <a:t> život </a:t>
            </a:r>
            <a:r>
              <a:rPr lang="cs-CZ" sz="1800" b="1" dirty="0" err="1" smtClean="0">
                <a:solidFill>
                  <a:srgbClr val="3A5282"/>
                </a:solidFill>
              </a:rPr>
              <a:t>plnej</a:t>
            </a:r>
            <a:r>
              <a:rPr lang="cs-CZ" sz="1800" b="1" dirty="0" smtClean="0">
                <a:solidFill>
                  <a:srgbClr val="3A5282"/>
                </a:solidFill>
              </a:rPr>
              <a:t> </a:t>
            </a:r>
            <a:r>
              <a:rPr lang="cs-CZ" sz="1800" b="1" dirty="0" err="1" smtClean="0">
                <a:solidFill>
                  <a:srgbClr val="3A5282"/>
                </a:solidFill>
              </a:rPr>
              <a:t>báječnejch</a:t>
            </a:r>
            <a:r>
              <a:rPr lang="cs-CZ" sz="1800" b="1" dirty="0" smtClean="0">
                <a:solidFill>
                  <a:srgbClr val="3A5282"/>
                </a:solidFill>
              </a:rPr>
              <a:t> dní bez útrap,</a:t>
            </a:r>
          </a:p>
          <a:p>
            <a:pPr algn="ctr">
              <a:buNone/>
            </a:pPr>
            <a:r>
              <a:rPr lang="cs-CZ" sz="1800" b="1" dirty="0" err="1" smtClean="0">
                <a:solidFill>
                  <a:srgbClr val="3A5282"/>
                </a:solidFill>
              </a:rPr>
              <a:t>celej</a:t>
            </a:r>
            <a:r>
              <a:rPr lang="cs-CZ" sz="1800" b="1" dirty="0" smtClean="0">
                <a:solidFill>
                  <a:srgbClr val="3A5282"/>
                </a:solidFill>
              </a:rPr>
              <a:t> den jen tak sedí a popíjejí </a:t>
            </a:r>
            <a:r>
              <a:rPr lang="cs-CZ" sz="1800" b="1" dirty="0" err="1" smtClean="0">
                <a:solidFill>
                  <a:srgbClr val="3A5282"/>
                </a:solidFill>
              </a:rPr>
              <a:t>Chatoneaux</a:t>
            </a:r>
            <a:r>
              <a:rPr lang="cs-CZ" sz="1800" b="1" dirty="0" smtClean="0">
                <a:solidFill>
                  <a:srgbClr val="3A5282"/>
                </a:solidFill>
              </a:rPr>
              <a:t> d'</a:t>
            </a:r>
            <a:r>
              <a:rPr lang="cs-CZ" sz="1800" b="1" dirty="0" err="1" smtClean="0">
                <a:solidFill>
                  <a:srgbClr val="3A5282"/>
                </a:solidFill>
              </a:rPr>
              <a:t>Pappe</a:t>
            </a:r>
            <a:r>
              <a:rPr lang="cs-CZ" sz="1800" b="1" dirty="0" smtClean="0">
                <a:solidFill>
                  <a:srgbClr val="3A5282"/>
                </a:solidFill>
              </a:rPr>
              <a:t>,</a:t>
            </a:r>
          </a:p>
          <a:p>
            <a:pPr algn="ctr">
              <a:buNone/>
            </a:pPr>
            <a:r>
              <a:rPr lang="cs-CZ" sz="1800" b="1" dirty="0" smtClean="0">
                <a:solidFill>
                  <a:srgbClr val="3A5282"/>
                </a:solidFill>
              </a:rPr>
              <a:t>když si báječnou ženskou vezme </a:t>
            </a:r>
            <a:r>
              <a:rPr lang="cs-CZ" sz="1800" b="1" dirty="0" err="1" smtClean="0">
                <a:solidFill>
                  <a:srgbClr val="3A5282"/>
                </a:solidFill>
              </a:rPr>
              <a:t>báječnej</a:t>
            </a:r>
            <a:r>
              <a:rPr lang="cs-CZ" sz="1800" b="1" dirty="0" smtClean="0">
                <a:solidFill>
                  <a:srgbClr val="3A5282"/>
                </a:solidFill>
              </a:rPr>
              <a:t> chlap.</a:t>
            </a:r>
            <a:endParaRPr lang="sk-SK" sz="1800" dirty="0" smtClean="0">
              <a:solidFill>
                <a:srgbClr val="3A5282"/>
              </a:solidFill>
            </a:endParaRPr>
          </a:p>
          <a:p>
            <a:pPr algn="ctr">
              <a:buNone/>
            </a:pPr>
            <a:r>
              <a:rPr lang="cs-CZ" sz="1800" dirty="0" smtClean="0"/>
              <a:t> </a:t>
            </a:r>
            <a:endParaRPr lang="sk-SK" sz="1800" dirty="0" smtClean="0"/>
          </a:p>
          <a:p>
            <a:pPr algn="ctr">
              <a:buNone/>
            </a:pPr>
            <a:r>
              <a:rPr lang="cs-CZ" sz="1800" dirty="0" smtClean="0"/>
              <a:t>Nikdy jsem neslyšel: kam jdeš, kdy přijdeš a kde jsi byl,</a:t>
            </a:r>
          </a:p>
          <a:p>
            <a:pPr algn="ctr">
              <a:buNone/>
            </a:pPr>
            <a:r>
              <a:rPr lang="cs-CZ" sz="1800" dirty="0" smtClean="0"/>
              <a:t>a já nikdy nezapomněl, abych svoje sliby vyplnil,</a:t>
            </a:r>
          </a:p>
          <a:p>
            <a:pPr algn="ctr">
              <a:buNone/>
            </a:pPr>
            <a:r>
              <a:rPr lang="cs-CZ" sz="1800" dirty="0" smtClean="0"/>
              <a:t>a když vzpomínala, tak jen na to hezký, co nám život dal,</a:t>
            </a:r>
          </a:p>
          <a:p>
            <a:pPr algn="ctr">
              <a:buNone/>
            </a:pPr>
            <a:r>
              <a:rPr lang="cs-CZ" sz="1800" dirty="0" smtClean="0"/>
              <a:t>nedala mi příležitost, na co bych si taky stěžoval.</a:t>
            </a:r>
            <a:endParaRPr lang="sk-SK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46434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1800" b="1" dirty="0" smtClean="0">
                <a:solidFill>
                  <a:srgbClr val="3A5282"/>
                </a:solidFill>
              </a:rPr>
              <a:t>Když si báječnou ženskou vezme </a:t>
            </a:r>
            <a:r>
              <a:rPr lang="cs-CZ" sz="1800" b="1" dirty="0" err="1" smtClean="0">
                <a:solidFill>
                  <a:srgbClr val="3A5282"/>
                </a:solidFill>
              </a:rPr>
              <a:t>báječnej</a:t>
            </a:r>
            <a:r>
              <a:rPr lang="cs-CZ" sz="1800" b="1" dirty="0" smtClean="0">
                <a:solidFill>
                  <a:srgbClr val="3A5282"/>
                </a:solidFill>
              </a:rPr>
              <a:t> chlap,</a:t>
            </a:r>
          </a:p>
          <a:p>
            <a:pPr algn="ctr">
              <a:buNone/>
            </a:pPr>
            <a:r>
              <a:rPr lang="cs-CZ" sz="1800" b="1" dirty="0" smtClean="0">
                <a:solidFill>
                  <a:srgbClr val="3A5282"/>
                </a:solidFill>
              </a:rPr>
              <a:t>tak mají </a:t>
            </a:r>
            <a:r>
              <a:rPr lang="cs-CZ" sz="1800" b="1" dirty="0" err="1" smtClean="0">
                <a:solidFill>
                  <a:srgbClr val="3A5282"/>
                </a:solidFill>
              </a:rPr>
              <a:t>báječnej</a:t>
            </a:r>
            <a:r>
              <a:rPr lang="cs-CZ" sz="1800" b="1" dirty="0" smtClean="0">
                <a:solidFill>
                  <a:srgbClr val="3A5282"/>
                </a:solidFill>
              </a:rPr>
              <a:t> život </a:t>
            </a:r>
            <a:r>
              <a:rPr lang="cs-CZ" sz="1800" b="1" dirty="0" err="1" smtClean="0">
                <a:solidFill>
                  <a:srgbClr val="3A5282"/>
                </a:solidFill>
              </a:rPr>
              <a:t>plnej</a:t>
            </a:r>
            <a:r>
              <a:rPr lang="cs-CZ" sz="1800" b="1" dirty="0" smtClean="0">
                <a:solidFill>
                  <a:srgbClr val="3A5282"/>
                </a:solidFill>
              </a:rPr>
              <a:t> </a:t>
            </a:r>
            <a:r>
              <a:rPr lang="cs-CZ" sz="1800" b="1" dirty="0" err="1" smtClean="0">
                <a:solidFill>
                  <a:srgbClr val="3A5282"/>
                </a:solidFill>
              </a:rPr>
              <a:t>báječnejch</a:t>
            </a:r>
            <a:r>
              <a:rPr lang="cs-CZ" sz="1800" b="1" dirty="0" smtClean="0">
                <a:solidFill>
                  <a:srgbClr val="3A5282"/>
                </a:solidFill>
              </a:rPr>
              <a:t> dní bez útrap,</a:t>
            </a:r>
          </a:p>
          <a:p>
            <a:pPr algn="ctr">
              <a:buNone/>
            </a:pPr>
            <a:r>
              <a:rPr lang="cs-CZ" sz="1800" b="1" dirty="0" err="1" smtClean="0">
                <a:solidFill>
                  <a:srgbClr val="3A5282"/>
                </a:solidFill>
              </a:rPr>
              <a:t>celej</a:t>
            </a:r>
            <a:r>
              <a:rPr lang="cs-CZ" sz="1800" b="1" dirty="0" smtClean="0">
                <a:solidFill>
                  <a:srgbClr val="3A5282"/>
                </a:solidFill>
              </a:rPr>
              <a:t> den jen tak sedí a popíjejí </a:t>
            </a:r>
            <a:r>
              <a:rPr lang="cs-CZ" sz="1800" b="1" dirty="0" err="1" smtClean="0">
                <a:solidFill>
                  <a:srgbClr val="3A5282"/>
                </a:solidFill>
              </a:rPr>
              <a:t>Chatoneaux</a:t>
            </a:r>
            <a:r>
              <a:rPr lang="cs-CZ" sz="1800" b="1" dirty="0" smtClean="0">
                <a:solidFill>
                  <a:srgbClr val="3A5282"/>
                </a:solidFill>
              </a:rPr>
              <a:t> d'</a:t>
            </a:r>
            <a:r>
              <a:rPr lang="cs-CZ" sz="1800" b="1" dirty="0" err="1" smtClean="0">
                <a:solidFill>
                  <a:srgbClr val="3A5282"/>
                </a:solidFill>
              </a:rPr>
              <a:t>Pappe</a:t>
            </a:r>
            <a:r>
              <a:rPr lang="cs-CZ" sz="1800" b="1" dirty="0" smtClean="0">
                <a:solidFill>
                  <a:srgbClr val="3A5282"/>
                </a:solidFill>
              </a:rPr>
              <a:t>,</a:t>
            </a:r>
          </a:p>
          <a:p>
            <a:pPr algn="ctr">
              <a:buNone/>
            </a:pPr>
            <a:r>
              <a:rPr lang="cs-CZ" sz="1800" b="1" dirty="0" smtClean="0">
                <a:solidFill>
                  <a:srgbClr val="3A5282"/>
                </a:solidFill>
              </a:rPr>
              <a:t>když si báječnou ženskou vezme </a:t>
            </a:r>
            <a:r>
              <a:rPr lang="cs-CZ" sz="1800" b="1" dirty="0" err="1" smtClean="0">
                <a:solidFill>
                  <a:srgbClr val="3A5282"/>
                </a:solidFill>
              </a:rPr>
              <a:t>báječnej</a:t>
            </a:r>
            <a:r>
              <a:rPr lang="cs-CZ" sz="1800" b="1" dirty="0" smtClean="0">
                <a:solidFill>
                  <a:srgbClr val="3A5282"/>
                </a:solidFill>
              </a:rPr>
              <a:t> chlap.</a:t>
            </a:r>
            <a:endParaRPr lang="sk-SK" sz="1800" dirty="0" smtClean="0">
              <a:solidFill>
                <a:srgbClr val="3A5282"/>
              </a:solidFill>
            </a:endParaRPr>
          </a:p>
          <a:p>
            <a:pPr algn="ctr">
              <a:buNone/>
            </a:pPr>
            <a:endParaRPr lang="cs-CZ" sz="1800" dirty="0" smtClean="0"/>
          </a:p>
          <a:p>
            <a:pPr algn="ctr">
              <a:buNone/>
            </a:pPr>
            <a:r>
              <a:rPr lang="cs-CZ" sz="1800" dirty="0" smtClean="0"/>
              <a:t>Tenhle příběh je pravda a sním svůj klobouk, jestli jsem vám lhal,</a:t>
            </a:r>
          </a:p>
          <a:p>
            <a:pPr algn="ctr">
              <a:buNone/>
            </a:pPr>
            <a:r>
              <a:rPr lang="cs-CZ" sz="1800" dirty="0" smtClean="0"/>
              <a:t>že jsem potkal jednu dívku a tu dívku jsem si za ženu vzal,</a:t>
            </a:r>
          </a:p>
          <a:p>
            <a:pPr algn="ctr">
              <a:buNone/>
            </a:pPr>
            <a:r>
              <a:rPr lang="cs-CZ" sz="1800" dirty="0" smtClean="0"/>
              <a:t>zní to jako pohádka z oříšku královny </a:t>
            </a:r>
            <a:r>
              <a:rPr lang="cs-CZ" sz="1800" dirty="0" err="1" smtClean="0"/>
              <a:t>Mab</a:t>
            </a:r>
            <a:r>
              <a:rPr lang="cs-CZ" sz="1800" dirty="0" smtClean="0"/>
              <a:t>,</a:t>
            </a:r>
          </a:p>
          <a:p>
            <a:pPr algn="ctr">
              <a:buNone/>
            </a:pPr>
            <a:r>
              <a:rPr lang="cs-CZ" sz="1800" dirty="0" smtClean="0"/>
              <a:t>že si báječnou ženskou vzal jeden </a:t>
            </a:r>
            <a:r>
              <a:rPr lang="cs-CZ" sz="1800" dirty="0" err="1" smtClean="0"/>
              <a:t>báječnej</a:t>
            </a:r>
            <a:r>
              <a:rPr lang="cs-CZ" sz="1800" dirty="0" smtClean="0"/>
              <a:t> chlap.</a:t>
            </a:r>
            <a:endParaRPr lang="sk-SK" sz="1800" dirty="0" smtClean="0"/>
          </a:p>
          <a:p>
            <a:pPr algn="ctr">
              <a:buNone/>
            </a:pPr>
            <a:endParaRPr lang="sk-SK" sz="1800" dirty="0" smtClean="0"/>
          </a:p>
          <a:p>
            <a:pPr algn="ctr">
              <a:buNone/>
            </a:pPr>
            <a:r>
              <a:rPr lang="cs-CZ" sz="1800" b="1" dirty="0" smtClean="0">
                <a:solidFill>
                  <a:srgbClr val="3A5282"/>
                </a:solidFill>
              </a:rPr>
              <a:t>Když si báječnou ženskou vezme </a:t>
            </a:r>
            <a:r>
              <a:rPr lang="cs-CZ" sz="1800" b="1" dirty="0" err="1" smtClean="0">
                <a:solidFill>
                  <a:srgbClr val="3A5282"/>
                </a:solidFill>
              </a:rPr>
              <a:t>báječnej</a:t>
            </a:r>
            <a:r>
              <a:rPr lang="cs-CZ" sz="1800" b="1" dirty="0" smtClean="0">
                <a:solidFill>
                  <a:srgbClr val="3A5282"/>
                </a:solidFill>
              </a:rPr>
              <a:t> chlap,</a:t>
            </a:r>
          </a:p>
          <a:p>
            <a:pPr algn="ctr">
              <a:buNone/>
            </a:pPr>
            <a:r>
              <a:rPr lang="cs-CZ" sz="1800" b="1" dirty="0" smtClean="0">
                <a:solidFill>
                  <a:srgbClr val="3A5282"/>
                </a:solidFill>
              </a:rPr>
              <a:t>tak mají </a:t>
            </a:r>
            <a:r>
              <a:rPr lang="cs-CZ" sz="1800" b="1" dirty="0" err="1" smtClean="0">
                <a:solidFill>
                  <a:srgbClr val="3A5282"/>
                </a:solidFill>
              </a:rPr>
              <a:t>báječnej</a:t>
            </a:r>
            <a:r>
              <a:rPr lang="cs-CZ" sz="1800" b="1" dirty="0" smtClean="0">
                <a:solidFill>
                  <a:srgbClr val="3A5282"/>
                </a:solidFill>
              </a:rPr>
              <a:t> život </a:t>
            </a:r>
            <a:r>
              <a:rPr lang="cs-CZ" sz="1800" b="1" dirty="0" err="1" smtClean="0">
                <a:solidFill>
                  <a:srgbClr val="3A5282"/>
                </a:solidFill>
              </a:rPr>
              <a:t>plnej</a:t>
            </a:r>
            <a:r>
              <a:rPr lang="cs-CZ" sz="1800" b="1" dirty="0" smtClean="0">
                <a:solidFill>
                  <a:srgbClr val="3A5282"/>
                </a:solidFill>
              </a:rPr>
              <a:t> </a:t>
            </a:r>
            <a:r>
              <a:rPr lang="cs-CZ" sz="1800" b="1" dirty="0" err="1" smtClean="0">
                <a:solidFill>
                  <a:srgbClr val="3A5282"/>
                </a:solidFill>
              </a:rPr>
              <a:t>báječnejch</a:t>
            </a:r>
            <a:r>
              <a:rPr lang="cs-CZ" sz="1800" b="1" dirty="0" smtClean="0">
                <a:solidFill>
                  <a:srgbClr val="3A5282"/>
                </a:solidFill>
              </a:rPr>
              <a:t> dní bez útrap,</a:t>
            </a:r>
          </a:p>
          <a:p>
            <a:pPr algn="ctr">
              <a:buNone/>
            </a:pPr>
            <a:r>
              <a:rPr lang="cs-CZ" sz="1800" b="1" dirty="0" err="1" smtClean="0">
                <a:solidFill>
                  <a:srgbClr val="3A5282"/>
                </a:solidFill>
              </a:rPr>
              <a:t>celejden</a:t>
            </a:r>
            <a:r>
              <a:rPr lang="cs-CZ" sz="1800" b="1" dirty="0" smtClean="0">
                <a:solidFill>
                  <a:srgbClr val="3A5282"/>
                </a:solidFill>
              </a:rPr>
              <a:t> jen tak sedí a popíjejí </a:t>
            </a:r>
            <a:r>
              <a:rPr lang="cs-CZ" sz="1800" b="1" dirty="0" err="1" smtClean="0">
                <a:solidFill>
                  <a:srgbClr val="3A5282"/>
                </a:solidFill>
              </a:rPr>
              <a:t>Chatoneaux</a:t>
            </a:r>
            <a:r>
              <a:rPr lang="cs-CZ" sz="1800" b="1" dirty="0" smtClean="0">
                <a:solidFill>
                  <a:srgbClr val="3A5282"/>
                </a:solidFill>
              </a:rPr>
              <a:t> d'</a:t>
            </a:r>
            <a:r>
              <a:rPr lang="cs-CZ" sz="1800" b="1" dirty="0" err="1" smtClean="0">
                <a:solidFill>
                  <a:srgbClr val="3A5282"/>
                </a:solidFill>
              </a:rPr>
              <a:t>Pappe</a:t>
            </a:r>
            <a:r>
              <a:rPr lang="cs-CZ" sz="1800" b="1" dirty="0" smtClean="0">
                <a:solidFill>
                  <a:srgbClr val="3A5282"/>
                </a:solidFill>
              </a:rPr>
              <a:t>,</a:t>
            </a:r>
          </a:p>
          <a:p>
            <a:pPr algn="ctr">
              <a:buNone/>
            </a:pPr>
            <a:r>
              <a:rPr lang="cs-CZ" sz="1800" b="1" dirty="0" smtClean="0">
                <a:solidFill>
                  <a:srgbClr val="3A5282"/>
                </a:solidFill>
              </a:rPr>
              <a:t>když si báječnou ženskou vezme </a:t>
            </a:r>
            <a:r>
              <a:rPr lang="cs-CZ" sz="1800" b="1" dirty="0" err="1" smtClean="0">
                <a:solidFill>
                  <a:srgbClr val="3A5282"/>
                </a:solidFill>
              </a:rPr>
              <a:t>báječnej</a:t>
            </a:r>
            <a:r>
              <a:rPr lang="cs-CZ" sz="1800" b="1" dirty="0" smtClean="0">
                <a:solidFill>
                  <a:srgbClr val="3A5282"/>
                </a:solidFill>
              </a:rPr>
              <a:t> chlap.</a:t>
            </a:r>
            <a:endParaRPr lang="sk-SK" sz="1800" dirty="0" smtClean="0">
              <a:solidFill>
                <a:srgbClr val="3A52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3A5282"/>
                </a:solidFill>
              </a:rPr>
              <a:t>Charakteristika Štýlu</a:t>
            </a:r>
            <a:endParaRPr lang="sk-SK" dirty="0">
              <a:solidFill>
                <a:srgbClr val="3A528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85860"/>
            <a:ext cx="8507288" cy="5143536"/>
          </a:xfrm>
        </p:spPr>
        <p:txBody>
          <a:bodyPr>
            <a:normAutofit lnSpcReduction="10000"/>
          </a:bodyPr>
          <a:lstStyle/>
          <a:p>
            <a:r>
              <a:rPr lang="sk-SK" sz="2400" b="1" i="1" dirty="0" smtClean="0">
                <a:solidFill>
                  <a:srgbClr val="3A5282"/>
                </a:solidFill>
                <a:latin typeface="Times New Roman" pitchFamily="18" charset="0"/>
                <a:cs typeface="Times New Roman" pitchFamily="18" charset="0"/>
              </a:rPr>
              <a:t>Country and western </a:t>
            </a:r>
            <a:r>
              <a:rPr lang="sk-SK" sz="2400" dirty="0" smtClean="0">
                <a:solidFill>
                  <a:srgbClr val="5F5143"/>
                </a:solidFill>
                <a:latin typeface="Times New Roman" pitchFamily="18" charset="0"/>
                <a:cs typeface="Times New Roman" pitchFamily="18" charset="0"/>
              </a:rPr>
              <a:t>(zjednodušene označovaná ako </a:t>
            </a:r>
            <a:r>
              <a:rPr lang="sk-SK" sz="2400" b="1" i="1" dirty="0" smtClean="0">
                <a:solidFill>
                  <a:srgbClr val="3A5282"/>
                </a:solidFill>
                <a:latin typeface="Times New Roman" pitchFamily="18" charset="0"/>
                <a:cs typeface="Times New Roman" pitchFamily="18" charset="0"/>
              </a:rPr>
              <a:t>country</a:t>
            </a:r>
            <a:r>
              <a:rPr lang="sk-SK" sz="2400" dirty="0" smtClean="0">
                <a:solidFill>
                  <a:srgbClr val="5F5143"/>
                </a:solidFill>
                <a:latin typeface="Times New Roman" pitchFamily="18" charset="0"/>
                <a:cs typeface="Times New Roman" pitchFamily="18" charset="0"/>
              </a:rPr>
              <a:t>) má svoj pôvod na juhu USA v meste </a:t>
            </a:r>
            <a:r>
              <a:rPr lang="sk-SK" sz="2400" b="1" i="1" dirty="0" err="1" smtClean="0">
                <a:solidFill>
                  <a:srgbClr val="3A5282"/>
                </a:solidFill>
                <a:latin typeface="Times New Roman" pitchFamily="18" charset="0"/>
                <a:cs typeface="Times New Roman" pitchFamily="18" charset="0"/>
              </a:rPr>
              <a:t>Nashville</a:t>
            </a:r>
            <a:r>
              <a:rPr lang="sk-SK" sz="2400" dirty="0" smtClean="0">
                <a:solidFill>
                  <a:srgbClr val="5F5143"/>
                </a:solidFill>
                <a:latin typeface="Times New Roman" pitchFamily="18" charset="0"/>
                <a:cs typeface="Times New Roman" pitchFamily="18" charset="0"/>
              </a:rPr>
              <a:t> v štáte </a:t>
            </a:r>
            <a:r>
              <a:rPr lang="sk-SK" sz="2400" b="1" i="1" dirty="0" smtClean="0">
                <a:solidFill>
                  <a:srgbClr val="3A5282"/>
                </a:solidFill>
                <a:latin typeface="Times New Roman" pitchFamily="18" charset="0"/>
                <a:cs typeface="Times New Roman" pitchFamily="18" charset="0"/>
              </a:rPr>
              <a:t>Tennessee</a:t>
            </a:r>
            <a:r>
              <a:rPr lang="sk-SK" sz="2400" dirty="0" smtClean="0">
                <a:solidFill>
                  <a:srgbClr val="5F514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sk-SK" sz="2400" dirty="0" smtClean="0">
                <a:solidFill>
                  <a:srgbClr val="5F5143"/>
                </a:solidFill>
                <a:latin typeface="Times New Roman" pitchFamily="18" charset="0"/>
                <a:cs typeface="Times New Roman" pitchFamily="18" charset="0"/>
              </a:rPr>
            </a:br>
            <a:endParaRPr lang="sk-SK" sz="2400" dirty="0" smtClean="0">
              <a:solidFill>
                <a:srgbClr val="5F514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400" dirty="0" smtClean="0">
                <a:solidFill>
                  <a:srgbClr val="5F5143"/>
                </a:solidFill>
                <a:latin typeface="Times New Roman" pitchFamily="18" charset="0"/>
                <a:cs typeface="Times New Roman" pitchFamily="18" charset="0"/>
              </a:rPr>
              <a:t>Hudobný žáner vznikol približne v 20. rokoch 20. storočia, pôvodne sa nazýval </a:t>
            </a:r>
            <a:r>
              <a:rPr lang="sk-SK" sz="2400" b="1" i="1" dirty="0" err="1" smtClean="0">
                <a:solidFill>
                  <a:srgbClr val="3A5282"/>
                </a:solidFill>
                <a:latin typeface="Times New Roman" pitchFamily="18" charset="0"/>
                <a:cs typeface="Times New Roman" pitchFamily="18" charset="0"/>
              </a:rPr>
              <a:t>hillbilly</a:t>
            </a:r>
            <a:r>
              <a:rPr lang="sk-SK" sz="2400" b="1" i="1" dirty="0" smtClean="0">
                <a:solidFill>
                  <a:srgbClr val="3A52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i="1" dirty="0" err="1" smtClean="0">
                <a:solidFill>
                  <a:srgbClr val="3A5282"/>
                </a:solidFill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sk-SK" sz="2400" dirty="0" smtClean="0">
                <a:solidFill>
                  <a:srgbClr val="5F514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k-SK" sz="2400" dirty="0" smtClean="0">
              <a:solidFill>
                <a:srgbClr val="5F514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400" dirty="0" smtClean="0">
                <a:solidFill>
                  <a:srgbClr val="5F5143"/>
                </a:solidFill>
                <a:latin typeface="Times New Roman" pitchFamily="18" charset="0"/>
                <a:cs typeface="Times New Roman" pitchFamily="18" charset="0"/>
              </a:rPr>
              <a:t>V tomto období prichádzali do USA </a:t>
            </a:r>
            <a:r>
              <a:rPr lang="sk-SK" sz="2400" b="1" i="1" dirty="0" smtClean="0">
                <a:solidFill>
                  <a:srgbClr val="3A5282"/>
                </a:solidFill>
                <a:latin typeface="Times New Roman" pitchFamily="18" charset="0"/>
                <a:cs typeface="Times New Roman" pitchFamily="18" charset="0"/>
              </a:rPr>
              <a:t>prisťahovalci z Európy</a:t>
            </a:r>
            <a:r>
              <a:rPr lang="sk-SK" sz="2400" dirty="0" smtClean="0">
                <a:solidFill>
                  <a:srgbClr val="5F5143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sk-SK" sz="2400" dirty="0" smtClean="0">
                <a:solidFill>
                  <a:srgbClr val="5F514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400" b="1" i="1" dirty="0" smtClean="0">
                <a:solidFill>
                  <a:srgbClr val="5F5143"/>
                </a:solidFill>
                <a:latin typeface="Times New Roman" pitchFamily="18" charset="0"/>
                <a:cs typeface="Times New Roman" pitchFamily="18" charset="0"/>
              </a:rPr>
              <a:t>Íri, Škóti, Angličania, </a:t>
            </a:r>
            <a:r>
              <a:rPr lang="sk-SK" sz="2400" i="1" dirty="0" smtClean="0">
                <a:solidFill>
                  <a:srgbClr val="5F5143"/>
                </a:solidFill>
                <a:latin typeface="Times New Roman" pitchFamily="18" charset="0"/>
                <a:cs typeface="Times New Roman" pitchFamily="18" charset="0"/>
              </a:rPr>
              <a:t>ale aj </a:t>
            </a:r>
            <a:r>
              <a:rPr lang="sk-SK" sz="2400" b="1" i="1" dirty="0" smtClean="0">
                <a:solidFill>
                  <a:srgbClr val="5F5143"/>
                </a:solidFill>
                <a:latin typeface="Times New Roman" pitchFamily="18" charset="0"/>
                <a:cs typeface="Times New Roman" pitchFamily="18" charset="0"/>
              </a:rPr>
              <a:t>Nemci, Slovania</a:t>
            </a:r>
            <a:r>
              <a:rPr lang="sk-SK" sz="2400" i="1" dirty="0" smtClean="0">
                <a:solidFill>
                  <a:srgbClr val="5F5143"/>
                </a:solidFill>
                <a:latin typeface="Times New Roman" pitchFamily="18" charset="0"/>
                <a:cs typeface="Times New Roman" pitchFamily="18" charset="0"/>
              </a:rPr>
              <a:t>, ...</a:t>
            </a:r>
            <a:br>
              <a:rPr lang="sk-SK" sz="2400" i="1" dirty="0" smtClean="0">
                <a:solidFill>
                  <a:srgbClr val="5F5143"/>
                </a:solidFill>
                <a:latin typeface="Times New Roman" pitchFamily="18" charset="0"/>
                <a:cs typeface="Times New Roman" pitchFamily="18" charset="0"/>
              </a:rPr>
            </a:br>
            <a:endParaRPr lang="sk-SK" sz="2400" i="1" dirty="0" smtClean="0">
              <a:solidFill>
                <a:srgbClr val="5F514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400" i="1" dirty="0" smtClean="0">
                <a:solidFill>
                  <a:srgbClr val="5F5143"/>
                </a:solidFill>
                <a:latin typeface="Times New Roman" pitchFamily="18" charset="0"/>
                <a:cs typeface="Times New Roman" pitchFamily="18" charset="0"/>
              </a:rPr>
              <a:t>Okrem túžby po slobode a lepšom živote si priniesli svoje kultúrne tradície, piesne.</a:t>
            </a:r>
          </a:p>
          <a:p>
            <a:r>
              <a:rPr lang="sk-SK" sz="2400" i="1" dirty="0" smtClean="0">
                <a:solidFill>
                  <a:srgbClr val="5F5143"/>
                </a:solidFill>
                <a:latin typeface="Times New Roman" pitchFamily="18" charset="0"/>
                <a:cs typeface="Times New Roman" pitchFamily="18" charset="0"/>
              </a:rPr>
              <a:t>Z pôvodných nápevov v novom prostredí postupne vznikali nové, ktoré sa prostredníctvom rozhlasu šírili po celej krajine.</a:t>
            </a:r>
          </a:p>
          <a:p>
            <a:endParaRPr lang="sk-SK" sz="2400" dirty="0" smtClean="0">
              <a:solidFill>
                <a:srgbClr val="5F514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400" dirty="0" smtClean="0">
              <a:solidFill>
                <a:srgbClr val="5F514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l"/>
            <a:r>
              <a:rPr lang="sk-SK" dirty="0" smtClean="0">
                <a:solidFill>
                  <a:srgbClr val="3A5282"/>
                </a:solidFill>
              </a:rPr>
              <a:t>Tematika piesní</a:t>
            </a:r>
            <a:endParaRPr lang="sk-SK" dirty="0">
              <a:solidFill>
                <a:srgbClr val="3A528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57298"/>
            <a:ext cx="8229600" cy="4943761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 piesňach sa spievalo o:</a:t>
            </a:r>
          </a:p>
          <a:p>
            <a:endParaRPr lang="sk-SK" sz="2400" dirty="0" smtClean="0"/>
          </a:p>
          <a:p>
            <a:r>
              <a:rPr lang="sk-SK" sz="2400" dirty="0" smtClean="0"/>
              <a:t>zlatokopoch</a:t>
            </a:r>
          </a:p>
          <a:p>
            <a:r>
              <a:rPr lang="sk-SK" sz="2400" dirty="0" smtClean="0"/>
              <a:t>kovbojoch</a:t>
            </a:r>
          </a:p>
          <a:p>
            <a:r>
              <a:rPr lang="sk-SK" sz="2400" dirty="0" smtClean="0"/>
              <a:t>americkej prírode</a:t>
            </a:r>
          </a:p>
          <a:p>
            <a:r>
              <a:rPr lang="sk-SK" sz="2400" dirty="0" smtClean="0"/>
              <a:t>cestovaní</a:t>
            </a:r>
          </a:p>
          <a:p>
            <a:r>
              <a:rPr lang="sk-SK" sz="2400" dirty="0" smtClean="0"/>
              <a:t>láske</a:t>
            </a:r>
          </a:p>
          <a:p>
            <a:pPr>
              <a:buNone/>
            </a:pPr>
            <a:endParaRPr lang="sk-SK" sz="2400" dirty="0" smtClean="0"/>
          </a:p>
          <a:p>
            <a:endParaRPr lang="sk-SK" sz="2400" dirty="0" smtClean="0"/>
          </a:p>
          <a:p>
            <a:endParaRPr lang="sk-S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3246"/>
            <a:ext cx="2500330" cy="2790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507616"/>
            <a:ext cx="2266603" cy="2993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105032"/>
            <a:ext cx="2326066" cy="3109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00570"/>
            <a:ext cx="3362334" cy="213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3A5282"/>
                </a:solidFill>
              </a:rPr>
              <a:t>Hudobné nástroje </a:t>
            </a:r>
            <a:endParaRPr lang="sk-SK" dirty="0">
              <a:solidFill>
                <a:srgbClr val="3A528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1554163"/>
            <a:ext cx="3929090" cy="2732094"/>
          </a:xfrm>
        </p:spPr>
        <p:txBody>
          <a:bodyPr>
            <a:normAutofit/>
          </a:bodyPr>
          <a:lstStyle/>
          <a:p>
            <a:r>
              <a:rPr lang="sk-SK" sz="2400" dirty="0" smtClean="0"/>
              <a:t>husle</a:t>
            </a:r>
          </a:p>
          <a:p>
            <a:r>
              <a:rPr lang="sk-SK" sz="2400" dirty="0" smtClean="0">
                <a:solidFill>
                  <a:srgbClr val="3A5282"/>
                </a:solidFill>
              </a:rPr>
              <a:t>akustická gitara</a:t>
            </a:r>
          </a:p>
          <a:p>
            <a:r>
              <a:rPr lang="sk-SK" sz="2400" dirty="0" smtClean="0"/>
              <a:t>bendžo</a:t>
            </a:r>
          </a:p>
          <a:p>
            <a:r>
              <a:rPr lang="sk-SK" sz="2400" dirty="0" smtClean="0">
                <a:solidFill>
                  <a:srgbClr val="3A5282"/>
                </a:solidFill>
              </a:rPr>
              <a:t>fúkacia harmonika</a:t>
            </a:r>
          </a:p>
          <a:p>
            <a:r>
              <a:rPr lang="sk-SK" sz="2400" dirty="0" smtClean="0"/>
              <a:t>basa</a:t>
            </a:r>
          </a:p>
          <a:p>
            <a:r>
              <a:rPr lang="sk-SK" sz="2400" dirty="0" smtClean="0">
                <a:solidFill>
                  <a:srgbClr val="3A5282"/>
                </a:solidFill>
              </a:rPr>
              <a:t>bicie</a:t>
            </a:r>
            <a:r>
              <a:rPr lang="sk-SK" sz="2400" dirty="0" smtClean="0"/>
              <a:t> (oveľa neskôr)</a:t>
            </a:r>
          </a:p>
          <a:p>
            <a:pPr>
              <a:buNone/>
            </a:pPr>
            <a:endParaRPr lang="sk-SK" sz="2400" dirty="0" smtClean="0"/>
          </a:p>
          <a:p>
            <a:endParaRPr lang="sk-SK" sz="2400" dirty="0"/>
          </a:p>
        </p:txBody>
      </p:sp>
      <p:sp>
        <p:nvSpPr>
          <p:cNvPr id="4100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902457"/>
            <a:ext cx="4786346" cy="159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4551" t="16128" b="16131"/>
          <a:stretch>
            <a:fillRect/>
          </a:stretch>
        </p:blipFill>
        <p:spPr bwMode="auto">
          <a:xfrm>
            <a:off x="428596" y="4357694"/>
            <a:ext cx="328187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444223"/>
            <a:ext cx="4921880" cy="3199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3A5282"/>
                </a:solidFill>
              </a:rPr>
              <a:t>významné osobnosti</a:t>
            </a:r>
            <a:endParaRPr lang="sk-SK" dirty="0">
              <a:solidFill>
                <a:srgbClr val="3A528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502" y="1457324"/>
            <a:ext cx="5141068" cy="2328866"/>
          </a:xfrm>
        </p:spPr>
        <p:txBody>
          <a:bodyPr>
            <a:normAutofit/>
          </a:bodyPr>
          <a:lstStyle/>
          <a:p>
            <a:r>
              <a:rPr lang="sk-SK" sz="2400" b="1" i="1" dirty="0" err="1" smtClean="0">
                <a:solidFill>
                  <a:srgbClr val="EF3E07"/>
                </a:solidFill>
              </a:rPr>
              <a:t>Johny</a:t>
            </a:r>
            <a:r>
              <a:rPr lang="sk-SK" sz="2400" b="1" i="1" dirty="0" smtClean="0">
                <a:solidFill>
                  <a:srgbClr val="EF3E07"/>
                </a:solidFill>
              </a:rPr>
              <a:t> </a:t>
            </a:r>
            <a:r>
              <a:rPr lang="sk-SK" sz="2400" b="1" i="1" dirty="0" err="1" smtClean="0">
                <a:solidFill>
                  <a:srgbClr val="EF3E07"/>
                </a:solidFill>
              </a:rPr>
              <a:t>Cash</a:t>
            </a:r>
            <a:r>
              <a:rPr lang="sk-SK" sz="2400" dirty="0" smtClean="0">
                <a:solidFill>
                  <a:srgbClr val="EF3E07"/>
                </a:solidFill>
              </a:rPr>
              <a:t> </a:t>
            </a:r>
            <a:r>
              <a:rPr lang="sk-SK" sz="2400" dirty="0" smtClean="0"/>
              <a:t>(1932 – 2003)</a:t>
            </a:r>
          </a:p>
          <a:p>
            <a:pPr>
              <a:buNone/>
            </a:pPr>
            <a:r>
              <a:rPr lang="sk-SK" sz="2400" dirty="0" smtClean="0"/>
              <a:t>	- spevák, skladateľ piesní</a:t>
            </a:r>
            <a:br>
              <a:rPr lang="sk-SK" sz="2400" dirty="0" smtClean="0"/>
            </a:br>
            <a:endParaRPr lang="sk-SK" sz="2400" dirty="0" smtClean="0"/>
          </a:p>
          <a:p>
            <a:r>
              <a:rPr lang="sk-SK" sz="2400" b="1" i="1" dirty="0" smtClean="0">
                <a:solidFill>
                  <a:srgbClr val="3A5282"/>
                </a:solidFill>
                <a:hlinkClick r:id="rId2"/>
              </a:rPr>
              <a:t>Orange </a:t>
            </a:r>
            <a:r>
              <a:rPr lang="sk-SK" sz="2400" b="1" i="1" dirty="0" err="1" smtClean="0">
                <a:solidFill>
                  <a:srgbClr val="3A5282"/>
                </a:solidFill>
                <a:hlinkClick r:id="rId2"/>
              </a:rPr>
              <a:t>Blossom</a:t>
            </a:r>
            <a:r>
              <a:rPr lang="sk-SK" sz="2400" b="1" i="1" dirty="0" smtClean="0">
                <a:solidFill>
                  <a:srgbClr val="3A5282"/>
                </a:solidFill>
                <a:hlinkClick r:id="rId2"/>
              </a:rPr>
              <a:t> </a:t>
            </a:r>
            <a:r>
              <a:rPr lang="sk-SK" sz="2400" b="1" i="1" dirty="0" err="1" smtClean="0">
                <a:solidFill>
                  <a:srgbClr val="3A5282"/>
                </a:solidFill>
                <a:hlinkClick r:id="rId2"/>
              </a:rPr>
              <a:t>Special</a:t>
            </a:r>
            <a:endParaRPr lang="sk-SK" sz="2400" b="1" i="1" dirty="0" smtClean="0">
              <a:solidFill>
                <a:srgbClr val="3A5282"/>
              </a:solidFill>
            </a:endParaRPr>
          </a:p>
          <a:p>
            <a:r>
              <a:rPr lang="sk-SK" sz="2400" b="1" i="1" dirty="0" err="1" smtClean="0">
                <a:solidFill>
                  <a:srgbClr val="3A5282"/>
                </a:solidFill>
                <a:hlinkClick r:id="rId3"/>
              </a:rPr>
              <a:t>Ghost</a:t>
            </a:r>
            <a:r>
              <a:rPr lang="sk-SK" sz="2400" b="1" i="1" dirty="0" smtClean="0">
                <a:solidFill>
                  <a:srgbClr val="3A5282"/>
                </a:solidFill>
                <a:hlinkClick r:id="rId3"/>
              </a:rPr>
              <a:t> </a:t>
            </a:r>
            <a:r>
              <a:rPr lang="sk-SK" sz="2400" b="1" i="1" dirty="0" err="1" smtClean="0">
                <a:solidFill>
                  <a:srgbClr val="3A5282"/>
                </a:solidFill>
                <a:hlinkClick r:id="rId3"/>
              </a:rPr>
              <a:t>Riders</a:t>
            </a:r>
            <a:r>
              <a:rPr lang="sk-SK" sz="2400" b="1" i="1" dirty="0" smtClean="0">
                <a:solidFill>
                  <a:srgbClr val="3A5282"/>
                </a:solidFill>
                <a:hlinkClick r:id="rId3"/>
              </a:rPr>
              <a:t> In </a:t>
            </a:r>
            <a:r>
              <a:rPr lang="sk-SK" sz="2400" b="1" i="1" dirty="0" err="1" smtClean="0">
                <a:solidFill>
                  <a:srgbClr val="3A5282"/>
                </a:solidFill>
                <a:hlinkClick r:id="rId3"/>
              </a:rPr>
              <a:t>The</a:t>
            </a:r>
            <a:r>
              <a:rPr lang="sk-SK" sz="2400" b="1" i="1" dirty="0" smtClean="0">
                <a:solidFill>
                  <a:srgbClr val="3A5282"/>
                </a:solidFill>
                <a:hlinkClick r:id="rId3"/>
              </a:rPr>
              <a:t> </a:t>
            </a:r>
            <a:r>
              <a:rPr lang="sk-SK" sz="2400" b="1" i="1" dirty="0" err="1" smtClean="0">
                <a:solidFill>
                  <a:srgbClr val="3A5282"/>
                </a:solidFill>
                <a:hlinkClick r:id="rId3"/>
              </a:rPr>
              <a:t>Sky</a:t>
            </a:r>
            <a:endParaRPr lang="sk-SK" sz="2400" b="1" i="1" dirty="0" smtClean="0">
              <a:solidFill>
                <a:srgbClr val="3A528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285860"/>
            <a:ext cx="2714644" cy="3061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884" y="3929066"/>
            <a:ext cx="2110042" cy="2614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Zástupný symbol obsahu 2"/>
          <p:cNvSpPr txBox="1">
            <a:spLocks/>
          </p:cNvSpPr>
          <p:nvPr/>
        </p:nvSpPr>
        <p:spPr>
          <a:xfrm>
            <a:off x="3143240" y="4572008"/>
            <a:ext cx="5929354" cy="200026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sk-SK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F3E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Olivia</a:t>
            </a:r>
            <a:r>
              <a:rPr kumimoji="0" lang="sk-SK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F3E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F3E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Newton-John</a:t>
            </a:r>
            <a:r>
              <a:rPr kumimoji="0" lang="sk-SK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F3E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(1948 – súčasnosť)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speváčka </a:t>
            </a:r>
            <a:b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kumimoji="0" lang="sk-SK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A528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</a:t>
            </a:r>
            <a:r>
              <a:rPr kumimoji="0" lang="sk-SK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A528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A528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</a:t>
            </a:r>
            <a:r>
              <a:rPr kumimoji="0" lang="sk-SK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A528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A528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</a:t>
            </a:r>
            <a:r>
              <a:rPr kumimoji="0" lang="sk-SK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A528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Country </a:t>
            </a:r>
            <a:r>
              <a:rPr kumimoji="0" lang="sk-SK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A528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Roads</a:t>
            </a:r>
            <a:r>
              <a:rPr lang="sk-SK" sz="2400" b="1" i="1" dirty="0">
                <a:solidFill>
                  <a:srgbClr val="3A5282"/>
                </a:solidFill>
              </a:rPr>
              <a:t>: </a:t>
            </a:r>
            <a:r>
              <a:rPr lang="sk-SK" sz="2400" b="1" i="1" dirty="0">
                <a:solidFill>
                  <a:srgbClr val="3A5282"/>
                </a:solidFill>
                <a:hlinkClick r:id="rId6"/>
              </a:rPr>
              <a:t>https://</a:t>
            </a:r>
            <a:r>
              <a:rPr lang="sk-SK" sz="2400" b="1" i="1" dirty="0" smtClean="0">
                <a:solidFill>
                  <a:srgbClr val="3A5282"/>
                </a:solidFill>
                <a:hlinkClick r:id="rId6"/>
              </a:rPr>
              <a:t>www.youtube.com/watch?v=GJzq3dAEgIs</a:t>
            </a:r>
            <a:endParaRPr lang="sk-SK" sz="2400" b="1" i="1" dirty="0" smtClean="0">
              <a:solidFill>
                <a:srgbClr val="3A5282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kumimoji="0" lang="sk-SK" sz="2400" b="1" i="1" u="none" strike="noStrike" kern="1200" cap="none" spc="0" normalizeH="0" baseline="0" noProof="0" dirty="0" smtClean="0">
              <a:ln>
                <a:noFill/>
              </a:ln>
              <a:solidFill>
                <a:srgbClr val="3A528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i="1" dirty="0" err="1" smtClean="0">
                <a:solidFill>
                  <a:srgbClr val="FF0000"/>
                </a:solidFill>
              </a:rPr>
              <a:t>Keith</a:t>
            </a:r>
            <a:r>
              <a:rPr lang="sk-SK" i="1" dirty="0" smtClean="0">
                <a:solidFill>
                  <a:srgbClr val="FF0000"/>
                </a:solidFill>
              </a:rPr>
              <a:t> Urban </a:t>
            </a:r>
            <a:r>
              <a:rPr lang="sk-SK" dirty="0" smtClean="0">
                <a:solidFill>
                  <a:srgbClr val="5F5143"/>
                </a:solidFill>
              </a:rPr>
              <a:t>(1967 – súčasnosť)</a:t>
            </a:r>
          </a:p>
          <a:p>
            <a:pPr marL="0" indent="0">
              <a:buNone/>
            </a:pPr>
            <a:r>
              <a:rPr lang="sk-SK" i="1" dirty="0" smtClean="0">
                <a:solidFill>
                  <a:srgbClr val="5F5143"/>
                </a:solidFill>
              </a:rPr>
              <a:t>	- spevák, gitarista</a:t>
            </a:r>
          </a:p>
          <a:p>
            <a:pPr marL="0" indent="0">
              <a:buNone/>
            </a:pPr>
            <a:r>
              <a:rPr lang="sk-SK" i="1" dirty="0">
                <a:solidFill>
                  <a:srgbClr val="5F5143"/>
                </a:solidFill>
              </a:rPr>
              <a:t>	</a:t>
            </a:r>
            <a:r>
              <a:rPr lang="sk-SK" i="1" dirty="0" smtClean="0">
                <a:solidFill>
                  <a:srgbClr val="5F5143"/>
                </a:solidFill>
              </a:rPr>
              <a:t>- manžel </a:t>
            </a:r>
            <a:r>
              <a:rPr lang="sk-SK" i="1" dirty="0" err="1" smtClean="0">
                <a:solidFill>
                  <a:srgbClr val="5F5143"/>
                </a:solidFill>
              </a:rPr>
              <a:t>Nicole</a:t>
            </a:r>
            <a:r>
              <a:rPr lang="sk-SK" i="1" dirty="0" smtClean="0">
                <a:solidFill>
                  <a:srgbClr val="5F5143"/>
                </a:solidFill>
              </a:rPr>
              <a:t> </a:t>
            </a:r>
            <a:r>
              <a:rPr lang="sk-SK" i="1" dirty="0" err="1" smtClean="0">
                <a:solidFill>
                  <a:srgbClr val="5F5143"/>
                </a:solidFill>
              </a:rPr>
              <a:t>Kidman</a:t>
            </a:r>
            <a:endParaRPr lang="sk-SK" i="1" dirty="0" smtClean="0">
              <a:solidFill>
                <a:srgbClr val="5F5143"/>
              </a:solidFill>
            </a:endParaRPr>
          </a:p>
          <a:p>
            <a:pPr marL="0" indent="0">
              <a:buNone/>
            </a:pPr>
            <a:r>
              <a:rPr lang="sk-SK" i="1" dirty="0" smtClean="0">
                <a:solidFill>
                  <a:srgbClr val="3A5282"/>
                </a:solidFill>
              </a:rPr>
              <a:t> </a:t>
            </a:r>
            <a:r>
              <a:rPr lang="sk-SK" b="1" dirty="0" err="1" smtClean="0">
                <a:solidFill>
                  <a:srgbClr val="3A5282"/>
                </a:solidFill>
              </a:rPr>
              <a:t>We</a:t>
            </a:r>
            <a:r>
              <a:rPr lang="sk-SK" b="1" dirty="0" smtClean="0">
                <a:solidFill>
                  <a:srgbClr val="3A5282"/>
                </a:solidFill>
              </a:rPr>
              <a:t> </a:t>
            </a:r>
            <a:r>
              <a:rPr lang="sk-SK" b="1" dirty="0" err="1" smtClean="0">
                <a:solidFill>
                  <a:srgbClr val="3A5282"/>
                </a:solidFill>
              </a:rPr>
              <a:t>Where</a:t>
            </a:r>
            <a:r>
              <a:rPr lang="sk-SK" b="1" dirty="0" smtClean="0">
                <a:solidFill>
                  <a:srgbClr val="3A5282"/>
                </a:solidFill>
              </a:rPr>
              <a:t>: </a:t>
            </a:r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www.youtube.com/watch?v=a5qqslX-hBc</a:t>
            </a:r>
            <a:endParaRPr lang="sk-SK" dirty="0" smtClean="0"/>
          </a:p>
          <a:p>
            <a:pPr marL="0" indent="0">
              <a:buNone/>
            </a:pPr>
            <a:r>
              <a:rPr lang="sk-SK" b="1" dirty="0" err="1" smtClean="0">
                <a:solidFill>
                  <a:srgbClr val="3A5282"/>
                </a:solidFill>
              </a:rPr>
              <a:t>Somebody</a:t>
            </a:r>
            <a:r>
              <a:rPr lang="sk-SK" b="1" dirty="0" smtClean="0">
                <a:solidFill>
                  <a:srgbClr val="3A5282"/>
                </a:solidFill>
              </a:rPr>
              <a:t> </a:t>
            </a:r>
            <a:r>
              <a:rPr lang="sk-SK" b="1" dirty="0" err="1" smtClean="0">
                <a:solidFill>
                  <a:srgbClr val="3A5282"/>
                </a:solidFill>
              </a:rPr>
              <a:t>Like</a:t>
            </a:r>
            <a:r>
              <a:rPr lang="sk-SK" b="1" dirty="0" smtClean="0">
                <a:solidFill>
                  <a:srgbClr val="3A5282"/>
                </a:solidFill>
              </a:rPr>
              <a:t> </a:t>
            </a:r>
            <a:r>
              <a:rPr lang="sk-SK" b="1" dirty="0" err="1" smtClean="0">
                <a:solidFill>
                  <a:srgbClr val="3A5282"/>
                </a:solidFill>
              </a:rPr>
              <a:t>You</a:t>
            </a:r>
            <a:r>
              <a:rPr lang="sk-SK" b="1" dirty="0" smtClean="0">
                <a:solidFill>
                  <a:srgbClr val="3A5282"/>
                </a:solidFill>
              </a:rPr>
              <a:t>:</a:t>
            </a:r>
          </a:p>
          <a:p>
            <a:pPr marL="0" indent="0">
              <a:buNone/>
            </a:pPr>
            <a:r>
              <a:rPr lang="sk-SK" dirty="0">
                <a:hlinkClick r:id="rId3"/>
              </a:rPr>
              <a:t>https://www.youtube.com/watch?v=eiBinM-f-Pk</a:t>
            </a:r>
            <a:endParaRPr lang="sk-SK" b="1" dirty="0">
              <a:solidFill>
                <a:srgbClr val="3A528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1666578" cy="22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02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>
                <a:solidFill>
                  <a:schemeClr val="accent1"/>
                </a:solidFill>
              </a:rPr>
              <a:t>Country </a:t>
            </a:r>
            <a:r>
              <a:rPr lang="sk-SK" dirty="0" err="1" smtClean="0">
                <a:solidFill>
                  <a:schemeClr val="accent1"/>
                </a:solidFill>
              </a:rPr>
              <a:t>dance</a:t>
            </a:r>
            <a:r>
              <a:rPr lang="sk-SK" dirty="0" smtClean="0">
                <a:solidFill>
                  <a:schemeClr val="accent1"/>
                </a:solidFill>
              </a:rPr>
              <a:t> (tanec)</a:t>
            </a:r>
            <a:endParaRPr lang="sk-SK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571612"/>
            <a:ext cx="7514035" cy="1790701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Typický tanec </a:t>
            </a:r>
            <a:r>
              <a:rPr lang="sk-SK" dirty="0"/>
              <a:t>A</a:t>
            </a:r>
            <a:r>
              <a:rPr lang="sk-SK" dirty="0" smtClean="0"/>
              <a:t>meričanov</a:t>
            </a:r>
          </a:p>
          <a:p>
            <a:pPr lvl="1"/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www.youtube.com/watch?v=Ovq0YTMGk1A</a:t>
            </a:r>
            <a:endParaRPr lang="sk-SK" dirty="0" smtClean="0"/>
          </a:p>
          <a:p>
            <a:pPr lvl="1"/>
            <a:r>
              <a:rPr lang="sk-SK" dirty="0">
                <a:hlinkClick r:id="rId3"/>
              </a:rPr>
              <a:t>https://www.youtube.com/watch?v=1YEcbuGWdhk</a:t>
            </a:r>
            <a:endParaRPr lang="sk-SK" dirty="0"/>
          </a:p>
        </p:txBody>
      </p:sp>
      <p:pic>
        <p:nvPicPr>
          <p:cNvPr id="6146" name="Picture 2" descr="Wild West Clipart Transparent - Square Dance Clipart - Png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060700"/>
            <a:ext cx="3339712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97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COUNTRY V ČECHÁCH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sk-SK" dirty="0" smtClean="0"/>
              <a:t>Má silnú tradíciu a je veľmi obľúbené.</a:t>
            </a:r>
          </a:p>
          <a:p>
            <a:pPr>
              <a:buFontTx/>
              <a:buChar char="-"/>
            </a:pPr>
            <a:r>
              <a:rPr lang="sk-SK" dirty="0" smtClean="0"/>
              <a:t>Vznikli z neho postupne trampské piesne, ktoré sa spievali pri táborákoch </a:t>
            </a:r>
            <a:r>
              <a:rPr lang="sk-SK" dirty="0" smtClean="0">
                <a:sym typeface="Wingdings" pitchFamily="2" charset="2"/>
              </a:rPr>
              <a:t></a:t>
            </a:r>
          </a:p>
          <a:p>
            <a:pPr>
              <a:buFontTx/>
              <a:buChar char="-"/>
            </a:pPr>
            <a:r>
              <a:rPr lang="sk-SK" dirty="0" smtClean="0">
                <a:sym typeface="Wingdings" pitchFamily="2" charset="2"/>
              </a:rPr>
              <a:t>Predstavitelia: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3A5282"/>
                </a:solidFill>
                <a:sym typeface="Wingdings" pitchFamily="2" charset="2"/>
              </a:rPr>
              <a:t>Michal Tučný (Báječná ženská, Pověste ho </a:t>
            </a:r>
            <a:r>
              <a:rPr lang="sk-SK" dirty="0" smtClean="0">
                <a:solidFill>
                  <a:srgbClr val="3A5282"/>
                </a:solidFill>
                <a:sym typeface="Wingdings" pitchFamily="2" charset="2"/>
              </a:rPr>
              <a:t>vejš</a:t>
            </a:r>
            <a:r>
              <a:rPr lang="en-IE" dirty="0" smtClean="0">
                <a:solidFill>
                  <a:srgbClr val="3A5282"/>
                </a:solidFill>
                <a:sym typeface="Wingdings" pitchFamily="2" charset="2"/>
              </a:rPr>
              <a:t>,</a:t>
            </a:r>
            <a:r>
              <a:rPr lang="en-IE" dirty="0" err="1" smtClean="0">
                <a:solidFill>
                  <a:srgbClr val="3A5282"/>
                </a:solidFill>
                <a:sym typeface="Wingdings" pitchFamily="2" charset="2"/>
              </a:rPr>
              <a:t>Všichni</a:t>
            </a:r>
            <a:r>
              <a:rPr lang="en-IE" dirty="0" smtClean="0">
                <a:solidFill>
                  <a:srgbClr val="3A5282"/>
                </a:solidFill>
                <a:sym typeface="Wingdings" pitchFamily="2" charset="2"/>
              </a:rPr>
              <a:t> </a:t>
            </a:r>
            <a:r>
              <a:rPr lang="en-IE" dirty="0" err="1" smtClean="0">
                <a:solidFill>
                  <a:srgbClr val="3A5282"/>
                </a:solidFill>
                <a:sym typeface="Wingdings" pitchFamily="2" charset="2"/>
              </a:rPr>
              <a:t>jsou</a:t>
            </a:r>
            <a:r>
              <a:rPr lang="en-IE" dirty="0" smtClean="0">
                <a:solidFill>
                  <a:srgbClr val="3A5282"/>
                </a:solidFill>
                <a:sym typeface="Wingdings" pitchFamily="2" charset="2"/>
              </a:rPr>
              <a:t> </a:t>
            </a:r>
            <a:r>
              <a:rPr lang="en-IE" dirty="0" err="1" smtClean="0">
                <a:solidFill>
                  <a:srgbClr val="3A5282"/>
                </a:solidFill>
                <a:sym typeface="Wingdings" pitchFamily="2" charset="2"/>
              </a:rPr>
              <a:t>už</a:t>
            </a:r>
            <a:r>
              <a:rPr lang="en-IE" dirty="0" smtClean="0">
                <a:solidFill>
                  <a:srgbClr val="3A5282"/>
                </a:solidFill>
                <a:sym typeface="Wingdings" pitchFamily="2" charset="2"/>
              </a:rPr>
              <a:t> v </a:t>
            </a:r>
            <a:r>
              <a:rPr lang="en-IE" dirty="0" err="1" smtClean="0">
                <a:solidFill>
                  <a:srgbClr val="3A5282"/>
                </a:solidFill>
                <a:sym typeface="Wingdings" pitchFamily="2" charset="2"/>
              </a:rPr>
              <a:t>Mexiku</a:t>
            </a:r>
            <a:r>
              <a:rPr lang="en-IE" smtClean="0">
                <a:solidFill>
                  <a:srgbClr val="3A5282"/>
                </a:solidFill>
                <a:sym typeface="Wingdings" pitchFamily="2" charset="2"/>
              </a:rPr>
              <a:t>,</a:t>
            </a:r>
            <a:r>
              <a:rPr lang="sk-SK" smtClean="0">
                <a:solidFill>
                  <a:srgbClr val="3A5282"/>
                </a:solidFill>
                <a:sym typeface="Wingdings" pitchFamily="2" charset="2"/>
              </a:rPr>
              <a:t>...)</a:t>
            </a:r>
            <a:endParaRPr lang="sk-SK" dirty="0" smtClean="0">
              <a:solidFill>
                <a:srgbClr val="3A5282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3A5282"/>
                </a:solidFill>
                <a:sym typeface="Wingdings" pitchFamily="2" charset="2"/>
              </a:rPr>
              <a:t>Jaroslav </a:t>
            </a:r>
            <a:r>
              <a:rPr lang="sk-SK" dirty="0" err="1" smtClean="0">
                <a:solidFill>
                  <a:srgbClr val="3A5282"/>
                </a:solidFill>
                <a:sym typeface="Wingdings" pitchFamily="2" charset="2"/>
              </a:rPr>
              <a:t>Uhlíř</a:t>
            </a:r>
            <a:r>
              <a:rPr lang="sk-SK" dirty="0" smtClean="0">
                <a:solidFill>
                  <a:srgbClr val="3A5282"/>
                </a:solidFill>
                <a:sym typeface="Wingdings" pitchFamily="2" charset="2"/>
              </a:rPr>
              <a:t> (Severní </a:t>
            </a:r>
            <a:r>
              <a:rPr lang="sk-SK" dirty="0" err="1" smtClean="0">
                <a:solidFill>
                  <a:srgbClr val="3A5282"/>
                </a:solidFill>
                <a:sym typeface="Wingdings" pitchFamily="2" charset="2"/>
              </a:rPr>
              <a:t>vítr</a:t>
            </a:r>
            <a:r>
              <a:rPr lang="sk-SK" dirty="0" smtClean="0">
                <a:solidFill>
                  <a:srgbClr val="3A5282"/>
                </a:solidFill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sk-SK" dirty="0">
                <a:solidFill>
                  <a:srgbClr val="EF3E07"/>
                </a:solidFill>
                <a:sym typeface="Wingdings" pitchFamily="2" charset="2"/>
              </a:rPr>
              <a:t> </a:t>
            </a:r>
            <a:r>
              <a:rPr lang="sk-SK" dirty="0" smtClean="0">
                <a:solidFill>
                  <a:srgbClr val="EF3E07"/>
                </a:solidFill>
                <a:sym typeface="Wingdings" pitchFamily="2" charset="2"/>
              </a:rPr>
              <a:t>   </a:t>
            </a:r>
            <a:r>
              <a:rPr lang="sk-SK" dirty="0" smtClean="0">
                <a:solidFill>
                  <a:srgbClr val="FF0000"/>
                </a:solidFill>
                <a:sym typeface="Wingdings" pitchFamily="2" charset="2"/>
              </a:rPr>
              <a:t>Nájdi si nasledujúce skladby na </a:t>
            </a:r>
            <a:r>
              <a:rPr lang="sk-SK" dirty="0" err="1" smtClean="0">
                <a:solidFill>
                  <a:srgbClr val="FF0000"/>
                </a:solidFill>
                <a:sym typeface="Wingdings" pitchFamily="2" charset="2"/>
              </a:rPr>
              <a:t>Youtube</a:t>
            </a:r>
            <a:r>
              <a:rPr lang="sk-SK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  <a:sym typeface="Wingdings" pitchFamily="2" charset="2"/>
              </a:rPr>
              <a:t>    a zaspievaj si </a:t>
            </a:r>
          </a:p>
          <a:p>
            <a:pPr marL="0" indent="0">
              <a:buNone/>
            </a:pPr>
            <a:endParaRPr lang="sk-SK" dirty="0">
              <a:solidFill>
                <a:srgbClr val="3A528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33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85752"/>
            <a:ext cx="86868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100" dirty="0" smtClean="0">
                <a:solidFill>
                  <a:srgbClr val="3A5282"/>
                </a:solidFill>
              </a:rPr>
              <a:t>Severní </a:t>
            </a:r>
            <a:r>
              <a:rPr lang="sk-SK" sz="3100" dirty="0" err="1" smtClean="0">
                <a:solidFill>
                  <a:srgbClr val="3A5282"/>
                </a:solidFill>
              </a:rPr>
              <a:t>vítr</a:t>
            </a:r>
            <a:r>
              <a:rPr lang="sk-SK" sz="2700" dirty="0" smtClean="0">
                <a:solidFill>
                  <a:srgbClr val="3A5282"/>
                </a:solidFill>
              </a:rPr>
              <a:t/>
            </a:r>
            <a:br>
              <a:rPr lang="sk-SK" sz="2700" dirty="0" smtClean="0">
                <a:solidFill>
                  <a:srgbClr val="3A5282"/>
                </a:solidFill>
              </a:rPr>
            </a:br>
            <a:r>
              <a:rPr lang="sk-SK" sz="2200" dirty="0" smtClean="0">
                <a:solidFill>
                  <a:srgbClr val="5F5143"/>
                </a:solidFill>
              </a:rPr>
              <a:t>(</a:t>
            </a:r>
            <a:r>
              <a:rPr lang="sk-SK" sz="2200" cap="none" dirty="0" smtClean="0">
                <a:solidFill>
                  <a:srgbClr val="5F5143"/>
                </a:solidFill>
              </a:rPr>
              <a:t>Jaroslav </a:t>
            </a:r>
            <a:r>
              <a:rPr lang="sk-SK" sz="2200" cap="none" dirty="0" err="1" smtClean="0">
                <a:solidFill>
                  <a:srgbClr val="5F5143"/>
                </a:solidFill>
              </a:rPr>
              <a:t>Uhlíř</a:t>
            </a:r>
            <a:r>
              <a:rPr lang="sk-SK" sz="2200" dirty="0">
                <a:solidFill>
                  <a:srgbClr val="5F5143"/>
                </a:solidFill>
              </a:rPr>
              <a:t>)</a:t>
            </a:r>
            <a:br>
              <a:rPr lang="sk-SK" sz="2200" dirty="0">
                <a:solidFill>
                  <a:srgbClr val="5F5143"/>
                </a:solidFill>
              </a:rPr>
            </a:br>
            <a:r>
              <a:rPr lang="sk-SK" sz="2000" dirty="0">
                <a:solidFill>
                  <a:srgbClr val="5F5143"/>
                </a:solidFill>
                <a:hlinkClick r:id="rId2"/>
              </a:rPr>
              <a:t>https://</a:t>
            </a:r>
            <a:r>
              <a:rPr lang="sk-SK" sz="2000" dirty="0" smtClean="0">
                <a:solidFill>
                  <a:srgbClr val="5F5143"/>
                </a:solidFill>
                <a:hlinkClick r:id="rId2"/>
              </a:rPr>
              <a:t>www.youtube.com/watch?v=GWGsqjUvJBY</a:t>
            </a:r>
            <a:r>
              <a:rPr lang="sk-SK" sz="2000" dirty="0" smtClean="0">
                <a:solidFill>
                  <a:srgbClr val="5F5143"/>
                </a:solidFill>
              </a:rPr>
              <a:t/>
            </a:r>
            <a:br>
              <a:rPr lang="sk-SK" sz="2000" dirty="0" smtClean="0">
                <a:solidFill>
                  <a:srgbClr val="5F5143"/>
                </a:solidFill>
              </a:rPr>
            </a:br>
            <a:endParaRPr lang="sk-SK" sz="2000" dirty="0">
              <a:solidFill>
                <a:srgbClr val="5F5143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42844" y="1357298"/>
            <a:ext cx="4338638" cy="528641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cs-CZ" dirty="0" smtClean="0"/>
              <a:t>Jdu s děravou patou, </a:t>
            </a:r>
          </a:p>
          <a:p>
            <a:pPr algn="ctr">
              <a:buNone/>
            </a:pPr>
            <a:r>
              <a:rPr lang="cs-CZ" dirty="0" smtClean="0"/>
              <a:t>mám horečku zlatou,</a:t>
            </a:r>
          </a:p>
          <a:p>
            <a:pPr algn="ctr">
              <a:buNone/>
            </a:pPr>
            <a:r>
              <a:rPr lang="cs-CZ" dirty="0" smtClean="0"/>
              <a:t>jsem chudý, jsem sláb, nemocen.</a:t>
            </a:r>
          </a:p>
          <a:p>
            <a:pPr algn="ctr">
              <a:buNone/>
            </a:pPr>
            <a:r>
              <a:rPr lang="cs-CZ" dirty="0" smtClean="0"/>
              <a:t>Hlava mě pálí a v modravé dáli</a:t>
            </a:r>
          </a:p>
          <a:p>
            <a:pPr algn="ctr">
              <a:buNone/>
            </a:pPr>
            <a:r>
              <a:rPr lang="cs-CZ" dirty="0" smtClean="0"/>
              <a:t>se leskne a třpytí můj sen.</a:t>
            </a:r>
            <a:br>
              <a:rPr lang="cs-CZ" dirty="0" smtClean="0"/>
            </a:br>
            <a:endParaRPr lang="cs-CZ" dirty="0" smtClean="0"/>
          </a:p>
          <a:p>
            <a:pPr algn="ctr">
              <a:buNone/>
            </a:pPr>
            <a:r>
              <a:rPr lang="cs-CZ" dirty="0" smtClean="0"/>
              <a:t>Kraj pod sněhem mlčí, </a:t>
            </a:r>
          </a:p>
          <a:p>
            <a:pPr algn="ctr">
              <a:buNone/>
            </a:pPr>
            <a:r>
              <a:rPr lang="cs-CZ" dirty="0" smtClean="0"/>
              <a:t>tam stopy jsou vlčí,</a:t>
            </a:r>
          </a:p>
          <a:p>
            <a:pPr algn="ctr">
              <a:buNone/>
            </a:pPr>
            <a:r>
              <a:rPr lang="cs-CZ" dirty="0" smtClean="0"/>
              <a:t>tam zbytečně budeš mi psát.</a:t>
            </a:r>
          </a:p>
          <a:p>
            <a:pPr algn="ctr">
              <a:buNone/>
            </a:pPr>
            <a:r>
              <a:rPr lang="cs-CZ" dirty="0" smtClean="0"/>
              <a:t>Sám v dřevěné boudě sen </a:t>
            </a:r>
          </a:p>
          <a:p>
            <a:pPr algn="ctr">
              <a:buNone/>
            </a:pPr>
            <a:r>
              <a:rPr lang="cs-CZ" dirty="0" smtClean="0"/>
              <a:t>o zlaté hroudě</a:t>
            </a:r>
          </a:p>
          <a:p>
            <a:pPr algn="ctr">
              <a:buNone/>
            </a:pPr>
            <a:r>
              <a:rPr lang="cs-CZ" dirty="0" smtClean="0"/>
              <a:t>já nechám si tisíckrát zdát.</a:t>
            </a:r>
            <a:br>
              <a:rPr lang="cs-CZ" dirty="0" smtClean="0"/>
            </a:br>
            <a:endParaRPr lang="sk-SK" dirty="0" smtClean="0"/>
          </a:p>
          <a:p>
            <a:pPr algn="ctr">
              <a:buNone/>
            </a:pPr>
            <a:r>
              <a:rPr lang="cs-CZ" b="1" dirty="0" smtClean="0">
                <a:solidFill>
                  <a:srgbClr val="3A5282"/>
                </a:solidFill>
              </a:rPr>
              <a:t>Severní vítr je krutý,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3A5282"/>
                </a:solidFill>
              </a:rPr>
              <a:t>počítej lásko má s tím.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3A5282"/>
                </a:solidFill>
              </a:rPr>
              <a:t>K nohám ti dám zlaté pruty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3A5282"/>
                </a:solidFill>
              </a:rPr>
              <a:t>nebo se vůbec nevrátím.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 smtClean="0"/>
          </a:p>
        </p:txBody>
      </p:sp>
      <p:sp>
        <p:nvSpPr>
          <p:cNvPr id="6" name="Zástupný symbol obsahu 4"/>
          <p:cNvSpPr txBox="1">
            <a:spLocks/>
          </p:cNvSpPr>
          <p:nvPr/>
        </p:nvSpPr>
        <p:spPr>
          <a:xfrm>
            <a:off x="4572000" y="1357298"/>
            <a:ext cx="4338574" cy="528641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 zarůstám vousem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vlci už jdou sem,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už slyším je výt blíž a blíž.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Už mají mou stopu, už větří, že kopu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svůj hrob, a že stloukám si kříž.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Zde leží ten blázen,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chtěl dům a chtěl bazén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opustil tvou krásnou tvář.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plechovej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hrnek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pár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zlatejch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zrnek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nad hlavou polární zář.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528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Severní vítr je krutý,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528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počítej lásko má s tím.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528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 nohám ti dám zlaté pruty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528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nebo se vůbec nevrátím.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Vlastná 26">
      <a:dk1>
        <a:sysClr val="windowText" lastClr="000000"/>
      </a:dk1>
      <a:lt1>
        <a:sysClr val="window" lastClr="FFFFFF"/>
      </a:lt1>
      <a:dk2>
        <a:srgbClr val="5F5143"/>
      </a:dk2>
      <a:lt2>
        <a:srgbClr val="FBEEC9"/>
      </a:lt2>
      <a:accent1>
        <a:srgbClr val="3A5282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lastná 6">
      <a:majorFont>
        <a:latin typeface="Georgia"/>
        <a:ea typeface=""/>
        <a:cs typeface=""/>
      </a:majorFont>
      <a:minorFont>
        <a:latin typeface="Book Antiqua"/>
        <a:ea typeface=""/>
        <a:cs typeface="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394</TotalTime>
  <Words>425</Words>
  <Application>Microsoft Office PowerPoint</Application>
  <PresentationFormat>On-screen Show (4:3)</PresentationFormat>
  <Paragraphs>114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Cestovanie</vt:lpstr>
      <vt:lpstr>Country &amp; western</vt:lpstr>
      <vt:lpstr>Charakteristika Štýlu</vt:lpstr>
      <vt:lpstr>Tematika piesní</vt:lpstr>
      <vt:lpstr>Hudobné nástroje </vt:lpstr>
      <vt:lpstr>významné osobnosti</vt:lpstr>
      <vt:lpstr> </vt:lpstr>
      <vt:lpstr>Country dance (tanec)</vt:lpstr>
      <vt:lpstr>COUNTRY V ČECHÁCH</vt:lpstr>
      <vt:lpstr>Severní vítr (Jaroslav Uhlíř) https://www.youtube.com/watch?v=GWGsqjUvJBY </vt:lpstr>
      <vt:lpstr>Báječná ženská (Michal Tučný) https://www.youtube.com/watch?v=gaMq-D7K8ls </vt:lpstr>
      <vt:lpstr>Slide 11</vt:lpstr>
    </vt:vector>
  </TitlesOfParts>
  <Company>Základná škola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&amp; western</dc:title>
  <dc:creator>Zástupca</dc:creator>
  <cp:lastModifiedBy>svobodova.ivana</cp:lastModifiedBy>
  <cp:revision>68</cp:revision>
  <dcterms:created xsi:type="dcterms:W3CDTF">2011-02-16T07:30:31Z</dcterms:created>
  <dcterms:modified xsi:type="dcterms:W3CDTF">2021-03-10T22:23:35Z</dcterms:modified>
</cp:coreProperties>
</file>