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7" r:id="rId31"/>
    <p:sldId id="298" r:id="rId32"/>
    <p:sldId id="299" r:id="rId33"/>
    <p:sldId id="285" r:id="rId34"/>
    <p:sldId id="286" r:id="rId35"/>
    <p:sldId id="287" r:id="rId36"/>
    <p:sldId id="288" r:id="rId37"/>
    <p:sldId id="289" r:id="rId38"/>
    <p:sldId id="291" r:id="rId39"/>
    <p:sldId id="290" r:id="rId40"/>
    <p:sldId id="292" r:id="rId41"/>
    <p:sldId id="293" r:id="rId4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984DE-C92E-4C9F-9656-3AF1AFAB3C81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C5D2F-845C-4DEE-AD3E-7E0DA9D0B41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9540-D664-43DF-8A76-4BD1216D0D06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652-0FF0-4952-87AD-DEC4DD49EF5D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97360C-8696-4C74-81A1-0247606844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652-0FF0-4952-87AD-DEC4DD49EF5D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60C-8696-4C74-81A1-0247606844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652-0FF0-4952-87AD-DEC4DD49EF5D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60C-8696-4C74-81A1-0247606844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147652-0FF0-4952-87AD-DEC4DD49EF5D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97360C-8696-4C74-81A1-0247606844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652-0FF0-4952-87AD-DEC4DD49EF5D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60C-8696-4C74-81A1-0247606844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652-0FF0-4952-87AD-DEC4DD49EF5D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60C-8696-4C74-81A1-0247606844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60C-8696-4C74-81A1-0247606844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652-0FF0-4952-87AD-DEC4DD49EF5D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652-0FF0-4952-87AD-DEC4DD49EF5D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60C-8696-4C74-81A1-0247606844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652-0FF0-4952-87AD-DEC4DD49EF5D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60C-8696-4C74-81A1-0247606844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147652-0FF0-4952-87AD-DEC4DD49EF5D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7360C-8696-4C74-81A1-0247606844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652-0FF0-4952-87AD-DEC4DD49EF5D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97360C-8696-4C74-81A1-0247606844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147652-0FF0-4952-87AD-DEC4DD49EF5D}" type="datetimeFigureOut">
              <a:rPr lang="sk-SK" smtClean="0"/>
              <a:pPr/>
              <a:t>16. 3. 2022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97360C-8696-4C74-81A1-0247606844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k.wikipedia.org/wiki/Chemick%C3%A1_zl%C3%BA%C4%8Denin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3600" b="1" dirty="0" smtClean="0">
                <a:solidFill>
                  <a:srgbClr val="002060"/>
                </a:solidFill>
              </a:rPr>
              <a:t>2. kapitola </a:t>
            </a:r>
          </a:p>
          <a:p>
            <a:r>
              <a:rPr lang="sk-SK" sz="3600" b="1" dirty="0" smtClean="0">
                <a:solidFill>
                  <a:srgbClr val="002060"/>
                </a:solidFill>
              </a:rPr>
              <a:t>Voda</a:t>
            </a:r>
            <a:endParaRPr lang="sk-SK" sz="3600" b="1" dirty="0">
              <a:solidFill>
                <a:srgbClr val="00206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</a:rPr>
              <a:t>Kniha objavov </a:t>
            </a:r>
            <a:endParaRPr lang="sk-SK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635896" y="4149080"/>
            <a:ext cx="2626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2060"/>
                </a:solidFill>
              </a:rPr>
              <a:t>Petra </a:t>
            </a:r>
          </a:p>
          <a:p>
            <a:r>
              <a:rPr lang="sk-SK" sz="4400" dirty="0" err="1" smtClean="0">
                <a:solidFill>
                  <a:srgbClr val="002060"/>
                </a:solidFill>
              </a:rPr>
              <a:t>Schneider</a:t>
            </a:r>
            <a:endParaRPr lang="sk-SK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899592" y="90872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smtClean="0">
                <a:solidFill>
                  <a:srgbClr val="002060"/>
                </a:solidFill>
              </a:rPr>
              <a:t>Voda</a:t>
            </a:r>
            <a:endParaRPr lang="sk-SK" sz="4400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339752" y="263691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002060"/>
                </a:solidFill>
              </a:rPr>
              <a:t>Voda je veľmi ale veľmi dôležitá pre život na zemi.</a:t>
            </a:r>
          </a:p>
          <a:p>
            <a:pPr algn="ctr"/>
            <a:r>
              <a:rPr lang="sk-SK" sz="2800" dirty="0" smtClean="0">
                <a:solidFill>
                  <a:srgbClr val="002060"/>
                </a:solidFill>
              </a:rPr>
              <a:t>Vody je na svete už málo a ak to bude pokračovať  ľudstvo o nedlho nebude existovať . </a:t>
            </a:r>
            <a:endParaRPr lang="sk-SK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obraziť zdrojový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92" y="0"/>
            <a:ext cx="914909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404664"/>
            <a:ext cx="475252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900" dirty="0" smtClean="0">
                <a:solidFill>
                  <a:srgbClr val="002060"/>
                </a:solidFill>
              </a:rPr>
              <a:t>Voda je chemická</a:t>
            </a:r>
            <a:r>
              <a:rPr lang="sk-SK" sz="1900" dirty="0" smtClean="0">
                <a:solidFill>
                  <a:srgbClr val="002060"/>
                </a:solidFill>
                <a:hlinkClick r:id="rId2" tooltip="Chemická zlúčenina"/>
              </a:rPr>
              <a:t> </a:t>
            </a:r>
            <a:r>
              <a:rPr lang="sk-SK" sz="1900" dirty="0" smtClean="0">
                <a:solidFill>
                  <a:srgbClr val="002060"/>
                </a:solidFill>
              </a:rPr>
              <a:t>zlúčenina vodíka a kyslíka. Je základnou podmienkou pre existenciu života na Zemi. Za normálnej teploty a tlaku je to bezfarebná, číra kvapalina bez zápachu a chuti. V prírode sa vyskytuje v troch skupenstvách: v pevnom, v kvapalnom a v plynnom.</a:t>
            </a:r>
          </a:p>
          <a:p>
            <a:pPr algn="ctr"/>
            <a:r>
              <a:rPr lang="sk-SK" sz="1900" dirty="0" smtClean="0">
                <a:solidFill>
                  <a:srgbClr val="002060"/>
                </a:solidFill>
              </a:rPr>
              <a:t>Je najrozšírenejšou látkou na povrchu Zeme</a:t>
            </a:r>
            <a:r>
              <a:rPr lang="sk-SK" dirty="0" smtClean="0">
                <a:solidFill>
                  <a:srgbClr val="002060"/>
                </a:solidFill>
              </a:rPr>
              <a:t>.</a:t>
            </a:r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9218" name="Picture 2" descr="Zobraziť zdrojový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64089" y="116631"/>
            <a:ext cx="3312367" cy="3600398"/>
          </a:xfrm>
          <a:prstGeom prst="rect">
            <a:avLst/>
          </a:prstGeom>
          <a:noFill/>
        </p:spPr>
      </p:pic>
      <p:pic>
        <p:nvPicPr>
          <p:cNvPr id="9220" name="Picture 4" descr="Zobraziť zdrojový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4104456" cy="3096344"/>
          </a:xfrm>
          <a:prstGeom prst="rect">
            <a:avLst/>
          </a:prstGeom>
          <a:noFill/>
        </p:spPr>
      </p:pic>
      <p:pic>
        <p:nvPicPr>
          <p:cNvPr id="9222" name="Picture 6" descr="Zobraziť zdrojový obr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3816423" cy="254428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979712" y="1268760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dirty="0" smtClean="0">
                <a:solidFill>
                  <a:srgbClr val="002060"/>
                </a:solidFill>
              </a:rPr>
              <a:t>Vo vesmíre sa tak isto nachádza voda ako na zemi.  Vesmírna hmlovina, z ktorej vzniklo Slnko a celá slnečná sústava, obsahovala aj veľké množstvo vody. Kométy niesli väčšinu vody, ktorá sa v súčasnosti nachádza na Zemi.</a:t>
            </a:r>
            <a:endParaRPr lang="sk-SK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63888" y="4149080"/>
            <a:ext cx="2651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2060"/>
                </a:solidFill>
              </a:rPr>
              <a:t>Nikolka</a:t>
            </a:r>
          </a:p>
          <a:p>
            <a:r>
              <a:rPr lang="sk-SK" sz="4400" dirty="0" err="1" smtClean="0">
                <a:solidFill>
                  <a:srgbClr val="002060"/>
                </a:solidFill>
              </a:rPr>
              <a:t>Lunterová</a:t>
            </a:r>
            <a:endParaRPr lang="sk-SK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Obrázkové výsledky pre: V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2339752" y="83671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latin typeface="Castellar" pitchFamily="18" charset="0"/>
              </a:rPr>
              <a:t>VODA</a:t>
            </a:r>
            <a:endParaRPr lang="sk-SK" sz="3200" b="1" dirty="0">
              <a:latin typeface="Castellar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411760" y="3501008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</a:rPr>
              <a:t>Zuzka </a:t>
            </a:r>
            <a:r>
              <a:rPr lang="sk-SK" sz="4400" b="1" dirty="0" err="1" smtClean="0">
                <a:solidFill>
                  <a:srgbClr val="002060"/>
                </a:solidFill>
              </a:rPr>
              <a:t>Sedileková</a:t>
            </a:r>
            <a:endParaRPr lang="sk-SK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Začalo to: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2699792" y="1556792"/>
            <a:ext cx="4038600" cy="4525963"/>
          </a:xfrm>
        </p:spPr>
        <p:txBody>
          <a:bodyPr/>
          <a:lstStyle/>
          <a:p>
            <a:r>
              <a:rPr lang="sk-SK" dirty="0" smtClean="0">
                <a:solidFill>
                  <a:srgbClr val="002060"/>
                </a:solidFill>
                <a:latin typeface="Californian FB" pitchFamily="18" charset="0"/>
              </a:rPr>
              <a:t> </a:t>
            </a:r>
            <a:r>
              <a:rPr lang="sk-SK" sz="2400" dirty="0" smtClean="0">
                <a:solidFill>
                  <a:srgbClr val="002060"/>
                </a:solidFill>
                <a:latin typeface="Californian FB" pitchFamily="18" charset="0"/>
                <a:cs typeface="Calibri Light" pitchFamily="34" charset="0"/>
              </a:rPr>
              <a:t>Môj ocko mi raz povedal:</a:t>
            </a:r>
          </a:p>
          <a:p>
            <a:pPr>
              <a:buNone/>
            </a:pPr>
            <a:r>
              <a:rPr lang="sk-SK" sz="2400" dirty="0" smtClean="0">
                <a:solidFill>
                  <a:srgbClr val="002060"/>
                </a:solidFill>
                <a:latin typeface="Californian FB" pitchFamily="18" charset="0"/>
                <a:cs typeface="Calibri Light" pitchFamily="34" charset="0"/>
              </a:rPr>
              <a:t>   „Nie sú to peniaze ani elektronika to čo je dôležité. Je to </a:t>
            </a:r>
            <a:r>
              <a:rPr lang="sk-SK" sz="2400" b="1" dirty="0" smtClean="0">
                <a:solidFill>
                  <a:srgbClr val="002060"/>
                </a:solidFill>
                <a:latin typeface="Californian FB" pitchFamily="18" charset="0"/>
                <a:cs typeface="Calibri Light" pitchFamily="34" charset="0"/>
              </a:rPr>
              <a:t>VODA</a:t>
            </a:r>
            <a:r>
              <a:rPr lang="sk-SK" sz="2400" dirty="0" smtClean="0">
                <a:solidFill>
                  <a:srgbClr val="002060"/>
                </a:solidFill>
                <a:latin typeface="Californian FB" pitchFamily="18" charset="0"/>
                <a:cs typeface="Calibri Light" pitchFamily="34" charset="0"/>
              </a:rPr>
              <a:t>.´´ Vtedy som si to uvedomila. </a:t>
            </a:r>
            <a:r>
              <a:rPr lang="sk-SK" sz="2400" b="1" dirty="0" smtClean="0">
                <a:solidFill>
                  <a:srgbClr val="002060"/>
                </a:solidFill>
                <a:latin typeface="Californian FB" pitchFamily="18" charset="0"/>
                <a:cs typeface="Calibri Light" pitchFamily="34" charset="0"/>
              </a:rPr>
              <a:t>VODA </a:t>
            </a:r>
            <a:r>
              <a:rPr lang="sk-SK" sz="2400" dirty="0" smtClean="0">
                <a:solidFill>
                  <a:srgbClr val="002060"/>
                </a:solidFill>
                <a:latin typeface="Californian FB" pitchFamily="18" charset="0"/>
                <a:cs typeface="Calibri Light" pitchFamily="34" charset="0"/>
              </a:rPr>
              <a:t>je to vďaka čomu môžeme žiť. Vďaka vode rastú aj plodiny s ktorých máme aj jedlo. Z vodou si môžeme prať aj oblečenie</a:t>
            </a:r>
            <a:r>
              <a:rPr lang="sk-SK" sz="24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.  </a:t>
            </a:r>
            <a:endParaRPr lang="sk-SK" sz="2400" b="1" dirty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8" name="Rovná spojovacia šípka 7"/>
          <p:cNvCxnSpPr/>
          <p:nvPr/>
        </p:nvCxnSpPr>
        <p:spPr>
          <a:xfrm>
            <a:off x="971600" y="548680"/>
            <a:ext cx="223224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2060"/>
                </a:solidFill>
                <a:effectLst/>
              </a:rPr>
              <a:t>Čo mi povedala pani uč. a ocko?</a:t>
            </a:r>
            <a:endParaRPr lang="sk-SK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solidFill>
                  <a:srgbClr val="002060"/>
                </a:solidFill>
                <a:latin typeface="Californian FB" pitchFamily="18" charset="0"/>
              </a:rPr>
              <a:t>Človek má cca </a:t>
            </a:r>
            <a:r>
              <a:rPr lang="sk-SK" sz="2000" b="1" dirty="0" smtClean="0">
                <a:solidFill>
                  <a:srgbClr val="002060"/>
                </a:solidFill>
                <a:latin typeface="Californian FB" pitchFamily="18" charset="0"/>
              </a:rPr>
              <a:t>60-80% </a:t>
            </a:r>
            <a:r>
              <a:rPr lang="sk-SK" sz="2000" dirty="0" smtClean="0">
                <a:solidFill>
                  <a:srgbClr val="002060"/>
                </a:solidFill>
                <a:latin typeface="Californian FB" pitchFamily="18" charset="0"/>
              </a:rPr>
              <a:t>vody v tele.</a:t>
            </a:r>
            <a:endParaRPr lang="sk-SK" sz="2000" dirty="0">
              <a:solidFill>
                <a:srgbClr val="002060"/>
              </a:solidFill>
              <a:latin typeface="Californian FB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solidFill>
                  <a:srgbClr val="002060"/>
                </a:solidFill>
                <a:latin typeface="Californian FB" pitchFamily="18" charset="0"/>
              </a:rPr>
              <a:t>Zaujímavé je že naša planéta má podobne veľa vody.</a:t>
            </a:r>
            <a:endParaRPr lang="sk-SK" sz="2000" dirty="0">
              <a:solidFill>
                <a:srgbClr val="002060"/>
              </a:solidFill>
              <a:latin typeface="Californian FB" pitchFamily="18" charset="0"/>
            </a:endParaRPr>
          </a:p>
        </p:txBody>
      </p:sp>
      <p:pic>
        <p:nvPicPr>
          <p:cNvPr id="10" name="Zástupný symbol obsahu 9" descr="OIP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600400" cy="3744415"/>
          </a:xfrm>
        </p:spPr>
      </p:pic>
      <p:pic>
        <p:nvPicPr>
          <p:cNvPr id="9" name="Zástupný symbol obsahu 8" descr="stiahnuť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3600400" cy="3672408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Zviera a voda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002060"/>
                </a:solidFill>
                <a:latin typeface="Californian FB" pitchFamily="18" charset="0"/>
              </a:rPr>
              <a:t>Tak ako aj náš imunitný systém potrebuje vodu, tak isto aj zvieratá. Keby nebola voda tak nemáme mäso (bielkoviny). Mäso je treba a preto musíme mať vodu, aby rástli plody aby mali zvieratá čo jesť a piť.  </a:t>
            </a:r>
            <a:endParaRPr lang="sk-SK" sz="2400" dirty="0">
              <a:solidFill>
                <a:srgbClr val="002060"/>
              </a:solidFill>
              <a:latin typeface="Californian FB" pitchFamily="18" charset="0"/>
            </a:endParaRPr>
          </a:p>
        </p:txBody>
      </p:sp>
      <p:pic>
        <p:nvPicPr>
          <p:cNvPr id="5" name="Zástupný symbol obsahu 4" descr="stiahnuť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628800"/>
            <a:ext cx="3600400" cy="3816424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563888" y="4509120"/>
            <a:ext cx="2073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2060"/>
                </a:solidFill>
              </a:rPr>
              <a:t>Matúš</a:t>
            </a:r>
          </a:p>
          <a:p>
            <a:r>
              <a:rPr lang="sk-SK" sz="4400" dirty="0" err="1" smtClean="0">
                <a:solidFill>
                  <a:srgbClr val="002060"/>
                </a:solidFill>
              </a:rPr>
              <a:t>Havetta</a:t>
            </a:r>
            <a:endParaRPr lang="sk-SK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0"/>
            <a:ext cx="8229600" cy="1828800"/>
          </a:xfrm>
        </p:spPr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Voda</a:t>
            </a:r>
            <a:br>
              <a:rPr lang="sk-SK" dirty="0" smtClean="0">
                <a:solidFill>
                  <a:srgbClr val="002060"/>
                </a:solidFill>
              </a:rPr>
            </a:br>
            <a:r>
              <a:rPr lang="sk-SK" dirty="0" smtClean="0">
                <a:solidFill>
                  <a:srgbClr val="002060"/>
                </a:solidFill>
              </a:rPr>
              <a:t>Bajkal 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6400800" cy="17526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3554" name="Picture 2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400600" cy="331208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09905" y="404664"/>
            <a:ext cx="897874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Bajkal je najhlbšie a najstaršie jazero na svete .</a:t>
            </a:r>
          </a:p>
          <a:p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jazere je sústredná 1/5 zásob sladkej pitnej vody.</a:t>
            </a:r>
          </a:p>
          <a:p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Nachádza sa v Rusku v južnej časti východnej </a:t>
            </a:r>
            <a:r>
              <a:rPr lang="sk-SK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Sibírii</a:t>
            </a:r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kaspickom mori je druhým najväčším jazerom </a:t>
            </a:r>
          </a:p>
          <a:p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Ruska . Jeho starosť sa odhaduje na 25-30 miliónov </a:t>
            </a:r>
          </a:p>
          <a:p>
            <a:r>
              <a:rPr lang="sk-SK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Rokov.Jeho</a:t>
            </a:r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maximálna hĺbka je 1642 m</a:t>
            </a:r>
          </a:p>
          <a:p>
            <a:endParaRPr lang="sk-SK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5832648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51720" y="476672"/>
            <a:ext cx="5938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 je zamrznutý je to podľa </a:t>
            </a:r>
            <a:r>
              <a:rPr lang="sk-SK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mna</a:t>
            </a:r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ajúžasnejšie miesto na svete . </a:t>
            </a:r>
          </a:p>
          <a:p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 sa na ňom krásne </a:t>
            </a:r>
            <a:r>
              <a:rPr lang="sk-SK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korčulovať</a:t>
            </a:r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 je na ňom strašne hrubý ľad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75266"/>
            <a:ext cx="5256584" cy="448273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11561" y="404665"/>
            <a:ext cx="8064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jedno z najčistejších jazier na svete. Má rozlohu</a:t>
            </a:r>
          </a:p>
          <a:p>
            <a:r>
              <a:rPr lang="sk-SK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32000 metrov štvorcových a pobrežie má 2100. Obsahuje 20%</a:t>
            </a:r>
          </a:p>
          <a:p>
            <a:r>
              <a:rPr lang="sk-SK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sladkej pitnej . Do Bajkalu tečie viac ako 300 stálych riek</a:t>
            </a:r>
            <a:r>
              <a:rPr lang="sk-SK" sz="24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V zime je teplota pod nulou a v lete 16 </a:t>
            </a:r>
            <a:r>
              <a:rPr lang="sk-SK" sz="2400" dirty="0" err="1" smtClean="0">
                <a:solidFill>
                  <a:srgbClr val="002060"/>
                </a:solidFill>
              </a:rPr>
              <a:t>stupňou</a:t>
            </a:r>
            <a:r>
              <a:rPr lang="sk-SK" sz="2400" dirty="0" smtClean="0">
                <a:solidFill>
                  <a:srgbClr val="002060"/>
                </a:solidFill>
              </a:rPr>
              <a:t> a pri brehu 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aj 20 </a:t>
            </a:r>
            <a:r>
              <a:rPr lang="sk-SK" sz="2400" dirty="0" err="1" smtClean="0">
                <a:solidFill>
                  <a:srgbClr val="002060"/>
                </a:solidFill>
              </a:rPr>
              <a:t>stupňou</a:t>
            </a:r>
            <a:r>
              <a:rPr lang="sk-SK" sz="2400" dirty="0" smtClean="0">
                <a:solidFill>
                  <a:srgbClr val="002060"/>
                </a:solidFill>
              </a:rPr>
              <a:t> .</a:t>
            </a:r>
            <a:endParaRPr lang="sk-SK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251" y="2708920"/>
            <a:ext cx="6896749" cy="414908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Laboratórny pokus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9552" y="170080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2060"/>
                </a:solidFill>
              </a:rPr>
              <a:t>1.Cieľ: Zistiť, ktoré predmety plávajú na hladine vody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Alebo vo vode a ktoré klesajú na dno.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2.Cieľ: Zistiť, ktoré predmety budú plávajúce pri zmene hustoty vody.</a:t>
            </a:r>
          </a:p>
          <a:p>
            <a:endParaRPr lang="sk-SK" sz="2400" dirty="0"/>
          </a:p>
        </p:txBody>
      </p:sp>
      <p:sp>
        <p:nvSpPr>
          <p:cNvPr id="5" name="BlokTextu 4"/>
          <p:cNvSpPr txBox="1"/>
          <p:nvPr/>
        </p:nvSpPr>
        <p:spPr>
          <a:xfrm>
            <a:off x="683569" y="335699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2060"/>
                </a:solidFill>
              </a:rPr>
              <a:t>Pomôcky: sklenená nádoba, korková zátka, sviečka, 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sklenená guľôčka, dve plastové nádobky, dve guľôčky plastelíny, vajce, kovová </a:t>
            </a:r>
            <a:r>
              <a:rPr lang="sk-SK" sz="2400" dirty="0" err="1" smtClean="0">
                <a:solidFill>
                  <a:srgbClr val="002060"/>
                </a:solidFill>
              </a:rPr>
              <a:t>šróba</a:t>
            </a:r>
            <a:r>
              <a:rPr lang="sk-SK" sz="2400" dirty="0" smtClean="0">
                <a:solidFill>
                  <a:srgbClr val="002060"/>
                </a:solidFill>
              </a:rPr>
              <a:t>, soľ</a:t>
            </a:r>
          </a:p>
          <a:p>
            <a:endParaRPr lang="sk-SK" dirty="0"/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Voda zaujímavosti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11560" y="2636912"/>
            <a:ext cx="68660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sk-SK" sz="2800" dirty="0" smtClean="0">
                <a:solidFill>
                  <a:srgbClr val="002060"/>
                </a:solidFill>
              </a:rPr>
              <a:t>1.Ak budete piť veľa vody môže sa stať, že </a:t>
            </a:r>
          </a:p>
          <a:p>
            <a:pPr marL="514350" indent="-514350"/>
            <a:r>
              <a:rPr lang="sk-SK" sz="2800" dirty="0" smtClean="0">
                <a:solidFill>
                  <a:srgbClr val="002060"/>
                </a:solidFill>
              </a:rPr>
              <a:t>budete </a:t>
            </a:r>
            <a:r>
              <a:rPr lang="sk-SK" sz="2800" dirty="0" err="1" smtClean="0">
                <a:solidFill>
                  <a:srgbClr val="002060"/>
                </a:solidFill>
              </a:rPr>
              <a:t>intoxikovaný</a:t>
            </a:r>
            <a:r>
              <a:rPr lang="sk-SK" sz="2800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/>
            <a:endParaRPr lang="sk-SK" sz="2800" dirty="0">
              <a:solidFill>
                <a:srgbClr val="002060"/>
              </a:solidFill>
            </a:endParaRPr>
          </a:p>
          <a:p>
            <a:pPr marL="514350" indent="-514350"/>
            <a:r>
              <a:rPr lang="sk-SK" sz="2800" dirty="0" smtClean="0">
                <a:solidFill>
                  <a:srgbClr val="002060"/>
                </a:solidFill>
              </a:rPr>
              <a:t>2.Na výrobu jedného bavlneného trička sa </a:t>
            </a:r>
          </a:p>
          <a:p>
            <a:pPr marL="514350" indent="-514350"/>
            <a:r>
              <a:rPr lang="sk-SK" sz="2800" dirty="0">
                <a:solidFill>
                  <a:srgbClr val="002060"/>
                </a:solidFill>
              </a:rPr>
              <a:t>m</a:t>
            </a:r>
            <a:r>
              <a:rPr lang="sk-SK" sz="2800" dirty="0" smtClean="0">
                <a:solidFill>
                  <a:srgbClr val="002060"/>
                </a:solidFill>
              </a:rPr>
              <a:t>inie 2700 litrov vody.</a:t>
            </a:r>
          </a:p>
          <a:p>
            <a:pPr marL="514350" indent="-514350"/>
            <a:endParaRPr lang="sk-SK" sz="2800" dirty="0">
              <a:solidFill>
                <a:srgbClr val="002060"/>
              </a:solidFill>
            </a:endParaRPr>
          </a:p>
          <a:p>
            <a:pPr marL="514350" indent="-514350"/>
            <a:r>
              <a:rPr lang="sk-SK" sz="2800" dirty="0" smtClean="0">
                <a:solidFill>
                  <a:srgbClr val="002060"/>
                </a:solidFill>
              </a:rPr>
              <a:t>3.Žirafa prejde väčšiu vzdialenosť bez pitia</a:t>
            </a:r>
          </a:p>
          <a:p>
            <a:pPr marL="514350" indent="-514350"/>
            <a:r>
              <a:rPr lang="sk-SK" sz="2800" dirty="0">
                <a:solidFill>
                  <a:srgbClr val="002060"/>
                </a:solidFill>
              </a:rPr>
              <a:t>a</a:t>
            </a:r>
            <a:r>
              <a:rPr lang="sk-SK" sz="2800" dirty="0" smtClean="0">
                <a:solidFill>
                  <a:srgbClr val="002060"/>
                </a:solidFill>
              </a:rPr>
              <a:t>ko ťavy.</a:t>
            </a:r>
          </a:p>
          <a:p>
            <a:pPr marL="514350" indent="-514350"/>
            <a:endParaRPr lang="sk-SK" sz="2800" dirty="0" smtClean="0"/>
          </a:p>
        </p:txBody>
      </p:sp>
      <p:pic>
        <p:nvPicPr>
          <p:cNvPr id="26626" name="Picture 2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836712"/>
            <a:ext cx="3068202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755576" y="980728"/>
            <a:ext cx="76328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2060"/>
                </a:solidFill>
              </a:rPr>
              <a:t>Postup: 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1. Zober do ruky jednotlivé predmety a poťažkaj ich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2. Rozdeľ odhadom predmety na tri kôpky podľa toho ako sa budú správať vo vode. Či budú plávať na hladine alebo klesnú na dno.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3. Do sklenenej nádoby nalej vodu.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4. Postupne do nej vkladaj jednotlivé predmety.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5.Pozorovanie zapisujeme do tabuľky.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6. Do vody nasyp soľ a pozoruj ako sa predmety správajú.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7. Pozorovanie zaznamenaj</a:t>
            </a:r>
            <a:r>
              <a:rPr lang="sk-SK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8. Urob záver.</a:t>
            </a:r>
            <a:endParaRPr lang="sk-SK" sz="2400" dirty="0" smtClean="0">
              <a:solidFill>
                <a:srgbClr val="002060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43608" y="119675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1259633" y="1124743"/>
          <a:ext cx="6840759" cy="3757511"/>
        </p:xfrm>
        <a:graphic>
          <a:graphicData uri="http://schemas.openxmlformats.org/drawingml/2006/table">
            <a:tbl>
              <a:tblPr/>
              <a:tblGrid>
                <a:gridCol w="1380303"/>
                <a:gridCol w="1364744"/>
                <a:gridCol w="1364744"/>
                <a:gridCol w="1365484"/>
                <a:gridCol w="1365484"/>
              </a:tblGrid>
              <a:tr h="115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Predmet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Pláva na hladine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Pláva vo vode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Klesol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Zmena hustoty H2O(pláva)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korok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sviečka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vajce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Skl. gulička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plastelína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šróba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100" dirty="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539552" y="1637011"/>
            <a:ext cx="75608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Vyhodnotenie: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Predmety, ktoré plávali na hladine vody: korok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Predmety, ktoré plávali na vode: sviečka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Predmety, ktoré klesli na dno: vajce,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skl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aj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plastelínová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gulička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šróba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Predmety, ktoré sa vznášali na vode pri zmene hustoty: vajce, predmety, ktorým sme upravili tvar, alebo dali vzduchovú bublinu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pserver\server\Triedy\4.A\KRÚŽOK\Havetta Matúš\Foto\IMG_20220223_135018.jpg"/>
          <p:cNvPicPr>
            <a:picLocks noChangeAspect="1" noChangeArrowheads="1"/>
          </p:cNvPicPr>
          <p:nvPr/>
        </p:nvPicPr>
        <p:blipFill>
          <a:blip r:embed="rId2" cstate="print"/>
          <a:srcRect b="14300"/>
          <a:stretch>
            <a:fillRect/>
          </a:stretch>
        </p:blipFill>
        <p:spPr bwMode="auto">
          <a:xfrm>
            <a:off x="2627784" y="404664"/>
            <a:ext cx="3857625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Hpserver\server\Triedy\4.A\KRÚŽOK\Ištok Michal\Foto\20220223_054100.jpg"/>
          <p:cNvPicPr>
            <a:picLocks noChangeAspect="1" noChangeArrowheads="1"/>
          </p:cNvPicPr>
          <p:nvPr/>
        </p:nvPicPr>
        <p:blipFill>
          <a:blip r:embed="rId2" cstate="print"/>
          <a:srcRect l="24013" r="9838"/>
          <a:stretch>
            <a:fillRect/>
          </a:stretch>
        </p:blipFill>
        <p:spPr bwMode="auto">
          <a:xfrm>
            <a:off x="1403648" y="692696"/>
            <a:ext cx="6048672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Hpserver\server\Triedy\4.A\KRÚŽOK\Jóbová Johanka\Foto\20220223_054354.jpg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2411760" y="692696"/>
            <a:ext cx="4114800" cy="573325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Hpserver\server\Triedy\4.A\KRÚŽOK\Jóbová Johanka\Foto\20220223_054732.jpg"/>
          <p:cNvPicPr>
            <a:picLocks noChangeAspect="1" noChangeArrowheads="1"/>
          </p:cNvPicPr>
          <p:nvPr/>
        </p:nvPicPr>
        <p:blipFill>
          <a:blip r:embed="rId2" cstate="print"/>
          <a:srcRect t="7305" b="22070"/>
          <a:stretch>
            <a:fillRect/>
          </a:stretch>
        </p:blipFill>
        <p:spPr bwMode="auto">
          <a:xfrm>
            <a:off x="1979712" y="476672"/>
            <a:ext cx="5009728" cy="561081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Hpserver\server\Triedy\4.A\KRÚŽOK\Jóbová Johanka\Foto\20220223_055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114800" cy="6858000"/>
          </a:xfrm>
          <a:prstGeom prst="rect">
            <a:avLst/>
          </a:prstGeom>
          <a:noFill/>
        </p:spPr>
      </p:pic>
      <p:pic>
        <p:nvPicPr>
          <p:cNvPr id="5123" name="Picture 3" descr="\\Hpserver\server\Triedy\4.A\KRÚŽOK\Jóbová Johanka\Foto\20220223_055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Hpserver\server\Triedy\4.A\KRÚŽOK\Lunterová Nika\Foto\20220223_135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Hpserver\server\Triedy\4.A\KRÚŽOK\Jóbová Johanka\Foto\20220223_055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131840" y="4005064"/>
            <a:ext cx="23887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</a:rPr>
              <a:t>Johanka</a:t>
            </a:r>
          </a:p>
          <a:p>
            <a:r>
              <a:rPr lang="sk-SK" sz="4400" b="1" dirty="0" err="1" smtClean="0">
                <a:solidFill>
                  <a:srgbClr val="002060"/>
                </a:solidFill>
              </a:rPr>
              <a:t>Jóbová</a:t>
            </a:r>
            <a:endParaRPr lang="sk-SK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Hpserver\server\Triedy\4.A\KRÚŽOK\Lunterová Nika\Foto\20220223_140518.jpg"/>
          <p:cNvPicPr>
            <a:picLocks noChangeAspect="1" noChangeArrowheads="1"/>
          </p:cNvPicPr>
          <p:nvPr/>
        </p:nvPicPr>
        <p:blipFill>
          <a:blip r:embed="rId2" cstate="print"/>
          <a:srcRect r="24013"/>
          <a:stretch>
            <a:fillRect/>
          </a:stretch>
        </p:blipFill>
        <p:spPr bwMode="auto">
          <a:xfrm>
            <a:off x="1115616" y="692696"/>
            <a:ext cx="6948264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Hpserver\server\Triedy\4.A\KRÚŽOK\Petra Schneider\Foto\20220223_14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4968552" cy="1152128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Mŕtve more</a:t>
            </a:r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1032" name="Picture 8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5688632" cy="280579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940152" y="3140968"/>
            <a:ext cx="33443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2060"/>
                </a:solidFill>
              </a:rPr>
              <a:t>Toto more z hĺbkou 298</a:t>
            </a:r>
          </a:p>
          <a:p>
            <a:r>
              <a:rPr lang="sk-SK" sz="2400" dirty="0" err="1" smtClean="0">
                <a:solidFill>
                  <a:srgbClr val="002060"/>
                </a:solidFill>
              </a:rPr>
              <a:t>metrou</a:t>
            </a:r>
            <a:r>
              <a:rPr lang="sk-SK" sz="2400" dirty="0" smtClean="0">
                <a:solidFill>
                  <a:srgbClr val="002060"/>
                </a:solidFill>
              </a:rPr>
              <a:t> je široké 15 </a:t>
            </a:r>
            <a:r>
              <a:rPr lang="sk-SK" sz="2400" dirty="0" err="1" smtClean="0">
                <a:solidFill>
                  <a:srgbClr val="002060"/>
                </a:solidFill>
              </a:rPr>
              <a:t>klometrov</a:t>
            </a:r>
            <a:r>
              <a:rPr lang="sk-SK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Je vôbec najnižšie položenou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vodnou plochou na zemskom povrchu a aj je najslanšie.</a:t>
            </a:r>
            <a:endParaRPr lang="sk-SK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707904" y="4005064"/>
            <a:ext cx="1735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2060"/>
                </a:solidFill>
              </a:rPr>
              <a:t>Dávid</a:t>
            </a:r>
          </a:p>
          <a:p>
            <a:r>
              <a:rPr lang="sk-SK" sz="4400" dirty="0" smtClean="0">
                <a:solidFill>
                  <a:srgbClr val="002060"/>
                </a:solidFill>
              </a:rPr>
              <a:t>Novák</a:t>
            </a:r>
            <a:endParaRPr lang="sk-SK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obraziť zdrojový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4968552" cy="319643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364088" y="2060848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002060"/>
                </a:solidFill>
              </a:rPr>
              <a:t>Vodná elektráreň</a:t>
            </a:r>
            <a:endParaRPr lang="sk-SK" sz="3200" dirty="0">
              <a:solidFill>
                <a:srgbClr val="00206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51520" y="4581128"/>
            <a:ext cx="9145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02060"/>
                </a:solidFill>
              </a:rPr>
              <a:t>Vodné elektráreň je výrobňa elektrickej energie. Predstavuje technologický celok premieňajúci potenciálnu energiu vody na elektrickú energiu. Bežná vodná elektráreň sa skladá z priehradnej hrádze alebo stavidla ktoré zadržuje vodu a strojovne s turbínami a generátormi na výrobu </a:t>
            </a:r>
            <a:r>
              <a:rPr lang="sk-SK" sz="2000" dirty="0" err="1" smtClean="0">
                <a:solidFill>
                  <a:srgbClr val="002060"/>
                </a:solidFill>
              </a:rPr>
              <a:t>elektricktrickej</a:t>
            </a:r>
            <a:r>
              <a:rPr lang="sk-SK" sz="2000" dirty="0" smtClean="0">
                <a:solidFill>
                  <a:srgbClr val="002060"/>
                </a:solidFill>
              </a:rPr>
              <a:t> energie. Takúto stavbu nazývame aj vodné dielo.</a:t>
            </a:r>
            <a:endParaRPr lang="sk-SK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851920" y="4005064"/>
            <a:ext cx="2436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2060"/>
                </a:solidFill>
              </a:rPr>
              <a:t>Andrejko</a:t>
            </a:r>
          </a:p>
          <a:p>
            <a:r>
              <a:rPr lang="sk-SK" sz="4400" dirty="0" err="1" smtClean="0">
                <a:solidFill>
                  <a:srgbClr val="002060"/>
                </a:solidFill>
              </a:rPr>
              <a:t>Páleš</a:t>
            </a:r>
            <a:endParaRPr lang="sk-SK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9512" y="548680"/>
            <a:ext cx="99951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k-SK" sz="2000" dirty="0" smtClean="0">
                <a:solidFill>
                  <a:srgbClr val="002060"/>
                </a:solidFill>
              </a:rPr>
              <a:t>68,7% sladkej vody na Zemi sa nachádza v ľadovcoch.</a:t>
            </a:r>
          </a:p>
          <a:p>
            <a:pPr fontAlgn="base"/>
            <a:r>
              <a:rPr lang="sk-SK" sz="2000" dirty="0" smtClean="0">
                <a:solidFill>
                  <a:srgbClr val="002060"/>
                </a:solidFill>
              </a:rPr>
              <a:t>V Spojených štátoch sa denne spotrebuje približne 400 miliárd galónov vody.</a:t>
            </a:r>
          </a:p>
          <a:p>
            <a:pPr fontAlgn="base"/>
            <a:r>
              <a:rPr lang="sk-SK" sz="2000" dirty="0" smtClean="0">
                <a:solidFill>
                  <a:srgbClr val="002060"/>
                </a:solidFill>
              </a:rPr>
              <a:t>Voda môže rozpustiť viac látok, ako ktorákoľvek iná tekutina vrátane kyseliny</a:t>
            </a:r>
          </a:p>
          <a:p>
            <a:pPr fontAlgn="base"/>
            <a:r>
              <a:rPr lang="sk-SK" sz="2000" dirty="0" smtClean="0">
                <a:solidFill>
                  <a:srgbClr val="002060"/>
                </a:solidFill>
              </a:rPr>
              <a:t> sírovej.</a:t>
            </a:r>
          </a:p>
          <a:p>
            <a:pPr fontAlgn="base"/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629525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626</Words>
  <Application>Microsoft Office PowerPoint</Application>
  <PresentationFormat>Prezentácia na obrazovke (4:3)</PresentationFormat>
  <Paragraphs>107</Paragraphs>
  <Slides>41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2" baseType="lpstr">
      <vt:lpstr>Papier</vt:lpstr>
      <vt:lpstr>Kniha objavov </vt:lpstr>
      <vt:lpstr>Snímka 2</vt:lpstr>
      <vt:lpstr>Voda zaujímavosti</vt:lpstr>
      <vt:lpstr>Snímka 4</vt:lpstr>
      <vt:lpstr>Mŕtve more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Začalo to:</vt:lpstr>
      <vt:lpstr>Čo mi povedala pani uč. a ocko?</vt:lpstr>
      <vt:lpstr>Zviera a voda</vt:lpstr>
      <vt:lpstr>Snímka 23</vt:lpstr>
      <vt:lpstr>Voda Bajkal </vt:lpstr>
      <vt:lpstr>Snímka 25</vt:lpstr>
      <vt:lpstr>Snímka 26</vt:lpstr>
      <vt:lpstr>Snímka 27</vt:lpstr>
      <vt:lpstr>Snímka 28</vt:lpstr>
      <vt:lpstr>Laboratórny pokus 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Kniha objavov </dc:title>
  <dc:creator>ucitel</dc:creator>
  <cp:lastModifiedBy>ucitel</cp:lastModifiedBy>
  <cp:revision>10</cp:revision>
  <dcterms:created xsi:type="dcterms:W3CDTF">2022-02-16T13:11:44Z</dcterms:created>
  <dcterms:modified xsi:type="dcterms:W3CDTF">2022-03-16T12:46:52Z</dcterms:modified>
</cp:coreProperties>
</file>