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0" r:id="rId3"/>
    <p:sldId id="261" r:id="rId4"/>
    <p:sldId id="270" r:id="rId5"/>
    <p:sldId id="271" r:id="rId6"/>
    <p:sldId id="262" r:id="rId7"/>
    <p:sldId id="272" r:id="rId8"/>
    <p:sldId id="273" r:id="rId9"/>
    <p:sldId id="263" r:id="rId10"/>
    <p:sldId id="274" r:id="rId11"/>
    <p:sldId id="275" r:id="rId12"/>
    <p:sldId id="276" r:id="rId13"/>
    <p:sldId id="278" r:id="rId14"/>
    <p:sldId id="279" r:id="rId15"/>
    <p:sldId id="280" r:id="rId16"/>
    <p:sldId id="277" r:id="rId17"/>
    <p:sldId id="285" r:id="rId18"/>
    <p:sldId id="286" r:id="rId19"/>
    <p:sldId id="257" r:id="rId20"/>
    <p:sldId id="281" r:id="rId21"/>
    <p:sldId id="282" r:id="rId22"/>
    <p:sldId id="283" r:id="rId23"/>
    <p:sldId id="284" r:id="rId24"/>
    <p:sldId id="268" r:id="rId25"/>
    <p:sldId id="2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5" d="100"/>
          <a:sy n="115" d="100"/>
        </p:scale>
        <p:origin x="31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DBB77D-63FC-4B3D-9158-3411358813EB}" type="doc">
      <dgm:prSet loTypeId="urn:microsoft.com/office/officeart/2005/8/layout/cycle8" loCatId="cycle" qsTypeId="urn:microsoft.com/office/officeart/2005/8/quickstyle/simple1" qsCatId="simple" csTypeId="urn:microsoft.com/office/officeart/2005/8/colors/accent1_2" csCatId="accent1" phldr="1"/>
      <dgm:spPr/>
    </dgm:pt>
    <dgm:pt modelId="{D0F8CEBE-2C57-4E4D-8CE7-4875BBCF00D5}">
      <dgm:prSet phldrT="[Tekst]"/>
      <dgm:spPr/>
      <dgm:t>
        <a:bodyPr/>
        <a:lstStyle/>
        <a:p>
          <a:r>
            <a:rPr lang="pl-PL" dirty="0">
              <a:latin typeface="Calibri" panose="020F0502020204030204" pitchFamily="34" charset="0"/>
              <a:cs typeface="Calibri" panose="020F0502020204030204" pitchFamily="34" charset="0"/>
            </a:rPr>
            <a:t>Motyw baśniowy</a:t>
          </a:r>
          <a:endParaRPr lang="en-US" dirty="0">
            <a:latin typeface="Calibri" panose="020F0502020204030204" pitchFamily="34" charset="0"/>
            <a:cs typeface="Calibri" panose="020F0502020204030204" pitchFamily="34" charset="0"/>
          </a:endParaRPr>
        </a:p>
      </dgm:t>
    </dgm:pt>
    <dgm:pt modelId="{B1BA1DB9-B4C9-4C76-8EE0-AD2D486D636B}" type="parTrans" cxnId="{C87E27FB-CE1C-44B2-A998-491F09DEBEE5}">
      <dgm:prSet/>
      <dgm:spPr/>
      <dgm:t>
        <a:bodyPr/>
        <a:lstStyle/>
        <a:p>
          <a:endParaRPr lang="en-US">
            <a:latin typeface="Calibri" panose="020F0502020204030204" pitchFamily="34" charset="0"/>
            <a:cs typeface="Calibri" panose="020F0502020204030204" pitchFamily="34" charset="0"/>
          </a:endParaRPr>
        </a:p>
      </dgm:t>
    </dgm:pt>
    <dgm:pt modelId="{F133A9DA-F5FC-4197-880C-1FD0496CB80A}" type="sibTrans" cxnId="{C87E27FB-CE1C-44B2-A998-491F09DEBEE5}">
      <dgm:prSet/>
      <dgm:spPr/>
      <dgm:t>
        <a:bodyPr/>
        <a:lstStyle/>
        <a:p>
          <a:endParaRPr lang="en-US">
            <a:latin typeface="Calibri" panose="020F0502020204030204" pitchFamily="34" charset="0"/>
            <a:cs typeface="Calibri" panose="020F0502020204030204" pitchFamily="34" charset="0"/>
          </a:endParaRPr>
        </a:p>
      </dgm:t>
    </dgm:pt>
    <dgm:pt modelId="{C6796D0E-1DD0-4D27-A074-8CC4E84FA700}">
      <dgm:prSet phldrT="[Tekst]"/>
      <dgm:spPr/>
      <dgm:t>
        <a:bodyPr/>
        <a:lstStyle/>
        <a:p>
          <a:r>
            <a:rPr lang="pl-PL" dirty="0">
              <a:latin typeface="Calibri" panose="020F0502020204030204" pitchFamily="34" charset="0"/>
              <a:cs typeface="Calibri" panose="020F0502020204030204" pitchFamily="34" charset="0"/>
            </a:rPr>
            <a:t>Motywy antyczne</a:t>
          </a:r>
          <a:endParaRPr lang="en-US" dirty="0">
            <a:latin typeface="Calibri" panose="020F0502020204030204" pitchFamily="34" charset="0"/>
            <a:cs typeface="Calibri" panose="020F0502020204030204" pitchFamily="34" charset="0"/>
          </a:endParaRPr>
        </a:p>
      </dgm:t>
    </dgm:pt>
    <dgm:pt modelId="{FACB80C9-45FF-4999-B743-4AB419FB3C46}" type="parTrans" cxnId="{E7013578-E2CD-4D71-B743-7C280B00E6E4}">
      <dgm:prSet/>
      <dgm:spPr/>
      <dgm:t>
        <a:bodyPr/>
        <a:lstStyle/>
        <a:p>
          <a:endParaRPr lang="en-US">
            <a:latin typeface="Calibri" panose="020F0502020204030204" pitchFamily="34" charset="0"/>
            <a:cs typeface="Calibri" panose="020F0502020204030204" pitchFamily="34" charset="0"/>
          </a:endParaRPr>
        </a:p>
      </dgm:t>
    </dgm:pt>
    <dgm:pt modelId="{C5551B13-8F40-442B-8F92-606DE02A7A6C}" type="sibTrans" cxnId="{E7013578-E2CD-4D71-B743-7C280B00E6E4}">
      <dgm:prSet/>
      <dgm:spPr/>
      <dgm:t>
        <a:bodyPr/>
        <a:lstStyle/>
        <a:p>
          <a:endParaRPr lang="en-US">
            <a:latin typeface="Calibri" panose="020F0502020204030204" pitchFamily="34" charset="0"/>
            <a:cs typeface="Calibri" panose="020F0502020204030204" pitchFamily="34" charset="0"/>
          </a:endParaRPr>
        </a:p>
      </dgm:t>
    </dgm:pt>
    <dgm:pt modelId="{BADE2F58-1FB6-4449-8279-EFE674E078EF}">
      <dgm:prSet phldrT="[Tekst]"/>
      <dgm:spPr/>
      <dgm:t>
        <a:bodyPr/>
        <a:lstStyle/>
        <a:p>
          <a:r>
            <a:rPr lang="pl-PL" dirty="0">
              <a:latin typeface="Calibri" panose="020F0502020204030204" pitchFamily="34" charset="0"/>
              <a:cs typeface="Calibri" panose="020F0502020204030204" pitchFamily="34" charset="0"/>
            </a:rPr>
            <a:t>Motyw walki</a:t>
          </a:r>
          <a:endParaRPr lang="en-US" dirty="0">
            <a:latin typeface="Calibri" panose="020F0502020204030204" pitchFamily="34" charset="0"/>
            <a:cs typeface="Calibri" panose="020F0502020204030204" pitchFamily="34" charset="0"/>
          </a:endParaRPr>
        </a:p>
      </dgm:t>
    </dgm:pt>
    <dgm:pt modelId="{1777FDC4-5E7C-4C6E-9AC8-B4D8ACB1BB74}" type="parTrans" cxnId="{7F6DEF3D-3B22-46E9-BE87-E392CED16909}">
      <dgm:prSet/>
      <dgm:spPr/>
      <dgm:t>
        <a:bodyPr/>
        <a:lstStyle/>
        <a:p>
          <a:endParaRPr lang="en-US">
            <a:latin typeface="Calibri" panose="020F0502020204030204" pitchFamily="34" charset="0"/>
            <a:cs typeface="Calibri" panose="020F0502020204030204" pitchFamily="34" charset="0"/>
          </a:endParaRPr>
        </a:p>
      </dgm:t>
    </dgm:pt>
    <dgm:pt modelId="{0347F473-28F0-4201-984C-22060B4189A7}" type="sibTrans" cxnId="{7F6DEF3D-3B22-46E9-BE87-E392CED16909}">
      <dgm:prSet/>
      <dgm:spPr/>
      <dgm:t>
        <a:bodyPr/>
        <a:lstStyle/>
        <a:p>
          <a:endParaRPr lang="en-US">
            <a:latin typeface="Calibri" panose="020F0502020204030204" pitchFamily="34" charset="0"/>
            <a:cs typeface="Calibri" panose="020F0502020204030204" pitchFamily="34" charset="0"/>
          </a:endParaRPr>
        </a:p>
      </dgm:t>
    </dgm:pt>
    <dgm:pt modelId="{7E541849-B865-4290-BE69-9287A718C976}" type="pres">
      <dgm:prSet presAssocID="{B2DBB77D-63FC-4B3D-9158-3411358813EB}" presName="compositeShape" presStyleCnt="0">
        <dgm:presLayoutVars>
          <dgm:chMax val="7"/>
          <dgm:dir/>
          <dgm:resizeHandles val="exact"/>
        </dgm:presLayoutVars>
      </dgm:prSet>
      <dgm:spPr/>
    </dgm:pt>
    <dgm:pt modelId="{15D0F5F2-BD6C-4D13-8591-33F4A4947804}" type="pres">
      <dgm:prSet presAssocID="{B2DBB77D-63FC-4B3D-9158-3411358813EB}" presName="wedge1" presStyleLbl="node1" presStyleIdx="0" presStyleCnt="3"/>
      <dgm:spPr/>
      <dgm:t>
        <a:bodyPr/>
        <a:lstStyle/>
        <a:p>
          <a:endParaRPr lang="pl-PL"/>
        </a:p>
      </dgm:t>
    </dgm:pt>
    <dgm:pt modelId="{51836AEA-DBE3-4C01-BA98-240E8299EF84}" type="pres">
      <dgm:prSet presAssocID="{B2DBB77D-63FC-4B3D-9158-3411358813EB}" presName="dummy1a" presStyleCnt="0"/>
      <dgm:spPr/>
    </dgm:pt>
    <dgm:pt modelId="{376B48EA-4339-40FF-AB34-5D989D40FB27}" type="pres">
      <dgm:prSet presAssocID="{B2DBB77D-63FC-4B3D-9158-3411358813EB}" presName="dummy1b" presStyleCnt="0"/>
      <dgm:spPr/>
    </dgm:pt>
    <dgm:pt modelId="{74C4B0E1-3C53-49C4-9444-0E07DFC8B7B5}" type="pres">
      <dgm:prSet presAssocID="{B2DBB77D-63FC-4B3D-9158-3411358813EB}" presName="wedge1Tx" presStyleLbl="node1" presStyleIdx="0" presStyleCnt="3">
        <dgm:presLayoutVars>
          <dgm:chMax val="0"/>
          <dgm:chPref val="0"/>
          <dgm:bulletEnabled val="1"/>
        </dgm:presLayoutVars>
      </dgm:prSet>
      <dgm:spPr/>
      <dgm:t>
        <a:bodyPr/>
        <a:lstStyle/>
        <a:p>
          <a:endParaRPr lang="pl-PL"/>
        </a:p>
      </dgm:t>
    </dgm:pt>
    <dgm:pt modelId="{E864DB32-9CC6-4AEF-BEE2-5A60705DC9C2}" type="pres">
      <dgm:prSet presAssocID="{B2DBB77D-63FC-4B3D-9158-3411358813EB}" presName="wedge2" presStyleLbl="node1" presStyleIdx="1" presStyleCnt="3"/>
      <dgm:spPr/>
      <dgm:t>
        <a:bodyPr/>
        <a:lstStyle/>
        <a:p>
          <a:endParaRPr lang="pl-PL"/>
        </a:p>
      </dgm:t>
    </dgm:pt>
    <dgm:pt modelId="{DBD0C0FA-A873-4EC4-96CF-AC72EAA21193}" type="pres">
      <dgm:prSet presAssocID="{B2DBB77D-63FC-4B3D-9158-3411358813EB}" presName="dummy2a" presStyleCnt="0"/>
      <dgm:spPr/>
    </dgm:pt>
    <dgm:pt modelId="{EB741164-261E-497D-9EDB-46495188825E}" type="pres">
      <dgm:prSet presAssocID="{B2DBB77D-63FC-4B3D-9158-3411358813EB}" presName="dummy2b" presStyleCnt="0"/>
      <dgm:spPr/>
    </dgm:pt>
    <dgm:pt modelId="{8F8C9BCC-886F-4C8E-9695-B1C7C04CEC27}" type="pres">
      <dgm:prSet presAssocID="{B2DBB77D-63FC-4B3D-9158-3411358813EB}" presName="wedge2Tx" presStyleLbl="node1" presStyleIdx="1" presStyleCnt="3">
        <dgm:presLayoutVars>
          <dgm:chMax val="0"/>
          <dgm:chPref val="0"/>
          <dgm:bulletEnabled val="1"/>
        </dgm:presLayoutVars>
      </dgm:prSet>
      <dgm:spPr/>
      <dgm:t>
        <a:bodyPr/>
        <a:lstStyle/>
        <a:p>
          <a:endParaRPr lang="pl-PL"/>
        </a:p>
      </dgm:t>
    </dgm:pt>
    <dgm:pt modelId="{C800F8DF-B53B-42ED-8EE1-B8192E5A823F}" type="pres">
      <dgm:prSet presAssocID="{B2DBB77D-63FC-4B3D-9158-3411358813EB}" presName="wedge3" presStyleLbl="node1" presStyleIdx="2" presStyleCnt="3"/>
      <dgm:spPr/>
      <dgm:t>
        <a:bodyPr/>
        <a:lstStyle/>
        <a:p>
          <a:endParaRPr lang="pl-PL"/>
        </a:p>
      </dgm:t>
    </dgm:pt>
    <dgm:pt modelId="{C4AB5623-18D9-48E1-8918-60A4B7458AF8}" type="pres">
      <dgm:prSet presAssocID="{B2DBB77D-63FC-4B3D-9158-3411358813EB}" presName="dummy3a" presStyleCnt="0"/>
      <dgm:spPr/>
    </dgm:pt>
    <dgm:pt modelId="{B00FA0D6-FD06-4E4D-8CB2-AFF5068228D0}" type="pres">
      <dgm:prSet presAssocID="{B2DBB77D-63FC-4B3D-9158-3411358813EB}" presName="dummy3b" presStyleCnt="0"/>
      <dgm:spPr/>
    </dgm:pt>
    <dgm:pt modelId="{2A127904-F172-41EB-A6DC-E0A2A3BB1F3D}" type="pres">
      <dgm:prSet presAssocID="{B2DBB77D-63FC-4B3D-9158-3411358813EB}" presName="wedge3Tx" presStyleLbl="node1" presStyleIdx="2" presStyleCnt="3">
        <dgm:presLayoutVars>
          <dgm:chMax val="0"/>
          <dgm:chPref val="0"/>
          <dgm:bulletEnabled val="1"/>
        </dgm:presLayoutVars>
      </dgm:prSet>
      <dgm:spPr/>
      <dgm:t>
        <a:bodyPr/>
        <a:lstStyle/>
        <a:p>
          <a:endParaRPr lang="pl-PL"/>
        </a:p>
      </dgm:t>
    </dgm:pt>
    <dgm:pt modelId="{BD8D9C67-7349-4758-B927-27A720ADD282}" type="pres">
      <dgm:prSet presAssocID="{F133A9DA-F5FC-4197-880C-1FD0496CB80A}" presName="arrowWedge1" presStyleLbl="fgSibTrans2D1" presStyleIdx="0" presStyleCnt="3"/>
      <dgm:spPr/>
    </dgm:pt>
    <dgm:pt modelId="{6CD27266-0031-4350-B75C-D91F9403C0F0}" type="pres">
      <dgm:prSet presAssocID="{C5551B13-8F40-442B-8F92-606DE02A7A6C}" presName="arrowWedge2" presStyleLbl="fgSibTrans2D1" presStyleIdx="1" presStyleCnt="3"/>
      <dgm:spPr/>
    </dgm:pt>
    <dgm:pt modelId="{1163648F-E2F0-434E-863F-CF41C19ECB5D}" type="pres">
      <dgm:prSet presAssocID="{0347F473-28F0-4201-984C-22060B4189A7}" presName="arrowWedge3" presStyleLbl="fgSibTrans2D1" presStyleIdx="2" presStyleCnt="3"/>
      <dgm:spPr/>
    </dgm:pt>
  </dgm:ptLst>
  <dgm:cxnLst>
    <dgm:cxn modelId="{92E1E9B0-248E-4C87-88BE-D3E5DF8F39F3}" type="presOf" srcId="{C6796D0E-1DD0-4D27-A074-8CC4E84FA700}" destId="{8F8C9BCC-886F-4C8E-9695-B1C7C04CEC27}" srcOrd="1" destOrd="0" presId="urn:microsoft.com/office/officeart/2005/8/layout/cycle8"/>
    <dgm:cxn modelId="{06090BDE-5A2B-45AB-88C3-D078BBFF689D}" type="presOf" srcId="{D0F8CEBE-2C57-4E4D-8CE7-4875BBCF00D5}" destId="{15D0F5F2-BD6C-4D13-8591-33F4A4947804}" srcOrd="0" destOrd="0" presId="urn:microsoft.com/office/officeart/2005/8/layout/cycle8"/>
    <dgm:cxn modelId="{E7013578-E2CD-4D71-B743-7C280B00E6E4}" srcId="{B2DBB77D-63FC-4B3D-9158-3411358813EB}" destId="{C6796D0E-1DD0-4D27-A074-8CC4E84FA700}" srcOrd="1" destOrd="0" parTransId="{FACB80C9-45FF-4999-B743-4AB419FB3C46}" sibTransId="{C5551B13-8F40-442B-8F92-606DE02A7A6C}"/>
    <dgm:cxn modelId="{C87E27FB-CE1C-44B2-A998-491F09DEBEE5}" srcId="{B2DBB77D-63FC-4B3D-9158-3411358813EB}" destId="{D0F8CEBE-2C57-4E4D-8CE7-4875BBCF00D5}" srcOrd="0" destOrd="0" parTransId="{B1BA1DB9-B4C9-4C76-8EE0-AD2D486D636B}" sibTransId="{F133A9DA-F5FC-4197-880C-1FD0496CB80A}"/>
    <dgm:cxn modelId="{7F6DEF3D-3B22-46E9-BE87-E392CED16909}" srcId="{B2DBB77D-63FC-4B3D-9158-3411358813EB}" destId="{BADE2F58-1FB6-4449-8279-EFE674E078EF}" srcOrd="2" destOrd="0" parTransId="{1777FDC4-5E7C-4C6E-9AC8-B4D8ACB1BB74}" sibTransId="{0347F473-28F0-4201-984C-22060B4189A7}"/>
    <dgm:cxn modelId="{53FA7FA9-67DD-4851-A51F-A14BFF608F4B}" type="presOf" srcId="{BADE2F58-1FB6-4449-8279-EFE674E078EF}" destId="{2A127904-F172-41EB-A6DC-E0A2A3BB1F3D}" srcOrd="1" destOrd="0" presId="urn:microsoft.com/office/officeart/2005/8/layout/cycle8"/>
    <dgm:cxn modelId="{6FB300A6-77A6-482A-A226-E32F0FB767DD}" type="presOf" srcId="{BADE2F58-1FB6-4449-8279-EFE674E078EF}" destId="{C800F8DF-B53B-42ED-8EE1-B8192E5A823F}" srcOrd="0" destOrd="0" presId="urn:microsoft.com/office/officeart/2005/8/layout/cycle8"/>
    <dgm:cxn modelId="{831DA056-93D1-4D88-9C6B-C0754E20BCEF}" type="presOf" srcId="{B2DBB77D-63FC-4B3D-9158-3411358813EB}" destId="{7E541849-B865-4290-BE69-9287A718C976}" srcOrd="0" destOrd="0" presId="urn:microsoft.com/office/officeart/2005/8/layout/cycle8"/>
    <dgm:cxn modelId="{32429EE9-7CF8-4BB1-A472-C481130FCCC3}" type="presOf" srcId="{C6796D0E-1DD0-4D27-A074-8CC4E84FA700}" destId="{E864DB32-9CC6-4AEF-BEE2-5A60705DC9C2}" srcOrd="0" destOrd="0" presId="urn:microsoft.com/office/officeart/2005/8/layout/cycle8"/>
    <dgm:cxn modelId="{D190B046-1F81-4099-A7F5-C91585BC35EC}" type="presOf" srcId="{D0F8CEBE-2C57-4E4D-8CE7-4875BBCF00D5}" destId="{74C4B0E1-3C53-49C4-9444-0E07DFC8B7B5}" srcOrd="1" destOrd="0" presId="urn:microsoft.com/office/officeart/2005/8/layout/cycle8"/>
    <dgm:cxn modelId="{E7C94A86-82CF-4913-9E66-781FB4DE599E}" type="presParOf" srcId="{7E541849-B865-4290-BE69-9287A718C976}" destId="{15D0F5F2-BD6C-4D13-8591-33F4A4947804}" srcOrd="0" destOrd="0" presId="urn:microsoft.com/office/officeart/2005/8/layout/cycle8"/>
    <dgm:cxn modelId="{62F6F3BB-A2E7-4AD2-B132-E75E8B04CD11}" type="presParOf" srcId="{7E541849-B865-4290-BE69-9287A718C976}" destId="{51836AEA-DBE3-4C01-BA98-240E8299EF84}" srcOrd="1" destOrd="0" presId="urn:microsoft.com/office/officeart/2005/8/layout/cycle8"/>
    <dgm:cxn modelId="{A3B74DAC-B53B-49E6-A412-856F0097356A}" type="presParOf" srcId="{7E541849-B865-4290-BE69-9287A718C976}" destId="{376B48EA-4339-40FF-AB34-5D989D40FB27}" srcOrd="2" destOrd="0" presId="urn:microsoft.com/office/officeart/2005/8/layout/cycle8"/>
    <dgm:cxn modelId="{92B7AB69-F622-4ECC-A875-E527DF1AD07E}" type="presParOf" srcId="{7E541849-B865-4290-BE69-9287A718C976}" destId="{74C4B0E1-3C53-49C4-9444-0E07DFC8B7B5}" srcOrd="3" destOrd="0" presId="urn:microsoft.com/office/officeart/2005/8/layout/cycle8"/>
    <dgm:cxn modelId="{BF81EFE9-5670-4F07-8423-C0D6C74DE314}" type="presParOf" srcId="{7E541849-B865-4290-BE69-9287A718C976}" destId="{E864DB32-9CC6-4AEF-BEE2-5A60705DC9C2}" srcOrd="4" destOrd="0" presId="urn:microsoft.com/office/officeart/2005/8/layout/cycle8"/>
    <dgm:cxn modelId="{ABBC7198-1BC9-466A-B61F-2AE970CEFA65}" type="presParOf" srcId="{7E541849-B865-4290-BE69-9287A718C976}" destId="{DBD0C0FA-A873-4EC4-96CF-AC72EAA21193}" srcOrd="5" destOrd="0" presId="urn:microsoft.com/office/officeart/2005/8/layout/cycle8"/>
    <dgm:cxn modelId="{ED90C09D-1918-4B11-AB22-F88F1F1C56B8}" type="presParOf" srcId="{7E541849-B865-4290-BE69-9287A718C976}" destId="{EB741164-261E-497D-9EDB-46495188825E}" srcOrd="6" destOrd="0" presId="urn:microsoft.com/office/officeart/2005/8/layout/cycle8"/>
    <dgm:cxn modelId="{297A4907-F299-4622-95E4-DFD0B2E92936}" type="presParOf" srcId="{7E541849-B865-4290-BE69-9287A718C976}" destId="{8F8C9BCC-886F-4C8E-9695-B1C7C04CEC27}" srcOrd="7" destOrd="0" presId="urn:microsoft.com/office/officeart/2005/8/layout/cycle8"/>
    <dgm:cxn modelId="{FF54F293-B4A5-444C-BACD-A3CA1EDC7D2D}" type="presParOf" srcId="{7E541849-B865-4290-BE69-9287A718C976}" destId="{C800F8DF-B53B-42ED-8EE1-B8192E5A823F}" srcOrd="8" destOrd="0" presId="urn:microsoft.com/office/officeart/2005/8/layout/cycle8"/>
    <dgm:cxn modelId="{1DEAE120-B3AA-4C50-9701-DE53F4FF08A6}" type="presParOf" srcId="{7E541849-B865-4290-BE69-9287A718C976}" destId="{C4AB5623-18D9-48E1-8918-60A4B7458AF8}" srcOrd="9" destOrd="0" presId="urn:microsoft.com/office/officeart/2005/8/layout/cycle8"/>
    <dgm:cxn modelId="{A89E22B3-F721-4D31-BB82-A505E41DDCFE}" type="presParOf" srcId="{7E541849-B865-4290-BE69-9287A718C976}" destId="{B00FA0D6-FD06-4E4D-8CB2-AFF5068228D0}" srcOrd="10" destOrd="0" presId="urn:microsoft.com/office/officeart/2005/8/layout/cycle8"/>
    <dgm:cxn modelId="{00FAF976-800F-4222-AC78-9F0391A22219}" type="presParOf" srcId="{7E541849-B865-4290-BE69-9287A718C976}" destId="{2A127904-F172-41EB-A6DC-E0A2A3BB1F3D}" srcOrd="11" destOrd="0" presId="urn:microsoft.com/office/officeart/2005/8/layout/cycle8"/>
    <dgm:cxn modelId="{72202E23-CC92-4320-A5AB-76CDB34E9249}" type="presParOf" srcId="{7E541849-B865-4290-BE69-9287A718C976}" destId="{BD8D9C67-7349-4758-B927-27A720ADD282}" srcOrd="12" destOrd="0" presId="urn:microsoft.com/office/officeart/2005/8/layout/cycle8"/>
    <dgm:cxn modelId="{AE5A0024-B985-4A93-BAD6-264BEE831BFC}" type="presParOf" srcId="{7E541849-B865-4290-BE69-9287A718C976}" destId="{6CD27266-0031-4350-B75C-D91F9403C0F0}" srcOrd="13" destOrd="0" presId="urn:microsoft.com/office/officeart/2005/8/layout/cycle8"/>
    <dgm:cxn modelId="{70835DD6-1DF3-441B-9783-702E38028052}" type="presParOf" srcId="{7E541849-B865-4290-BE69-9287A718C976}" destId="{1163648F-E2F0-434E-863F-CF41C19ECB5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0F5F2-BD6C-4D13-8591-33F4A4947804}">
      <dsp:nvSpPr>
        <dsp:cNvPr id="0" name=""/>
        <dsp:cNvSpPr/>
      </dsp:nvSpPr>
      <dsp:spPr>
        <a:xfrm>
          <a:off x="1660819" y="290714"/>
          <a:ext cx="3756930" cy="3756930"/>
        </a:xfrm>
        <a:prstGeom prst="pie">
          <a:avLst>
            <a:gd name="adj1" fmla="val 16200000"/>
            <a:gd name="adj2" fmla="val 1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pl-PL" sz="2600" kern="1200" dirty="0">
              <a:latin typeface="Calibri" panose="020F0502020204030204" pitchFamily="34" charset="0"/>
              <a:cs typeface="Calibri" panose="020F0502020204030204" pitchFamily="34" charset="0"/>
            </a:rPr>
            <a:t>Motyw baśniowy</a:t>
          </a:r>
          <a:endParaRPr lang="en-US" sz="2600" kern="1200" dirty="0">
            <a:latin typeface="Calibri" panose="020F0502020204030204" pitchFamily="34" charset="0"/>
            <a:cs typeface="Calibri" panose="020F0502020204030204" pitchFamily="34" charset="0"/>
          </a:endParaRPr>
        </a:p>
      </dsp:txBody>
      <dsp:txXfrm>
        <a:off x="3640810" y="1086826"/>
        <a:ext cx="1341760" cy="1118134"/>
      </dsp:txXfrm>
    </dsp:sp>
    <dsp:sp modelId="{E864DB32-9CC6-4AEF-BEE2-5A60705DC9C2}">
      <dsp:nvSpPr>
        <dsp:cNvPr id="0" name=""/>
        <dsp:cNvSpPr/>
      </dsp:nvSpPr>
      <dsp:spPr>
        <a:xfrm>
          <a:off x="1583444" y="424890"/>
          <a:ext cx="3756930" cy="3756930"/>
        </a:xfrm>
        <a:prstGeom prst="pie">
          <a:avLst>
            <a:gd name="adj1" fmla="val 1800000"/>
            <a:gd name="adj2" fmla="val 90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pl-PL" sz="2600" kern="1200" dirty="0">
              <a:latin typeface="Calibri" panose="020F0502020204030204" pitchFamily="34" charset="0"/>
              <a:cs typeface="Calibri" panose="020F0502020204030204" pitchFamily="34" charset="0"/>
            </a:rPr>
            <a:t>Motywy antyczne</a:t>
          </a:r>
          <a:endParaRPr lang="en-US" sz="2600" kern="1200" dirty="0">
            <a:latin typeface="Calibri" panose="020F0502020204030204" pitchFamily="34" charset="0"/>
            <a:cs typeface="Calibri" panose="020F0502020204030204" pitchFamily="34" charset="0"/>
          </a:endParaRPr>
        </a:p>
      </dsp:txBody>
      <dsp:txXfrm>
        <a:off x="2477951" y="2862423"/>
        <a:ext cx="2012641" cy="983957"/>
      </dsp:txXfrm>
    </dsp:sp>
    <dsp:sp modelId="{C800F8DF-B53B-42ED-8EE1-B8192E5A823F}">
      <dsp:nvSpPr>
        <dsp:cNvPr id="0" name=""/>
        <dsp:cNvSpPr/>
      </dsp:nvSpPr>
      <dsp:spPr>
        <a:xfrm>
          <a:off x="1506069" y="290714"/>
          <a:ext cx="3756930" cy="3756930"/>
        </a:xfrm>
        <a:prstGeom prst="pie">
          <a:avLst>
            <a:gd name="adj1" fmla="val 90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pl-PL" sz="2600" kern="1200" dirty="0">
              <a:latin typeface="Calibri" panose="020F0502020204030204" pitchFamily="34" charset="0"/>
              <a:cs typeface="Calibri" panose="020F0502020204030204" pitchFamily="34" charset="0"/>
            </a:rPr>
            <a:t>Motyw walki</a:t>
          </a:r>
          <a:endParaRPr lang="en-US" sz="2600" kern="1200" dirty="0">
            <a:latin typeface="Calibri" panose="020F0502020204030204" pitchFamily="34" charset="0"/>
            <a:cs typeface="Calibri" panose="020F0502020204030204" pitchFamily="34" charset="0"/>
          </a:endParaRPr>
        </a:p>
      </dsp:txBody>
      <dsp:txXfrm>
        <a:off x="1941247" y="1086826"/>
        <a:ext cx="1341760" cy="1118134"/>
      </dsp:txXfrm>
    </dsp:sp>
    <dsp:sp modelId="{BD8D9C67-7349-4758-B927-27A720ADD282}">
      <dsp:nvSpPr>
        <dsp:cNvPr id="0" name=""/>
        <dsp:cNvSpPr/>
      </dsp:nvSpPr>
      <dsp:spPr>
        <a:xfrm>
          <a:off x="1428557" y="58142"/>
          <a:ext cx="4222073" cy="4222073"/>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D27266-0031-4350-B75C-D91F9403C0F0}">
      <dsp:nvSpPr>
        <dsp:cNvPr id="0" name=""/>
        <dsp:cNvSpPr/>
      </dsp:nvSpPr>
      <dsp:spPr>
        <a:xfrm>
          <a:off x="1350872" y="192081"/>
          <a:ext cx="4222073" cy="4222073"/>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63648F-E2F0-434E-863F-CF41C19ECB5D}">
      <dsp:nvSpPr>
        <dsp:cNvPr id="0" name=""/>
        <dsp:cNvSpPr/>
      </dsp:nvSpPr>
      <dsp:spPr>
        <a:xfrm>
          <a:off x="1273187" y="58142"/>
          <a:ext cx="4222073" cy="4222073"/>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l-PL"/>
              <a:t>Kliknij, aby edytować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12D6AC4-262C-4FC6-B907-0AD559359DC6}" type="datetimeFigureOut">
              <a:rPr lang="en-US" smtClean="0"/>
              <a:t>4/2/2020</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1D40A9F-390F-4D6E-9F0B-72CE7F91B93F}"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00442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12D6AC4-262C-4FC6-B907-0AD559359DC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265985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l-PL"/>
              <a:t>Kliknij, aby edytować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12D6AC4-262C-4FC6-B907-0AD559359DC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924835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l-PL"/>
              <a:t>Kliknij, aby edytować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12D6AC4-262C-4FC6-B907-0AD559359DC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0A9F-390F-4D6E-9F0B-72CE7F91B93F}"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05056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l-PL"/>
              <a:t>Kliknij, aby edytować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12D6AC4-262C-4FC6-B907-0AD559359DC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2337254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l-PL"/>
              <a:t>Kliknij, aby edytować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112D6AC4-262C-4FC6-B907-0AD559359DC6}"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4286593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l-PL"/>
              <a:t>Kliknij, aby edytować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112D6AC4-262C-4FC6-B907-0AD559359DC6}"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2194956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l-PL"/>
              <a:t>Kliknij, aby edytować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12D6AC4-262C-4FC6-B907-0AD559359DC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64332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l-PL"/>
              <a:t>Kliknij, aby edytować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12D6AC4-262C-4FC6-B907-0AD559359DC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2995364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12D6AC4-262C-4FC6-B907-0AD559359DC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54594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12D6AC4-262C-4FC6-B907-0AD559359DC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29146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l-PL"/>
              <a:t>Kliknij, aby edytować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12D6AC4-262C-4FC6-B907-0AD559359DC6}" type="datetimeFigureOut">
              <a:rPr lang="en-US" smtClean="0"/>
              <a:t>4/2/2020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170929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l-PL"/>
              <a:t>Kliknij, aby edytować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12D6AC4-262C-4FC6-B907-0AD559359DC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231970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l-PL"/>
              <a:t>Kliknij, aby edytować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Content Placeholder 3"/>
          <p:cNvSpPr>
            <a:spLocks noGrp="1"/>
          </p:cNvSpPr>
          <p:nvPr>
            <p:ph sz="quarter" idx="13"/>
          </p:nvPr>
        </p:nvSpPr>
        <p:spPr>
          <a:xfrm>
            <a:off x="685802" y="2861733"/>
            <a:ext cx="5088712" cy="2512852"/>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3" name="Content Placeholder 5"/>
          <p:cNvSpPr>
            <a:spLocks noGrp="1"/>
          </p:cNvSpPr>
          <p:nvPr>
            <p:ph sz="quarter" idx="14"/>
          </p:nvPr>
        </p:nvSpPr>
        <p:spPr>
          <a:xfrm>
            <a:off x="5993969" y="2861733"/>
            <a:ext cx="5088713" cy="2512852"/>
          </a:xfrm>
        </p:spPr>
        <p:txBody>
          <a:bodyPr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12D6AC4-262C-4FC6-B907-0AD559359DC6}" type="datetimeFigureOut">
              <a:rPr lang="en-US" smtClean="0"/>
              <a:t>4/2/2020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155765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12D6AC4-262C-4FC6-B907-0AD559359DC6}" type="datetimeFigureOut">
              <a:rPr lang="en-US" smtClean="0"/>
              <a:t>4/2/2020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3664444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D6AC4-262C-4FC6-B907-0AD559359DC6}" type="datetimeFigureOut">
              <a:rPr lang="en-US" smtClean="0"/>
              <a:t>4/2/2020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106308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l-PL"/>
              <a:t>Kliknij, aby edytować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12D6AC4-262C-4FC6-B907-0AD559359DC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2308840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l-PL"/>
              <a:t>Kliknij, aby edytować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12D6AC4-262C-4FC6-B907-0AD559359DC6}" type="datetimeFigureOut">
              <a:rPr lang="en-US" smtClean="0"/>
              <a:t>4/2/2020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0A9F-390F-4D6E-9F0B-72CE7F91B93F}" type="slidenum">
              <a:rPr lang="en-US" smtClean="0"/>
              <a:t>‹#›</a:t>
            </a:fld>
            <a:endParaRPr lang="en-US"/>
          </a:p>
        </p:txBody>
      </p:sp>
    </p:spTree>
    <p:extLst>
      <p:ext uri="{BB962C8B-B14F-4D97-AF65-F5344CB8AC3E}">
        <p14:creationId xmlns:p14="http://schemas.microsoft.com/office/powerpoint/2010/main" val="339907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12D6AC4-262C-4FC6-B907-0AD559359DC6}" type="datetimeFigureOut">
              <a:rPr lang="en-US" smtClean="0"/>
              <a:t>4/2/2020</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1D40A9F-390F-4D6E-9F0B-72CE7F91B93F}" type="slidenum">
              <a:rPr lang="en-US" smtClean="0"/>
              <a:t>‹#›</a:t>
            </a:fld>
            <a:endParaRPr lang="en-US"/>
          </a:p>
        </p:txBody>
      </p:sp>
    </p:spTree>
    <p:extLst>
      <p:ext uri="{BB962C8B-B14F-4D97-AF65-F5344CB8AC3E}">
        <p14:creationId xmlns:p14="http://schemas.microsoft.com/office/powerpoint/2010/main" val="80625364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18.xml"/><Relationship Id="rId5" Type="http://schemas.openxmlformats.org/officeDocument/2006/relationships/slide" Target="slide7.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9394CD-1365-408C-9322-9B5995C75FBA}"/>
              </a:ext>
            </a:extLst>
          </p:cNvPr>
          <p:cNvSpPr>
            <a:spLocks noGrp="1"/>
          </p:cNvSpPr>
          <p:nvPr>
            <p:ph type="ctrTitle"/>
          </p:nvPr>
        </p:nvSpPr>
        <p:spPr>
          <a:xfrm rot="21365926">
            <a:off x="1315941" y="1191154"/>
            <a:ext cx="9448800" cy="1825096"/>
          </a:xfrm>
        </p:spPr>
        <p:txBody>
          <a:bodyPr/>
          <a:lstStyle/>
          <a:p>
            <a:r>
              <a:rPr lang="pl-PL" dirty="0"/>
              <a:t>Harry </a:t>
            </a:r>
            <a:r>
              <a:rPr lang="pl-PL" dirty="0" err="1"/>
              <a:t>potter</a:t>
            </a:r>
            <a:endParaRPr lang="en-US" dirty="0"/>
          </a:p>
        </p:txBody>
      </p:sp>
      <p:sp>
        <p:nvSpPr>
          <p:cNvPr id="3" name="Podtytuł 2">
            <a:extLst>
              <a:ext uri="{FF2B5EF4-FFF2-40B4-BE49-F238E27FC236}">
                <a16:creationId xmlns:a16="http://schemas.microsoft.com/office/drawing/2014/main" id="{4E95E7CF-7A67-48B1-B9CE-9D9243367CBE}"/>
              </a:ext>
            </a:extLst>
          </p:cNvPr>
          <p:cNvSpPr>
            <a:spLocks noGrp="1"/>
          </p:cNvSpPr>
          <p:nvPr>
            <p:ph type="subTitle" idx="1"/>
          </p:nvPr>
        </p:nvSpPr>
        <p:spPr>
          <a:xfrm rot="21363882">
            <a:off x="1371600" y="3016250"/>
            <a:ext cx="9448800" cy="498227"/>
          </a:xfrm>
        </p:spPr>
        <p:txBody>
          <a:bodyPr/>
          <a:lstStyle/>
          <a:p>
            <a:r>
              <a:rPr lang="pl-PL" dirty="0"/>
              <a:t>i kamień filozoficzny</a:t>
            </a:r>
            <a:endParaRPr lang="en-US" dirty="0"/>
          </a:p>
        </p:txBody>
      </p:sp>
      <p:sp>
        <p:nvSpPr>
          <p:cNvPr id="4" name="Podtytuł 2">
            <a:extLst>
              <a:ext uri="{FF2B5EF4-FFF2-40B4-BE49-F238E27FC236}">
                <a16:creationId xmlns:a16="http://schemas.microsoft.com/office/drawing/2014/main" id="{4E95E7CF-7A67-48B1-B9CE-9D9243367CBE}"/>
              </a:ext>
            </a:extLst>
          </p:cNvPr>
          <p:cNvSpPr txBox="1">
            <a:spLocks/>
          </p:cNvSpPr>
          <p:nvPr/>
        </p:nvSpPr>
        <p:spPr>
          <a:xfrm rot="21430429">
            <a:off x="1628501" y="4814111"/>
            <a:ext cx="9448800" cy="1050922"/>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r>
              <a:rPr lang="pl-PL" dirty="0" err="1"/>
              <a:t>Lekturownik</a:t>
            </a:r>
            <a:endParaRPr lang="pl-PL" dirty="0"/>
          </a:p>
          <a:p>
            <a:pPr>
              <a:spcBef>
                <a:spcPts val="0"/>
              </a:spcBef>
            </a:pPr>
            <a:r>
              <a:rPr lang="pl-PL" sz="2000" dirty="0">
                <a:latin typeface="Calibri" panose="020F0502020204030204" pitchFamily="34" charset="0"/>
                <a:cs typeface="Calibri" panose="020F0502020204030204" pitchFamily="34" charset="0"/>
              </a:rPr>
              <a:t>Opracowany przez Mikołaja Dyczkowskiego (kl. VI E)</a:t>
            </a:r>
            <a:endParaRPr lang="en-US" sz="2000" dirty="0">
              <a:latin typeface="Calibri" panose="020F0502020204030204" pitchFamily="34" charset="0"/>
              <a:cs typeface="Calibri" panose="020F0502020204030204" pitchFamily="34" charset="0"/>
            </a:endParaRPr>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44" y="569115"/>
            <a:ext cx="4397881" cy="3793880"/>
          </a:xfrm>
          <a:prstGeom prst="rect">
            <a:avLst/>
          </a:prstGeom>
        </p:spPr>
      </p:pic>
    </p:spTree>
    <p:extLst>
      <p:ext uri="{BB962C8B-B14F-4D97-AF65-F5344CB8AC3E}">
        <p14:creationId xmlns:p14="http://schemas.microsoft.com/office/powerpoint/2010/main" val="3450455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heel(1)">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AB8A88-A60F-421C-9564-D5A7639EA5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832D3A04-3120-4CF3-8F9E-6DCF218BAC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4" name="Obraz 3" descr="Tom Marvolo Riddle | Harry Potter Wiki | Fandom">
            <a:extLst>
              <a:ext uri="{FF2B5EF4-FFF2-40B4-BE49-F238E27FC236}">
                <a16:creationId xmlns:a16="http://schemas.microsoft.com/office/drawing/2014/main" id="{982B7CA4-D0FB-4963-A721-81F768CE2A9E}"/>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6575902" y="551771"/>
            <a:ext cx="4677405" cy="5211590"/>
          </a:xfrm>
          <a:prstGeom prst="rect">
            <a:avLst/>
          </a:prstGeom>
          <a:noFill/>
          <a:ln>
            <a:noFill/>
          </a:ln>
        </p:spPr>
      </p:pic>
      <p:sp>
        <p:nvSpPr>
          <p:cNvPr id="13"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70D81F57-CC57-46AD-86A2-54F697BD59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86E20D92-74B3-4238-B650-FEAEC34381E5}"/>
              </a:ext>
            </a:extLst>
          </p:cNvPr>
          <p:cNvSpPr>
            <a:spLocks noGrp="1"/>
          </p:cNvSpPr>
          <p:nvPr>
            <p:ph idx="1"/>
          </p:nvPr>
        </p:nvSpPr>
        <p:spPr>
          <a:xfrm>
            <a:off x="271774" y="1077597"/>
            <a:ext cx="5550863" cy="4992084"/>
          </a:xfrm>
        </p:spPr>
        <p:txBody>
          <a:bodyPr>
            <a:noAutofit/>
          </a:bodyPr>
          <a:lstStyle/>
          <a:p>
            <a:pPr marL="0" indent="0">
              <a:lnSpc>
                <a:spcPct val="100000"/>
              </a:lnSpc>
              <a:buNone/>
            </a:pPr>
            <a:r>
              <a:rPr lang="pl-PL" sz="2200" b="1" dirty="0">
                <a:solidFill>
                  <a:schemeClr val="bg1"/>
                </a:solidFill>
                <a:latin typeface="Calibri" panose="020F0502020204030204" pitchFamily="34" charset="0"/>
                <a:cs typeface="Calibri" panose="020F0502020204030204" pitchFamily="34" charset="0"/>
              </a:rPr>
              <a:t>Lord </a:t>
            </a:r>
            <a:r>
              <a:rPr lang="pl-PL" sz="2200" b="1" dirty="0" err="1">
                <a:solidFill>
                  <a:schemeClr val="bg1"/>
                </a:solidFill>
                <a:latin typeface="Calibri" panose="020F0502020204030204" pitchFamily="34" charset="0"/>
                <a:cs typeface="Calibri" panose="020F0502020204030204" pitchFamily="34" charset="0"/>
              </a:rPr>
              <a:t>voldemort</a:t>
            </a:r>
            <a:endParaRPr lang="pl-PL" sz="2200" b="1" dirty="0">
              <a:solidFill>
                <a:schemeClr val="bg1"/>
              </a:solidFill>
              <a:latin typeface="Calibri" panose="020F0502020204030204" pitchFamily="34" charset="0"/>
              <a:cs typeface="Calibri" panose="020F0502020204030204" pitchFamily="34" charset="0"/>
            </a:endParaRPr>
          </a:p>
          <a:p>
            <a:pPr marL="0" indent="0">
              <a:lnSpc>
                <a:spcPct val="100000"/>
              </a:lnSpc>
              <a:buNone/>
            </a:pPr>
            <a:r>
              <a:rPr lang="pl-PL" sz="2200" cap="none" dirty="0">
                <a:solidFill>
                  <a:schemeClr val="bg1"/>
                </a:solidFill>
                <a:latin typeface="Calibri" panose="020F0502020204030204" pitchFamily="34" charset="0"/>
                <a:cs typeface="Calibri" panose="020F0502020204030204" pitchFamily="34" charset="0"/>
              </a:rPr>
              <a:t>Ten człowiek o przerażającej twarzy to Lord </a:t>
            </a:r>
            <a:r>
              <a:rPr lang="pl-PL" sz="2200" cap="none" dirty="0" err="1">
                <a:solidFill>
                  <a:schemeClr val="bg1"/>
                </a:solidFill>
                <a:latin typeface="Calibri" panose="020F0502020204030204" pitchFamily="34" charset="0"/>
                <a:cs typeface="Calibri" panose="020F0502020204030204" pitchFamily="34" charset="0"/>
              </a:rPr>
              <a:t>Voldemort</a:t>
            </a:r>
            <a:r>
              <a:rPr lang="pl-PL" sz="2200" cap="none" dirty="0">
                <a:solidFill>
                  <a:schemeClr val="bg1"/>
                </a:solidFill>
                <a:latin typeface="Calibri" panose="020F0502020204030204" pitchFamily="34" charset="0"/>
                <a:cs typeface="Calibri" panose="020F0502020204030204" pitchFamily="34" charset="0"/>
              </a:rPr>
              <a:t>, który jest potężnym czarnoksiężnikiem i dawnym uczniem </a:t>
            </a:r>
            <a:r>
              <a:rPr lang="pl-PL" sz="2200" cap="none" dirty="0" err="1">
                <a:solidFill>
                  <a:schemeClr val="bg1"/>
                </a:solidFill>
                <a:latin typeface="Calibri" panose="020F0502020204030204" pitchFamily="34" charset="0"/>
                <a:cs typeface="Calibri" panose="020F0502020204030204" pitchFamily="34" charset="0"/>
              </a:rPr>
              <a:t>Hogwartu</a:t>
            </a:r>
            <a:r>
              <a:rPr lang="pl-PL" sz="2200" cap="none" dirty="0">
                <a:solidFill>
                  <a:schemeClr val="bg1"/>
                </a:solidFill>
                <a:latin typeface="Calibri" panose="020F0502020204030204" pitchFamily="34" charset="0"/>
                <a:cs typeface="Calibri" panose="020F0502020204030204" pitchFamily="34" charset="0"/>
              </a:rPr>
              <a:t>. Ma on na sumieniu morderstwo rodziców Harry’ego – państwa </a:t>
            </a:r>
            <a:r>
              <a:rPr lang="pl-PL" sz="2200" cap="none" dirty="0" err="1">
                <a:solidFill>
                  <a:schemeClr val="bg1"/>
                </a:solidFill>
                <a:latin typeface="Calibri" panose="020F0502020204030204" pitchFamily="34" charset="0"/>
                <a:cs typeface="Calibri" panose="020F0502020204030204" pitchFamily="34" charset="0"/>
              </a:rPr>
              <a:t>Lilly</a:t>
            </a:r>
            <a:r>
              <a:rPr lang="pl-PL" sz="2200" cap="none" dirty="0">
                <a:solidFill>
                  <a:schemeClr val="bg1"/>
                </a:solidFill>
                <a:latin typeface="Calibri" panose="020F0502020204030204" pitchFamily="34" charset="0"/>
                <a:cs typeface="Calibri" panose="020F0502020204030204" pitchFamily="34" charset="0"/>
              </a:rPr>
              <a:t> i Jamesa Potterów. Przez długi czas nie ujawniał się, gdyż stracił swoją moc magiczną, ale nie umarł. Istnieje i chce odzyskać dawną moc i władzę. Aby to osiągnąć chce ukraść ukryty w Hogwarcie, obdarzony niezwykłą mocą – Kamień Filozoficzny. Jego celem jest też zemsta na Harrym, który ostatecznie go pokonuje i skazuje na wygnanie.</a:t>
            </a:r>
            <a:endParaRPr lang="en-US" sz="2200" cap="none" dirty="0">
              <a:solidFill>
                <a:schemeClr val="bg1"/>
              </a:solidFill>
              <a:latin typeface="Calibri" panose="020F0502020204030204" pitchFamily="34" charset="0"/>
              <a:cs typeface="Calibri" panose="020F0502020204030204" pitchFamily="34" charset="0"/>
            </a:endParaRPr>
          </a:p>
        </p:txBody>
      </p:sp>
      <p:sp>
        <p:nvSpPr>
          <p:cNvPr id="10" name="Tytuł 1">
            <a:extLst>
              <a:ext uri="{FF2B5EF4-FFF2-40B4-BE49-F238E27FC236}">
                <a16:creationId xmlns:a16="http://schemas.microsoft.com/office/drawing/2014/main" id="{2D02ACE2-398B-4CAF-8D62-EDF42131FC35}"/>
              </a:ext>
            </a:extLst>
          </p:cNvPr>
          <p:cNvSpPr>
            <a:spLocks noGrp="1"/>
          </p:cNvSpPr>
          <p:nvPr>
            <p:ph type="title"/>
          </p:nvPr>
        </p:nvSpPr>
        <p:spPr>
          <a:xfrm>
            <a:off x="333102" y="225003"/>
            <a:ext cx="5309971" cy="636877"/>
          </a:xfrm>
        </p:spPr>
        <p:txBody>
          <a:bodyPr>
            <a:noAutofit/>
          </a:bodyPr>
          <a:lstStyle/>
          <a:p>
            <a:r>
              <a:rPr lang="pl-PL" sz="3600" dirty="0">
                <a:solidFill>
                  <a:schemeClr val="bg1"/>
                </a:solidFill>
              </a:rPr>
              <a:t>3. Bohaterowie poboczni</a:t>
            </a:r>
            <a:endParaRPr lang="en-US" sz="3600" dirty="0">
              <a:solidFill>
                <a:schemeClr val="bg1"/>
              </a:solidFill>
            </a:endParaRPr>
          </a:p>
        </p:txBody>
      </p:sp>
    </p:spTree>
    <p:extLst>
      <p:ext uri="{BB962C8B-B14F-4D97-AF65-F5344CB8AC3E}">
        <p14:creationId xmlns:p14="http://schemas.microsoft.com/office/powerpoint/2010/main" val="1794897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AB8A88-A60F-421C-9564-D5A7639EA5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832D3A04-3120-4CF3-8F9E-6DCF218BAC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4" name="Obraz 3" descr="Severus Snape - Wikipedia">
            <a:extLst>
              <a:ext uri="{FF2B5EF4-FFF2-40B4-BE49-F238E27FC236}">
                <a16:creationId xmlns:a16="http://schemas.microsoft.com/office/drawing/2014/main" id="{BBC27D8A-8732-4D74-89BA-9258160B56FD}"/>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7081683" y="468696"/>
            <a:ext cx="3638948" cy="5458422"/>
          </a:xfrm>
          <a:prstGeom prst="rect">
            <a:avLst/>
          </a:prstGeom>
          <a:noFill/>
          <a:ln>
            <a:noFill/>
          </a:ln>
        </p:spPr>
      </p:pic>
      <p:sp>
        <p:nvSpPr>
          <p:cNvPr id="13"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70D81F57-CC57-46AD-86A2-54F697BD59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86E20D92-74B3-4238-B650-FEAEC34381E5}"/>
              </a:ext>
            </a:extLst>
          </p:cNvPr>
          <p:cNvSpPr>
            <a:spLocks noGrp="1"/>
          </p:cNvSpPr>
          <p:nvPr>
            <p:ph idx="1"/>
          </p:nvPr>
        </p:nvSpPr>
        <p:spPr>
          <a:xfrm>
            <a:off x="333102" y="1086883"/>
            <a:ext cx="5597719" cy="4834393"/>
          </a:xfrm>
        </p:spPr>
        <p:txBody>
          <a:bodyPr>
            <a:noAutofit/>
          </a:bodyPr>
          <a:lstStyle/>
          <a:p>
            <a:pPr marL="0" indent="0">
              <a:buNone/>
            </a:pPr>
            <a:r>
              <a:rPr lang="pl-PL" sz="24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Severus</a:t>
            </a:r>
            <a:r>
              <a:rPr lang="pl-PL"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pl-PL" sz="24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snape</a:t>
            </a:r>
            <a:endParaRPr lang="pl-PL"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nSpc>
                <a:spcPct val="100000"/>
              </a:lnSpc>
              <a:buNone/>
            </a:pPr>
            <a:r>
              <a:rPr lang="pl-PL" sz="2400" cap="none" dirty="0">
                <a:solidFill>
                  <a:schemeClr val="bg1"/>
                </a:solidFill>
                <a:latin typeface="Calibri" panose="020F0502020204030204" pitchFamily="34" charset="0"/>
                <a:cs typeface="Calibri" panose="020F0502020204030204" pitchFamily="34" charset="0"/>
              </a:rPr>
              <a:t>Widoczny na zdjęciu mężczyzna o czarnych oczach i włosach to </a:t>
            </a:r>
            <a:r>
              <a:rPr lang="pl-PL" sz="2400" cap="none" dirty="0" err="1">
                <a:solidFill>
                  <a:schemeClr val="bg1"/>
                </a:solidFill>
                <a:latin typeface="Calibri" panose="020F0502020204030204" pitchFamily="34" charset="0"/>
                <a:cs typeface="Calibri" panose="020F0502020204030204" pitchFamily="34" charset="0"/>
              </a:rPr>
              <a:t>Severus</a:t>
            </a:r>
            <a:r>
              <a:rPr lang="pl-PL" sz="2400" cap="none" dirty="0">
                <a:solidFill>
                  <a:schemeClr val="bg1"/>
                </a:solidFill>
                <a:latin typeface="Calibri" panose="020F0502020204030204" pitchFamily="34" charset="0"/>
                <a:cs typeface="Calibri" panose="020F0502020204030204" pitchFamily="34" charset="0"/>
              </a:rPr>
              <a:t> Snape. Jest on nauczycielem w Hogwarcie, ekspertem od eliksirów i opiekunem </a:t>
            </a:r>
            <a:r>
              <a:rPr lang="pl-PL" sz="2400" cap="none" dirty="0" err="1">
                <a:solidFill>
                  <a:schemeClr val="bg1"/>
                </a:solidFill>
                <a:latin typeface="Calibri" panose="020F0502020204030204" pitchFamily="34" charset="0"/>
                <a:cs typeface="Calibri" panose="020F0502020204030204" pitchFamily="34" charset="0"/>
              </a:rPr>
              <a:t>Slytherinu</a:t>
            </a:r>
            <a:r>
              <a:rPr lang="pl-PL" sz="2400" cap="none" dirty="0">
                <a:solidFill>
                  <a:schemeClr val="bg1"/>
                </a:solidFill>
                <a:latin typeface="Calibri" panose="020F0502020204030204" pitchFamily="34" charset="0"/>
                <a:cs typeface="Calibri" panose="020F0502020204030204" pitchFamily="34" charset="0"/>
              </a:rPr>
              <a:t>. Zwykle chodzi ubrany na czarno i nosi długą pelerynę. Zawsze chciał posiąść pozycję nauczyciela obrony przed czarną magią. Jest niemiły i złośliwy, nie cierpi Harry'ego i zawsze stara się mu dokuczyć. Jego pupilkiem jest </a:t>
            </a:r>
            <a:r>
              <a:rPr lang="pl-PL" sz="2400" cap="none" dirty="0" err="1">
                <a:solidFill>
                  <a:schemeClr val="bg1"/>
                </a:solidFill>
                <a:latin typeface="Calibri" panose="020F0502020204030204" pitchFamily="34" charset="0"/>
                <a:cs typeface="Calibri" panose="020F0502020204030204" pitchFamily="34" charset="0"/>
              </a:rPr>
              <a:t>Draco</a:t>
            </a:r>
            <a:r>
              <a:rPr lang="pl-PL" sz="2400" cap="none" dirty="0">
                <a:solidFill>
                  <a:schemeClr val="bg1"/>
                </a:solidFill>
                <a:latin typeface="Calibri" panose="020F0502020204030204" pitchFamily="34" charset="0"/>
                <a:cs typeface="Calibri" panose="020F0502020204030204" pitchFamily="34" charset="0"/>
              </a:rPr>
              <a:t> </a:t>
            </a:r>
            <a:r>
              <a:rPr lang="pl-PL" sz="2400" cap="none" dirty="0" err="1">
                <a:solidFill>
                  <a:schemeClr val="bg1"/>
                </a:solidFill>
                <a:latin typeface="Calibri" panose="020F0502020204030204" pitchFamily="34" charset="0"/>
                <a:cs typeface="Calibri" panose="020F0502020204030204" pitchFamily="34" charset="0"/>
              </a:rPr>
              <a:t>Malfoy</a:t>
            </a:r>
            <a:r>
              <a:rPr lang="pl-PL" sz="2400" cap="none" dirty="0">
                <a:solidFill>
                  <a:schemeClr val="bg1"/>
                </a:solidFill>
                <a:latin typeface="Calibri" panose="020F0502020204030204" pitchFamily="34" charset="0"/>
                <a:cs typeface="Calibri" panose="020F0502020204030204" pitchFamily="34" charset="0"/>
              </a:rPr>
              <a:t>.</a:t>
            </a:r>
            <a:endParaRPr lang="en-US" sz="2400" cap="none" dirty="0">
              <a:solidFill>
                <a:schemeClr val="bg1"/>
              </a:solidFill>
              <a:latin typeface="Calibri" panose="020F0502020204030204" pitchFamily="34" charset="0"/>
              <a:cs typeface="Calibri" panose="020F0502020204030204" pitchFamily="34" charset="0"/>
            </a:endParaRPr>
          </a:p>
        </p:txBody>
      </p:sp>
      <p:sp>
        <p:nvSpPr>
          <p:cNvPr id="10" name="Tytuł 1">
            <a:extLst>
              <a:ext uri="{FF2B5EF4-FFF2-40B4-BE49-F238E27FC236}">
                <a16:creationId xmlns:a16="http://schemas.microsoft.com/office/drawing/2014/main" id="{2D02ACE2-398B-4CAF-8D62-EDF42131FC35}"/>
              </a:ext>
            </a:extLst>
          </p:cNvPr>
          <p:cNvSpPr>
            <a:spLocks noGrp="1"/>
          </p:cNvSpPr>
          <p:nvPr>
            <p:ph type="title"/>
          </p:nvPr>
        </p:nvSpPr>
        <p:spPr>
          <a:xfrm>
            <a:off x="333102" y="225003"/>
            <a:ext cx="5309971" cy="636877"/>
          </a:xfrm>
        </p:spPr>
        <p:txBody>
          <a:bodyPr>
            <a:noAutofit/>
          </a:bodyPr>
          <a:lstStyle/>
          <a:p>
            <a:r>
              <a:rPr lang="pl-PL" sz="3600" dirty="0">
                <a:solidFill>
                  <a:schemeClr val="bg1"/>
                </a:solidFill>
              </a:rPr>
              <a:t>3. Bohaterowie poboczni</a:t>
            </a:r>
            <a:endParaRPr lang="en-US" sz="3600" dirty="0">
              <a:solidFill>
                <a:schemeClr val="bg1"/>
              </a:solidFill>
            </a:endParaRPr>
          </a:p>
        </p:txBody>
      </p:sp>
    </p:spTree>
    <p:extLst>
      <p:ext uri="{BB962C8B-B14F-4D97-AF65-F5344CB8AC3E}">
        <p14:creationId xmlns:p14="http://schemas.microsoft.com/office/powerpoint/2010/main" val="2089559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7BE49D-A34B-4F25-BC8C-CE9E2B37FAA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66DFDEE3-F2F4-48C9-8222-CA273412CD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4" name="Obraz 3" descr="Minerwa McGonagall - Aktualności - Harry-Potter.net.pl - Magiczny ...">
            <a:extLst>
              <a:ext uri="{FF2B5EF4-FFF2-40B4-BE49-F238E27FC236}">
                <a16:creationId xmlns:a16="http://schemas.microsoft.com/office/drawing/2014/main" id="{580904EB-2AAE-4225-B5D4-23C9500A85AB}"/>
              </a:ext>
            </a:extLst>
          </p:cNvPr>
          <p:cNvPicPr/>
          <p:nvPr/>
        </p:nvPicPr>
        <p:blipFill rotWithShape="1">
          <a:blip r:embed="rId4">
            <a:extLst>
              <a:ext uri="{28A0092B-C50C-407E-A947-70E740481C1C}">
                <a14:useLocalDpi xmlns:a14="http://schemas.microsoft.com/office/drawing/2010/main" val="0"/>
              </a:ext>
            </a:extLst>
          </a:blip>
          <a:srcRect r="-2" b="19561"/>
          <a:stretch/>
        </p:blipFill>
        <p:spPr bwMode="auto">
          <a:xfrm>
            <a:off x="6327849" y="234347"/>
            <a:ext cx="5146360" cy="5903415"/>
          </a:xfrm>
          <a:prstGeom prst="rect">
            <a:avLst/>
          </a:prstGeom>
          <a:noFill/>
          <a:ln>
            <a:noFill/>
          </a:ln>
          <a:extLst>
            <a:ext uri="{53640926-AAD7-44D8-BBD7-CCE9431645EC}">
              <a14:shadowObscured xmlns:a14="http://schemas.microsoft.com/office/drawing/2010/main"/>
            </a:ext>
          </a:extLst>
        </p:spPr>
      </p:pic>
      <p:sp>
        <p:nvSpPr>
          <p:cNvPr id="13" name="Freeform 9">
            <a:extLst>
              <a:ext uri="{FF2B5EF4-FFF2-40B4-BE49-F238E27FC236}">
                <a16:creationId xmlns:a16="http://schemas.microsoft.com/office/drawing/2014/main" id="{95A09B00-70D2-4998-8FA5-3A8ED576D9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4B5FB9F9-CCF5-4072-83C3-3B45E1409F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86E20D92-74B3-4238-B650-FEAEC34381E5}"/>
              </a:ext>
            </a:extLst>
          </p:cNvPr>
          <p:cNvSpPr>
            <a:spLocks noGrp="1"/>
          </p:cNvSpPr>
          <p:nvPr>
            <p:ph idx="1"/>
          </p:nvPr>
        </p:nvSpPr>
        <p:spPr>
          <a:xfrm>
            <a:off x="444107" y="1144989"/>
            <a:ext cx="5230958" cy="4364510"/>
          </a:xfrm>
        </p:spPr>
        <p:txBody>
          <a:bodyPr>
            <a:noAutofit/>
          </a:bodyPr>
          <a:lstStyle/>
          <a:p>
            <a:pPr marL="0" indent="0">
              <a:buNone/>
            </a:pPr>
            <a:r>
              <a:rPr lang="pl-PL"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Minerwa </a:t>
            </a:r>
            <a:r>
              <a:rPr lang="pl-PL" sz="24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mcgonagall</a:t>
            </a:r>
            <a:endParaRPr lang="pl-PL"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nSpc>
                <a:spcPct val="100000"/>
              </a:lnSpc>
              <a:buNone/>
            </a:pPr>
            <a:r>
              <a:rPr lang="pl-PL" sz="2400" cap="none" dirty="0">
                <a:solidFill>
                  <a:schemeClr val="bg1"/>
                </a:solidFill>
                <a:latin typeface="Calibri" panose="020F0502020204030204" pitchFamily="34" charset="0"/>
                <a:cs typeface="Calibri" panose="020F0502020204030204" pitchFamily="34" charset="0"/>
              </a:rPr>
              <a:t>Profesorka w kapeluszu to Minerwa </a:t>
            </a:r>
            <a:r>
              <a:rPr lang="pl-PL" sz="2400" cap="none" dirty="0" err="1">
                <a:solidFill>
                  <a:schemeClr val="bg1"/>
                </a:solidFill>
                <a:latin typeface="Calibri" panose="020F0502020204030204" pitchFamily="34" charset="0"/>
                <a:cs typeface="Calibri" panose="020F0502020204030204" pitchFamily="34" charset="0"/>
              </a:rPr>
              <a:t>McGonagall</a:t>
            </a:r>
            <a:r>
              <a:rPr lang="pl-PL" sz="2400" cap="none" dirty="0">
                <a:solidFill>
                  <a:schemeClr val="bg1"/>
                </a:solidFill>
                <a:latin typeface="Calibri" panose="020F0502020204030204" pitchFamily="34" charset="0"/>
                <a:cs typeface="Calibri" panose="020F0502020204030204" pitchFamily="34" charset="0"/>
              </a:rPr>
              <a:t> - nauczycielka transmutacji i opiekunka </a:t>
            </a:r>
            <a:r>
              <a:rPr lang="pl-PL" sz="2400" cap="none" dirty="0" err="1">
                <a:solidFill>
                  <a:schemeClr val="bg1"/>
                </a:solidFill>
                <a:latin typeface="Calibri" panose="020F0502020204030204" pitchFamily="34" charset="0"/>
                <a:cs typeface="Calibri" panose="020F0502020204030204" pitchFamily="34" charset="0"/>
              </a:rPr>
              <a:t>Gryffindoru</a:t>
            </a:r>
            <a:r>
              <a:rPr lang="pl-PL" sz="2400" cap="none" dirty="0">
                <a:solidFill>
                  <a:schemeClr val="bg1"/>
                </a:solidFill>
                <a:latin typeface="Calibri" panose="020F0502020204030204" pitchFamily="34" charset="0"/>
                <a:cs typeface="Calibri" panose="020F0502020204030204" pitchFamily="34" charset="0"/>
              </a:rPr>
              <a:t>. Jest ona wysoka i szczupła. Ma czarne włosy uczesane w kok. Co ciekawe potrafi się zamieniać w kotkę. Jest miła i opiekuńcza chociaż też zasadnicza i zdecydowana. </a:t>
            </a:r>
            <a:endParaRPr lang="en-US" sz="2400" cap="none" dirty="0">
              <a:solidFill>
                <a:schemeClr val="bg1"/>
              </a:solidFill>
              <a:latin typeface="Calibri" panose="020F0502020204030204" pitchFamily="34" charset="0"/>
              <a:cs typeface="Calibri" panose="020F0502020204030204" pitchFamily="34" charset="0"/>
            </a:endParaRPr>
          </a:p>
        </p:txBody>
      </p:sp>
      <p:sp>
        <p:nvSpPr>
          <p:cNvPr id="10" name="Tytuł 1">
            <a:extLst>
              <a:ext uri="{FF2B5EF4-FFF2-40B4-BE49-F238E27FC236}">
                <a16:creationId xmlns:a16="http://schemas.microsoft.com/office/drawing/2014/main" id="{2D02ACE2-398B-4CAF-8D62-EDF42131FC35}"/>
              </a:ext>
            </a:extLst>
          </p:cNvPr>
          <p:cNvSpPr>
            <a:spLocks noGrp="1"/>
          </p:cNvSpPr>
          <p:nvPr>
            <p:ph type="title"/>
          </p:nvPr>
        </p:nvSpPr>
        <p:spPr>
          <a:xfrm>
            <a:off x="333102" y="225003"/>
            <a:ext cx="5309971" cy="636877"/>
          </a:xfrm>
        </p:spPr>
        <p:txBody>
          <a:bodyPr>
            <a:noAutofit/>
          </a:bodyPr>
          <a:lstStyle/>
          <a:p>
            <a:r>
              <a:rPr lang="pl-PL" sz="3600" dirty="0">
                <a:solidFill>
                  <a:schemeClr val="bg1"/>
                </a:solidFill>
              </a:rPr>
              <a:t>3. Bohaterowie poboczni</a:t>
            </a:r>
            <a:endParaRPr lang="en-US" sz="3600" dirty="0">
              <a:solidFill>
                <a:schemeClr val="bg1"/>
              </a:solidFill>
            </a:endParaRPr>
          </a:p>
        </p:txBody>
      </p:sp>
    </p:spTree>
    <p:extLst>
      <p:ext uri="{BB962C8B-B14F-4D97-AF65-F5344CB8AC3E}">
        <p14:creationId xmlns:p14="http://schemas.microsoft.com/office/powerpoint/2010/main" val="3053028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AB8A88-A60F-421C-9564-D5A7639EA5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832D3A04-3120-4CF3-8F9E-6DCF218BAC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6" name="Obraz 5" descr="Wizarding World: Rubeus Hagrid">
            <a:extLst>
              <a:ext uri="{FF2B5EF4-FFF2-40B4-BE49-F238E27FC236}">
                <a16:creationId xmlns:a16="http://schemas.microsoft.com/office/drawing/2014/main" id="{63E2E3D8-51FD-4FA9-9BB3-1A91DF3B7A24}"/>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7179802" y="388014"/>
            <a:ext cx="3496498" cy="5458422"/>
          </a:xfrm>
          <a:prstGeom prst="rect">
            <a:avLst/>
          </a:prstGeom>
          <a:noFill/>
          <a:ln>
            <a:noFill/>
          </a:ln>
        </p:spPr>
      </p:pic>
      <p:sp>
        <p:nvSpPr>
          <p:cNvPr id="15"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7" name="Rectangle 16">
            <a:extLst>
              <a:ext uri="{FF2B5EF4-FFF2-40B4-BE49-F238E27FC236}">
                <a16:creationId xmlns:a16="http://schemas.microsoft.com/office/drawing/2014/main" id="{70D81F57-CC57-46AD-86A2-54F697BD59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86E20D92-74B3-4238-B650-FEAEC34381E5}"/>
              </a:ext>
            </a:extLst>
          </p:cNvPr>
          <p:cNvSpPr>
            <a:spLocks noGrp="1"/>
          </p:cNvSpPr>
          <p:nvPr>
            <p:ph idx="1"/>
          </p:nvPr>
        </p:nvSpPr>
        <p:spPr>
          <a:xfrm>
            <a:off x="333101" y="861880"/>
            <a:ext cx="5643073" cy="5358423"/>
          </a:xfrm>
        </p:spPr>
        <p:txBody>
          <a:bodyPr>
            <a:noAutofit/>
          </a:bodyPr>
          <a:lstStyle/>
          <a:p>
            <a:pPr marL="0" indent="0">
              <a:buNone/>
            </a:pPr>
            <a:r>
              <a:rPr lang="pl-PL" sz="24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Rubeus</a:t>
            </a:r>
            <a:r>
              <a:rPr lang="pl-PL"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pl-PL" sz="24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hagrid</a:t>
            </a:r>
            <a:endParaRPr lang="pl-PL"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nSpc>
                <a:spcPct val="100000"/>
              </a:lnSpc>
              <a:buNone/>
            </a:pPr>
            <a:r>
              <a:rPr lang="pl-PL" sz="2400" cap="none" dirty="0">
                <a:solidFill>
                  <a:schemeClr val="bg1"/>
                </a:solidFill>
                <a:latin typeface="Calibri" panose="020F0502020204030204" pitchFamily="34" charset="0"/>
                <a:cs typeface="Calibri" panose="020F0502020204030204" pitchFamily="34" charset="0"/>
              </a:rPr>
              <a:t>Miły i dobroduszny starzec na zdjęciu to </a:t>
            </a:r>
            <a:r>
              <a:rPr lang="pl-PL" sz="2400" cap="none" dirty="0" err="1">
                <a:solidFill>
                  <a:schemeClr val="bg1"/>
                </a:solidFill>
                <a:latin typeface="Calibri" panose="020F0502020204030204" pitchFamily="34" charset="0"/>
                <a:cs typeface="Calibri" panose="020F0502020204030204" pitchFamily="34" charset="0"/>
              </a:rPr>
              <a:t>Rubeus</a:t>
            </a:r>
            <a:r>
              <a:rPr lang="pl-PL" sz="2400" cap="none" dirty="0">
                <a:solidFill>
                  <a:schemeClr val="bg1"/>
                </a:solidFill>
                <a:latin typeface="Calibri" panose="020F0502020204030204" pitchFamily="34" charset="0"/>
                <a:cs typeface="Calibri" panose="020F0502020204030204" pitchFamily="34" charset="0"/>
              </a:rPr>
              <a:t> </a:t>
            </a:r>
            <a:r>
              <a:rPr lang="pl-PL" sz="2400" cap="none" dirty="0" err="1">
                <a:solidFill>
                  <a:schemeClr val="bg1"/>
                </a:solidFill>
                <a:latin typeface="Calibri" panose="020F0502020204030204" pitchFamily="34" charset="0"/>
                <a:cs typeface="Calibri" panose="020F0502020204030204" pitchFamily="34" charset="0"/>
              </a:rPr>
              <a:t>Hagrid</a:t>
            </a:r>
            <a:r>
              <a:rPr lang="pl-PL" sz="2400" cap="none" dirty="0">
                <a:solidFill>
                  <a:schemeClr val="bg1"/>
                </a:solidFill>
                <a:latin typeface="Calibri" panose="020F0502020204030204" pitchFamily="34" charset="0"/>
                <a:cs typeface="Calibri" panose="020F0502020204030204" pitchFamily="34" charset="0"/>
              </a:rPr>
              <a:t>, przyjaciel Harry’ego, Rona i </a:t>
            </a:r>
            <a:r>
              <a:rPr lang="pl-PL" sz="2400" cap="none" dirty="0" err="1">
                <a:solidFill>
                  <a:schemeClr val="bg1"/>
                </a:solidFill>
                <a:latin typeface="Calibri" panose="020F0502020204030204" pitchFamily="34" charset="0"/>
                <a:cs typeface="Calibri" panose="020F0502020204030204" pitchFamily="34" charset="0"/>
              </a:rPr>
              <a:t>Hermiony</a:t>
            </a:r>
            <a:r>
              <a:rPr lang="pl-PL" sz="2400" cap="none" dirty="0">
                <a:solidFill>
                  <a:schemeClr val="bg1"/>
                </a:solidFill>
                <a:latin typeface="Calibri" panose="020F0502020204030204" pitchFamily="34" charset="0"/>
                <a:cs typeface="Calibri" panose="020F0502020204030204" pitchFamily="34" charset="0"/>
              </a:rPr>
              <a:t>. Jest on gajowym i klucznikiem </a:t>
            </a:r>
            <a:r>
              <a:rPr lang="pl-PL" sz="2400" cap="none" dirty="0" err="1">
                <a:solidFill>
                  <a:schemeClr val="bg1"/>
                </a:solidFill>
                <a:latin typeface="Calibri" panose="020F0502020204030204" pitchFamily="34" charset="0"/>
                <a:cs typeface="Calibri" panose="020F0502020204030204" pitchFamily="34" charset="0"/>
              </a:rPr>
              <a:t>Hogwartu</a:t>
            </a:r>
            <a:r>
              <a:rPr lang="pl-PL" sz="2400" cap="none" dirty="0">
                <a:solidFill>
                  <a:schemeClr val="bg1"/>
                </a:solidFill>
                <a:latin typeface="Calibri" panose="020F0502020204030204" pitchFamily="34" charset="0"/>
                <a:cs typeface="Calibri" panose="020F0502020204030204" pitchFamily="34" charset="0"/>
              </a:rPr>
              <a:t>. Mieszka na skraju Zakazanego Lasu. Dawno temu był uczniem Szkoły Czarodziejów, ale nie ukończył nauki. Mimo to posługuje się magią potajemnie używając do tego celu połamanej różdżki, która jest ukryta w parasolu. To </a:t>
            </a:r>
            <a:r>
              <a:rPr lang="pl-PL" sz="2400" cap="none" dirty="0" err="1">
                <a:solidFill>
                  <a:schemeClr val="bg1"/>
                </a:solidFill>
                <a:latin typeface="Calibri" panose="020F0502020204030204" pitchFamily="34" charset="0"/>
                <a:cs typeface="Calibri" panose="020F0502020204030204" pitchFamily="34" charset="0"/>
              </a:rPr>
              <a:t>Rubeus</a:t>
            </a:r>
            <a:r>
              <a:rPr lang="pl-PL" sz="2400" cap="none" dirty="0">
                <a:solidFill>
                  <a:schemeClr val="bg1"/>
                </a:solidFill>
                <a:latin typeface="Calibri" panose="020F0502020204030204" pitchFamily="34" charset="0"/>
                <a:cs typeface="Calibri" panose="020F0502020204030204" pitchFamily="34" charset="0"/>
              </a:rPr>
              <a:t> poinformował Harry’ ego w dniu jego 11 urodzin, że jest on czarodziejem. Poza tym gajowy i klucznik </a:t>
            </a:r>
            <a:r>
              <a:rPr lang="pl-PL" sz="2400" cap="none" dirty="0" err="1">
                <a:solidFill>
                  <a:schemeClr val="bg1"/>
                </a:solidFill>
                <a:latin typeface="Calibri" panose="020F0502020204030204" pitchFamily="34" charset="0"/>
                <a:cs typeface="Calibri" panose="020F0502020204030204" pitchFamily="34" charset="0"/>
              </a:rPr>
              <a:t>Hogwartu</a:t>
            </a:r>
            <a:r>
              <a:rPr lang="pl-PL" sz="2400" cap="none" dirty="0">
                <a:solidFill>
                  <a:schemeClr val="bg1"/>
                </a:solidFill>
                <a:latin typeface="Calibri" panose="020F0502020204030204" pitchFamily="34" charset="0"/>
                <a:cs typeface="Calibri" panose="020F0502020204030204" pitchFamily="34" charset="0"/>
              </a:rPr>
              <a:t> fascynuje się potworami, a zwłaszcza smokami. </a:t>
            </a:r>
            <a:endParaRPr lang="en-US" sz="2400" cap="none" dirty="0">
              <a:solidFill>
                <a:schemeClr val="bg1"/>
              </a:solidFill>
              <a:latin typeface="Calibri" panose="020F0502020204030204" pitchFamily="34" charset="0"/>
              <a:cs typeface="Calibri" panose="020F0502020204030204" pitchFamily="34" charset="0"/>
            </a:endParaRPr>
          </a:p>
        </p:txBody>
      </p:sp>
      <p:sp>
        <p:nvSpPr>
          <p:cNvPr id="10" name="Tytuł 1">
            <a:extLst>
              <a:ext uri="{FF2B5EF4-FFF2-40B4-BE49-F238E27FC236}">
                <a16:creationId xmlns:a16="http://schemas.microsoft.com/office/drawing/2014/main" id="{2D02ACE2-398B-4CAF-8D62-EDF42131FC35}"/>
              </a:ext>
            </a:extLst>
          </p:cNvPr>
          <p:cNvSpPr>
            <a:spLocks noGrp="1"/>
          </p:cNvSpPr>
          <p:nvPr>
            <p:ph type="title"/>
          </p:nvPr>
        </p:nvSpPr>
        <p:spPr>
          <a:xfrm>
            <a:off x="333101" y="158765"/>
            <a:ext cx="5309971" cy="636877"/>
          </a:xfrm>
        </p:spPr>
        <p:txBody>
          <a:bodyPr>
            <a:noAutofit/>
          </a:bodyPr>
          <a:lstStyle/>
          <a:p>
            <a:r>
              <a:rPr lang="pl-PL" sz="3600" dirty="0">
                <a:solidFill>
                  <a:schemeClr val="bg1"/>
                </a:solidFill>
              </a:rPr>
              <a:t>3. Bohaterowie poboczni</a:t>
            </a:r>
            <a:endParaRPr lang="en-US" sz="3600" dirty="0">
              <a:solidFill>
                <a:schemeClr val="bg1"/>
              </a:solidFill>
            </a:endParaRPr>
          </a:p>
        </p:txBody>
      </p:sp>
    </p:spTree>
    <p:extLst>
      <p:ext uri="{BB962C8B-B14F-4D97-AF65-F5344CB8AC3E}">
        <p14:creationId xmlns:p14="http://schemas.microsoft.com/office/powerpoint/2010/main" val="1175234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91AB8A88-A60F-421C-9564-D5A7639EA5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832D3A04-3120-4CF3-8F9E-6DCF218BAC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9" name="Obraz 8" descr="What is your opinion about the characters of James and Lily Potter ...">
            <a:extLst>
              <a:ext uri="{FF2B5EF4-FFF2-40B4-BE49-F238E27FC236}">
                <a16:creationId xmlns:a16="http://schemas.microsoft.com/office/drawing/2014/main" id="{BB479EC1-C68F-4C4D-8D27-767A89F72BEE}"/>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562455" y="1663722"/>
            <a:ext cx="4677405" cy="2853217"/>
          </a:xfrm>
          <a:prstGeom prst="rect">
            <a:avLst/>
          </a:prstGeom>
          <a:noFill/>
          <a:ln>
            <a:noFill/>
          </a:ln>
        </p:spPr>
      </p:pic>
      <p:sp>
        <p:nvSpPr>
          <p:cNvPr id="26"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8" name="Rectangle 27">
            <a:extLst>
              <a:ext uri="{FF2B5EF4-FFF2-40B4-BE49-F238E27FC236}">
                <a16:creationId xmlns:a16="http://schemas.microsoft.com/office/drawing/2014/main" id="{70D81F57-CC57-46AD-86A2-54F697BD59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86E20D92-74B3-4238-B650-FEAEC34381E5}"/>
              </a:ext>
            </a:extLst>
          </p:cNvPr>
          <p:cNvSpPr>
            <a:spLocks noGrp="1"/>
          </p:cNvSpPr>
          <p:nvPr>
            <p:ph idx="1"/>
          </p:nvPr>
        </p:nvSpPr>
        <p:spPr>
          <a:xfrm>
            <a:off x="333102" y="1086883"/>
            <a:ext cx="5309972" cy="4422615"/>
          </a:xfrm>
        </p:spPr>
        <p:txBody>
          <a:bodyPr>
            <a:noAutofit/>
          </a:bodyPr>
          <a:lstStyle/>
          <a:p>
            <a:pPr marL="0" indent="0">
              <a:buNone/>
            </a:pPr>
            <a:r>
              <a:rPr lang="pl-PL" sz="24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lilly</a:t>
            </a:r>
            <a:r>
              <a:rPr lang="pl-PL"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James Potterowie</a:t>
            </a:r>
          </a:p>
          <a:p>
            <a:pPr marL="0" indent="0">
              <a:lnSpc>
                <a:spcPct val="100000"/>
              </a:lnSpc>
              <a:buNone/>
            </a:pPr>
            <a:r>
              <a:rPr lang="pl-PL" sz="2400" cap="none" dirty="0">
                <a:solidFill>
                  <a:schemeClr val="bg1"/>
                </a:solidFill>
                <a:latin typeface="Calibri" panose="020F0502020204030204" pitchFamily="34" charset="0"/>
                <a:cs typeface="Calibri" panose="020F0502020204030204" pitchFamily="34" charset="0"/>
              </a:rPr>
              <a:t>Sympatyczna para na zdjęciu to </a:t>
            </a:r>
            <a:r>
              <a:rPr lang="pl-PL" sz="2400" cap="none" dirty="0" err="1">
                <a:solidFill>
                  <a:schemeClr val="bg1"/>
                </a:solidFill>
                <a:latin typeface="Calibri" panose="020F0502020204030204" pitchFamily="34" charset="0"/>
                <a:cs typeface="Calibri" panose="020F0502020204030204" pitchFamily="34" charset="0"/>
              </a:rPr>
              <a:t>Lilly</a:t>
            </a:r>
            <a:r>
              <a:rPr lang="pl-PL" sz="2400" cap="none" dirty="0">
                <a:solidFill>
                  <a:schemeClr val="bg1"/>
                </a:solidFill>
                <a:latin typeface="Calibri" panose="020F0502020204030204" pitchFamily="34" charset="0"/>
                <a:cs typeface="Calibri" panose="020F0502020204030204" pitchFamily="34" charset="0"/>
              </a:rPr>
              <a:t> i James Potterowie. Byli rodzicami Harry’ego i  oddali za niego życie podczas walki z </a:t>
            </a:r>
            <a:r>
              <a:rPr lang="pl-PL" sz="2400" cap="none" dirty="0" err="1">
                <a:solidFill>
                  <a:schemeClr val="bg1"/>
                </a:solidFill>
                <a:latin typeface="Calibri" panose="020F0502020204030204" pitchFamily="34" charset="0"/>
                <a:cs typeface="Calibri" panose="020F0502020204030204" pitchFamily="34" charset="0"/>
              </a:rPr>
              <a:t>Voldemortem</a:t>
            </a:r>
            <a:r>
              <a:rPr lang="pl-PL" sz="2400" cap="none" dirty="0">
                <a:solidFill>
                  <a:schemeClr val="bg1"/>
                </a:solidFill>
                <a:latin typeface="Calibri" panose="020F0502020204030204" pitchFamily="34" charset="0"/>
                <a:cs typeface="Calibri" panose="020F0502020204030204" pitchFamily="34" charset="0"/>
              </a:rPr>
              <a:t>. Po ich śmierci Harry został powierzony pod opiekę swojej ciotki Petunii, która nie posiada zdolności magicznych.</a:t>
            </a:r>
            <a:endParaRPr lang="en-US" sz="2400" cap="none" dirty="0">
              <a:solidFill>
                <a:schemeClr val="bg1"/>
              </a:solidFill>
              <a:latin typeface="Calibri" panose="020F0502020204030204" pitchFamily="34" charset="0"/>
              <a:cs typeface="Calibri" panose="020F0502020204030204" pitchFamily="34" charset="0"/>
            </a:endParaRPr>
          </a:p>
        </p:txBody>
      </p:sp>
      <p:sp>
        <p:nvSpPr>
          <p:cNvPr id="10" name="Tytuł 1">
            <a:extLst>
              <a:ext uri="{FF2B5EF4-FFF2-40B4-BE49-F238E27FC236}">
                <a16:creationId xmlns:a16="http://schemas.microsoft.com/office/drawing/2014/main" id="{2D02ACE2-398B-4CAF-8D62-EDF42131FC35}"/>
              </a:ext>
            </a:extLst>
          </p:cNvPr>
          <p:cNvSpPr>
            <a:spLocks noGrp="1"/>
          </p:cNvSpPr>
          <p:nvPr>
            <p:ph type="title"/>
          </p:nvPr>
        </p:nvSpPr>
        <p:spPr>
          <a:xfrm>
            <a:off x="333102" y="225003"/>
            <a:ext cx="5309971" cy="636877"/>
          </a:xfrm>
        </p:spPr>
        <p:txBody>
          <a:bodyPr>
            <a:noAutofit/>
          </a:bodyPr>
          <a:lstStyle/>
          <a:p>
            <a:r>
              <a:rPr lang="pl-PL" sz="3600" dirty="0">
                <a:solidFill>
                  <a:schemeClr val="bg1"/>
                </a:solidFill>
              </a:rPr>
              <a:t>3. Bohaterowie poboczni</a:t>
            </a:r>
            <a:endParaRPr lang="en-US" sz="3600" dirty="0">
              <a:solidFill>
                <a:schemeClr val="bg1"/>
              </a:solidFill>
            </a:endParaRPr>
          </a:p>
        </p:txBody>
      </p:sp>
    </p:spTree>
    <p:extLst>
      <p:ext uri="{BB962C8B-B14F-4D97-AF65-F5344CB8AC3E}">
        <p14:creationId xmlns:p14="http://schemas.microsoft.com/office/powerpoint/2010/main" val="42008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9" name="Picture 21">
            <a:extLst>
              <a:ext uri="{FF2B5EF4-FFF2-40B4-BE49-F238E27FC236}">
                <a16:creationId xmlns:a16="http://schemas.microsoft.com/office/drawing/2014/main" id="{0BE67D62-3E62-470C-98D6-3BA21088C43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1" name="Freeform 11">
            <a:extLst>
              <a:ext uri="{FF2B5EF4-FFF2-40B4-BE49-F238E27FC236}">
                <a16:creationId xmlns:a16="http://schemas.microsoft.com/office/drawing/2014/main" id="{9060346B-3FED-4DD4-B8C1-DC55FABE76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3" name="Freeform 13">
            <a:extLst>
              <a:ext uri="{FF2B5EF4-FFF2-40B4-BE49-F238E27FC236}">
                <a16:creationId xmlns:a16="http://schemas.microsoft.com/office/drawing/2014/main" id="{B553EB7A-0120-4C88-A02C-26C1D1F4CD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8" name="Freeform 25">
            <a:extLst>
              <a:ext uri="{FF2B5EF4-FFF2-40B4-BE49-F238E27FC236}">
                <a16:creationId xmlns:a16="http://schemas.microsoft.com/office/drawing/2014/main" id="{D4327787-BC11-4A2F-BB05-F74869A7FE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14">
            <a:extLst>
              <a:ext uri="{FF2B5EF4-FFF2-40B4-BE49-F238E27FC236}">
                <a16:creationId xmlns:a16="http://schemas.microsoft.com/office/drawing/2014/main" id="{7C3D022D-958E-4B8D-B601-804671385E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2" name="5-Point Star 24">
            <a:extLst>
              <a:ext uri="{FF2B5EF4-FFF2-40B4-BE49-F238E27FC236}">
                <a16:creationId xmlns:a16="http://schemas.microsoft.com/office/drawing/2014/main" id="{0BF0E6E8-886A-4302-8457-1BF7C47C4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D187ADFF-DAAC-4757-9491-875EBEE8482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6" name="Rectangle 35">
            <a:extLst>
              <a:ext uri="{FF2B5EF4-FFF2-40B4-BE49-F238E27FC236}">
                <a16:creationId xmlns:a16="http://schemas.microsoft.com/office/drawing/2014/main" id="{BD180C9B-D2FE-4CB3-8D1C-913AD8411B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54" y="457201"/>
            <a:ext cx="11261749" cy="3343894"/>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8810EDEC-A3A4-4D35-87E0-89013638D4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6974"/>
            <a:ext cx="12188952" cy="26010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B93CF554-54B4-469A-9EF7-62675485599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4" y="4491323"/>
            <a:ext cx="12201086" cy="0"/>
          </a:xfrm>
          <a:prstGeom prst="line">
            <a:avLst/>
          </a:pr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cxnSp>
      <p:sp>
        <p:nvSpPr>
          <p:cNvPr id="42" name="5-Point Star 8">
            <a:extLst>
              <a:ext uri="{FF2B5EF4-FFF2-40B4-BE49-F238E27FC236}">
                <a16:creationId xmlns:a16="http://schemas.microsoft.com/office/drawing/2014/main" id="{23C1315D-C915-4BB9-917F-F80BCCDE1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03408" y="6388943"/>
            <a:ext cx="373049" cy="373049"/>
          </a:xfrm>
          <a:prstGeom prst="star5">
            <a:avLst>
              <a:gd name="adj" fmla="val 26693"/>
              <a:gd name="hf" fmla="val 105146"/>
              <a:gd name="vf" fmla="val 110557"/>
            </a:avLst>
          </a:prstGeom>
          <a:solidFill>
            <a:schemeClr val="tx1">
              <a:lumMod val="65000"/>
              <a:lumOff val="35000"/>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86E20D92-74B3-4238-B650-FEAEC34381E5}"/>
              </a:ext>
            </a:extLst>
          </p:cNvPr>
          <p:cNvSpPr>
            <a:spLocks noGrp="1"/>
          </p:cNvSpPr>
          <p:nvPr>
            <p:ph idx="1"/>
          </p:nvPr>
        </p:nvSpPr>
        <p:spPr>
          <a:xfrm>
            <a:off x="0" y="4541631"/>
            <a:ext cx="12188952" cy="2280837"/>
          </a:xfrm>
        </p:spPr>
        <p:txBody>
          <a:bodyPr vert="horz" lIns="91440" tIns="45720" rIns="91440" bIns="45720" rtlCol="0" anchor="t">
            <a:normAutofit fontScale="70000" lnSpcReduction="20000"/>
          </a:bodyPr>
          <a:lstStyle/>
          <a:p>
            <a:pPr marL="0" indent="0" algn="ctr">
              <a:buNone/>
            </a:pPr>
            <a:r>
              <a:rPr lang="en-US" sz="3600" b="1" dirty="0" err="1">
                <a:solidFill>
                  <a:srgbClr val="C00000"/>
                </a:solidFill>
                <a:latin typeface="Calibri" panose="020F0502020204030204" pitchFamily="34" charset="0"/>
                <a:cs typeface="Calibri" panose="020F0502020204030204" pitchFamily="34" charset="0"/>
              </a:rPr>
              <a:t>Dursleyowie</a:t>
            </a:r>
            <a:endParaRPr lang="pl-PL" sz="3600" b="1" dirty="0">
              <a:solidFill>
                <a:srgbClr val="C00000"/>
              </a:solidFill>
              <a:latin typeface="Calibri" panose="020F0502020204030204" pitchFamily="34" charset="0"/>
              <a:cs typeface="Calibri" panose="020F0502020204030204" pitchFamily="34" charset="0"/>
            </a:endParaRPr>
          </a:p>
          <a:p>
            <a:pPr marL="0" indent="0" algn="ctr">
              <a:buNone/>
            </a:pPr>
            <a:r>
              <a:rPr lang="pl-PL" sz="2800" cap="none" dirty="0">
                <a:latin typeface="Calibri" panose="020F0502020204030204" pitchFamily="34" charset="0"/>
                <a:cs typeface="Calibri" panose="020F0502020204030204" pitchFamily="34" charset="0"/>
              </a:rPr>
              <a:t>Rodzina na zdjęciu to </a:t>
            </a:r>
            <a:r>
              <a:rPr lang="pl-PL" sz="2800" b="1" cap="none" dirty="0">
                <a:latin typeface="Calibri" panose="020F0502020204030204" pitchFamily="34" charset="0"/>
                <a:cs typeface="Calibri" panose="020F0502020204030204" pitchFamily="34" charset="0"/>
              </a:rPr>
              <a:t>państwo </a:t>
            </a:r>
            <a:r>
              <a:rPr lang="pl-PL" sz="2800" b="1" cap="none" dirty="0" err="1">
                <a:latin typeface="Calibri" panose="020F0502020204030204" pitchFamily="34" charset="0"/>
                <a:cs typeface="Calibri" panose="020F0502020204030204" pitchFamily="34" charset="0"/>
              </a:rPr>
              <a:t>Dursleyowie</a:t>
            </a:r>
            <a:r>
              <a:rPr lang="pl-PL" sz="2800" cap="none" dirty="0">
                <a:latin typeface="Calibri" panose="020F0502020204030204" pitchFamily="34" charset="0"/>
                <a:cs typeface="Calibri" panose="020F0502020204030204" pitchFamily="34" charset="0"/>
              </a:rPr>
              <a:t>: </a:t>
            </a:r>
            <a:r>
              <a:rPr lang="pl-PL" sz="2800" b="1" cap="none" dirty="0">
                <a:latin typeface="Calibri" panose="020F0502020204030204" pitchFamily="34" charset="0"/>
                <a:cs typeface="Calibri" panose="020F0502020204030204" pitchFamily="34" charset="0"/>
              </a:rPr>
              <a:t>Petunia, </a:t>
            </a:r>
            <a:r>
              <a:rPr lang="pl-PL" sz="2800" b="1" cap="none" dirty="0" err="1">
                <a:latin typeface="Calibri" panose="020F0502020204030204" pitchFamily="34" charset="0"/>
                <a:cs typeface="Calibri" panose="020F0502020204030204" pitchFamily="34" charset="0"/>
              </a:rPr>
              <a:t>Vernon</a:t>
            </a:r>
            <a:r>
              <a:rPr lang="pl-PL" sz="2800" b="1" cap="none" dirty="0">
                <a:latin typeface="Calibri" panose="020F0502020204030204" pitchFamily="34" charset="0"/>
                <a:cs typeface="Calibri" panose="020F0502020204030204" pitchFamily="34" charset="0"/>
              </a:rPr>
              <a:t> i Dudley</a:t>
            </a:r>
            <a:r>
              <a:rPr lang="pl-PL" sz="2800" cap="none" dirty="0">
                <a:latin typeface="Calibri" panose="020F0502020204030204" pitchFamily="34" charset="0"/>
                <a:cs typeface="Calibri" panose="020F0502020204030204" pitchFamily="34" charset="0"/>
              </a:rPr>
              <a:t>. Cała rodzina należy do </a:t>
            </a:r>
            <a:r>
              <a:rPr lang="pl-PL" sz="2800" cap="none" dirty="0" err="1">
                <a:latin typeface="Calibri" panose="020F0502020204030204" pitchFamily="34" charset="0"/>
                <a:cs typeface="Calibri" panose="020F0502020204030204" pitchFamily="34" charset="0"/>
              </a:rPr>
              <a:t>mugoli</a:t>
            </a:r>
            <a:r>
              <a:rPr lang="pl-PL" sz="2800" cap="none" dirty="0">
                <a:latin typeface="Calibri" panose="020F0502020204030204" pitchFamily="34" charset="0"/>
                <a:cs typeface="Calibri" panose="020F0502020204030204" pitchFamily="34" charset="0"/>
              </a:rPr>
              <a:t>. Petunia to siostra </a:t>
            </a:r>
            <a:r>
              <a:rPr lang="pl-PL" sz="2800" cap="none" dirty="0" err="1">
                <a:latin typeface="Calibri" panose="020F0502020204030204" pitchFamily="34" charset="0"/>
                <a:cs typeface="Calibri" panose="020F0502020204030204" pitchFamily="34" charset="0"/>
              </a:rPr>
              <a:t>Lilly</a:t>
            </a:r>
            <a:r>
              <a:rPr lang="pl-PL" sz="2800" cap="none" dirty="0">
                <a:latin typeface="Calibri" panose="020F0502020204030204" pitchFamily="34" charset="0"/>
                <a:cs typeface="Calibri" panose="020F0502020204030204" pitchFamily="34" charset="0"/>
              </a:rPr>
              <a:t> Potter. Jest ona zawistna, nietolerancyjna i ograniczona. </a:t>
            </a:r>
            <a:r>
              <a:rPr lang="pl-PL" sz="2800" cap="none" dirty="0" err="1">
                <a:latin typeface="Calibri" panose="020F0502020204030204" pitchFamily="34" charset="0"/>
                <a:cs typeface="Calibri" panose="020F0502020204030204" pitchFamily="34" charset="0"/>
              </a:rPr>
              <a:t>Vernon</a:t>
            </a:r>
            <a:r>
              <a:rPr lang="pl-PL" sz="2800" cap="none" dirty="0">
                <a:latin typeface="Calibri" panose="020F0502020204030204" pitchFamily="34" charset="0"/>
                <a:cs typeface="Calibri" panose="020F0502020204030204" pitchFamily="34" charset="0"/>
              </a:rPr>
              <a:t> jest mężem </a:t>
            </a:r>
            <a:r>
              <a:rPr lang="pl-PL" sz="2800" cap="none" dirty="0" err="1">
                <a:latin typeface="Calibri" panose="020F0502020204030204" pitchFamily="34" charset="0"/>
                <a:cs typeface="Calibri" panose="020F0502020204030204" pitchFamily="34" charset="0"/>
              </a:rPr>
              <a:t>Petuni</a:t>
            </a:r>
            <a:r>
              <a:rPr lang="pl-PL" sz="2800" cap="none" dirty="0">
                <a:latin typeface="Calibri" panose="020F0502020204030204" pitchFamily="34" charset="0"/>
                <a:cs typeface="Calibri" panose="020F0502020204030204" pitchFamily="34" charset="0"/>
              </a:rPr>
              <a:t>. Jest znudzonym życiem i zazdrosnym człowiekiem. Dudley to z kolei ich syn, który jest rozpieszczonym, głupim i bezczelnym chłopcem bez ambicji. Cała rodzinka mieszka w mieście Little </a:t>
            </a:r>
            <a:r>
              <a:rPr lang="pl-PL" sz="2800" cap="none" dirty="0" err="1">
                <a:latin typeface="Calibri" panose="020F0502020204030204" pitchFamily="34" charset="0"/>
                <a:cs typeface="Calibri" panose="020F0502020204030204" pitchFamily="34" charset="0"/>
              </a:rPr>
              <a:t>Whinging</a:t>
            </a:r>
            <a:r>
              <a:rPr lang="pl-PL" sz="2800" cap="none" dirty="0">
                <a:latin typeface="Calibri" panose="020F0502020204030204" pitchFamily="34" charset="0"/>
                <a:cs typeface="Calibri" panose="020F0502020204030204" pitchFamily="34" charset="0"/>
              </a:rPr>
              <a:t> w hrabstwie </a:t>
            </a:r>
            <a:r>
              <a:rPr lang="pl-PL" sz="2800" cap="none" dirty="0" err="1">
                <a:latin typeface="Calibri" panose="020F0502020204030204" pitchFamily="34" charset="0"/>
                <a:cs typeface="Calibri" panose="020F0502020204030204" pitchFamily="34" charset="0"/>
              </a:rPr>
              <a:t>Surrey</a:t>
            </a:r>
            <a:r>
              <a:rPr lang="pl-PL" sz="2800" cap="none" dirty="0">
                <a:latin typeface="Calibri" panose="020F0502020204030204" pitchFamily="34" charset="0"/>
                <a:cs typeface="Calibri" panose="020F0502020204030204" pitchFamily="34" charset="0"/>
              </a:rPr>
              <a:t> w Anglii.</a:t>
            </a:r>
            <a:endParaRPr lang="en-US" sz="2800" cap="none" dirty="0">
              <a:latin typeface="Calibri" panose="020F0502020204030204" pitchFamily="34" charset="0"/>
              <a:cs typeface="Calibri" panose="020F0502020204030204" pitchFamily="34" charset="0"/>
            </a:endParaRPr>
          </a:p>
        </p:txBody>
      </p:sp>
      <p:pic>
        <p:nvPicPr>
          <p:cNvPr id="10" name="Obraz 9" descr="Petunia Dursley | Harry Potter Wiki | Fandom">
            <a:extLst>
              <a:ext uri="{FF2B5EF4-FFF2-40B4-BE49-F238E27FC236}">
                <a16:creationId xmlns:a16="http://schemas.microsoft.com/office/drawing/2014/main" id="{015985DF-63FB-4718-AA01-5405A4A788EA}"/>
              </a:ext>
            </a:extLst>
          </p:cNvPr>
          <p:cNvPicPr/>
          <p:nvPr/>
        </p:nvPicPr>
        <p:blipFill rotWithShape="1">
          <a:blip r:embed="rId4">
            <a:extLst>
              <a:ext uri="{28A0092B-C50C-407E-A947-70E740481C1C}">
                <a14:useLocalDpi xmlns:a14="http://schemas.microsoft.com/office/drawing/2010/main" val="0"/>
              </a:ext>
            </a:extLst>
          </a:blip>
          <a:srcRect t="3702" r="1" b="56452"/>
          <a:stretch/>
        </p:blipFill>
        <p:spPr bwMode="auto">
          <a:xfrm>
            <a:off x="685913" y="691545"/>
            <a:ext cx="3516782" cy="2874505"/>
          </a:xfrm>
          <a:prstGeom prst="rect">
            <a:avLst/>
          </a:prstGeom>
          <a:noFill/>
        </p:spPr>
      </p:pic>
      <p:pic>
        <p:nvPicPr>
          <p:cNvPr id="9" name="Obraz 8" descr="Vernon Dursley | Harry Potter Wiki | Fandom">
            <a:extLst>
              <a:ext uri="{FF2B5EF4-FFF2-40B4-BE49-F238E27FC236}">
                <a16:creationId xmlns:a16="http://schemas.microsoft.com/office/drawing/2014/main" id="{7C9E7C75-5D64-4F86-87F8-F901084DA19C}"/>
              </a:ext>
            </a:extLst>
          </p:cNvPr>
          <p:cNvPicPr/>
          <p:nvPr/>
        </p:nvPicPr>
        <p:blipFill rotWithShape="1">
          <a:blip r:embed="rId5">
            <a:extLst>
              <a:ext uri="{28A0092B-C50C-407E-A947-70E740481C1C}">
                <a14:useLocalDpi xmlns:a14="http://schemas.microsoft.com/office/drawing/2010/main" val="0"/>
              </a:ext>
            </a:extLst>
          </a:blip>
          <a:srcRect t="2237" b="32987"/>
          <a:stretch/>
        </p:blipFill>
        <p:spPr bwMode="auto">
          <a:xfrm>
            <a:off x="4333232" y="691545"/>
            <a:ext cx="3516782" cy="2874505"/>
          </a:xfrm>
          <a:prstGeom prst="rect">
            <a:avLst/>
          </a:prstGeom>
          <a:noFill/>
        </p:spPr>
      </p:pic>
      <p:pic>
        <p:nvPicPr>
          <p:cNvPr id="12" name="Obraz 11" descr="Dudley Dursley (@dursleydudders) | Twitter">
            <a:extLst>
              <a:ext uri="{FF2B5EF4-FFF2-40B4-BE49-F238E27FC236}">
                <a16:creationId xmlns:a16="http://schemas.microsoft.com/office/drawing/2014/main" id="{0A10D1E6-9D30-4CC0-A0FA-BE25847E7333}"/>
              </a:ext>
            </a:extLst>
          </p:cNvPr>
          <p:cNvPicPr/>
          <p:nvPr/>
        </p:nvPicPr>
        <p:blipFill rotWithShape="1">
          <a:blip r:embed="rId6">
            <a:extLst>
              <a:ext uri="{28A0092B-C50C-407E-A947-70E740481C1C}">
                <a14:useLocalDpi xmlns:a14="http://schemas.microsoft.com/office/drawing/2010/main" val="0"/>
              </a:ext>
            </a:extLst>
          </a:blip>
          <a:srcRect t="892" r="-4" b="17368"/>
          <a:stretch/>
        </p:blipFill>
        <p:spPr bwMode="auto">
          <a:xfrm>
            <a:off x="7993998" y="691545"/>
            <a:ext cx="3516782" cy="2874505"/>
          </a:xfrm>
          <a:prstGeom prst="rect">
            <a:avLst/>
          </a:prstGeom>
          <a:noFill/>
        </p:spPr>
      </p:pic>
    </p:spTree>
    <p:extLst>
      <p:ext uri="{BB962C8B-B14F-4D97-AF65-F5344CB8AC3E}">
        <p14:creationId xmlns:p14="http://schemas.microsoft.com/office/powerpoint/2010/main" val="2684323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9C3AE3-F4D6-4E40-ACAA-AE72F7B34C02}"/>
              </a:ext>
            </a:extLst>
          </p:cNvPr>
          <p:cNvSpPr>
            <a:spLocks noGrp="1"/>
          </p:cNvSpPr>
          <p:nvPr>
            <p:ph type="title"/>
          </p:nvPr>
        </p:nvSpPr>
        <p:spPr>
          <a:xfrm>
            <a:off x="685801" y="137653"/>
            <a:ext cx="5976256" cy="713137"/>
          </a:xfrm>
        </p:spPr>
        <p:txBody>
          <a:bodyPr>
            <a:normAutofit/>
          </a:bodyPr>
          <a:lstStyle/>
          <a:p>
            <a:r>
              <a:rPr lang="pl-PL" sz="4000" dirty="0"/>
              <a:t>4. Czas i miejsce akcji</a:t>
            </a:r>
            <a:endParaRPr lang="en-US" sz="4000" dirty="0"/>
          </a:p>
        </p:txBody>
      </p:sp>
      <p:pic>
        <p:nvPicPr>
          <p:cNvPr id="6" name="Symbol zastępczy zawartości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840659" y="137652"/>
            <a:ext cx="3685518" cy="5398201"/>
          </a:xfrm>
        </p:spPr>
      </p:pic>
      <p:sp>
        <p:nvSpPr>
          <p:cNvPr id="3" name="Prostokąt 2">
            <a:extLst>
              <a:ext uri="{FF2B5EF4-FFF2-40B4-BE49-F238E27FC236}">
                <a16:creationId xmlns:a16="http://schemas.microsoft.com/office/drawing/2014/main" id="{0A9DC444-5F3E-4D6C-89B0-7DF9BCC55097}"/>
              </a:ext>
            </a:extLst>
          </p:cNvPr>
          <p:cNvSpPr/>
          <p:nvPr/>
        </p:nvSpPr>
        <p:spPr>
          <a:xfrm>
            <a:off x="254442" y="929601"/>
            <a:ext cx="7458323" cy="4478149"/>
          </a:xfrm>
          <a:prstGeom prst="rect">
            <a:avLst/>
          </a:prstGeom>
        </p:spPr>
        <p:txBody>
          <a:bodyPr wrap="square">
            <a:spAutoFit/>
          </a:bodyPr>
          <a:lstStyle/>
          <a:p>
            <a:pPr algn="ctr">
              <a:spcAft>
                <a:spcPts val="600"/>
              </a:spcAft>
            </a:pPr>
            <a:r>
              <a:rPr lang="pl-PL"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CZAS AKCJI</a:t>
            </a:r>
          </a:p>
          <a:p>
            <a:r>
              <a:rPr lang="pl-PL" dirty="0">
                <a:latin typeface="Calibri" panose="020F0502020204030204" pitchFamily="34" charset="0"/>
                <a:cs typeface="Calibri" panose="020F0502020204030204" pitchFamily="34" charset="0"/>
              </a:rPr>
              <a:t>Czas akcji nie jest ściśle określony. Prawdopodobnie są to czasy współczesne. </a:t>
            </a:r>
          </a:p>
          <a:p>
            <a:r>
              <a:rPr lang="pl-PL" dirty="0">
                <a:latin typeface="Calibri" panose="020F0502020204030204" pitchFamily="34" charset="0"/>
                <a:cs typeface="Calibri" panose="020F0502020204030204" pitchFamily="34" charset="0"/>
              </a:rPr>
              <a:t>Akcja trwa łącznie około 12 lat – od momentu śmierci rodziców Harry’ ego aż do ukończenia przez niego pierwszego roku nauki w Hogwarcie.</a:t>
            </a:r>
          </a:p>
          <a:p>
            <a:pPr algn="ctr">
              <a:spcBef>
                <a:spcPts val="600"/>
              </a:spcBef>
              <a:spcAft>
                <a:spcPts val="600"/>
              </a:spcAft>
            </a:pPr>
            <a:r>
              <a:rPr lang="pl-PL"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MIEJSCA AKCJI</a:t>
            </a:r>
          </a:p>
          <a:p>
            <a:r>
              <a:rPr lang="pl-PL"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Londyn:</a:t>
            </a:r>
          </a:p>
          <a:p>
            <a:pPr marL="285750" indent="-285750">
              <a:buFont typeface="Wingdings" panose="05000000000000000000" pitchFamily="2" charset="2"/>
              <a:buChar char="Ø"/>
            </a:pPr>
            <a:r>
              <a:rPr lang="pl-PL" dirty="0">
                <a:latin typeface="Calibri" panose="020F0502020204030204" pitchFamily="34" charset="0"/>
                <a:cs typeface="Calibri" panose="020F0502020204030204" pitchFamily="34" charset="0"/>
              </a:rPr>
              <a:t>ulica Pokątna (mieściły się na niej sklepy z rzeczami potrzebnymi do szkoły magii i czarodziejstwa); </a:t>
            </a:r>
          </a:p>
          <a:p>
            <a:pPr marL="285750" indent="-285750">
              <a:buFont typeface="Wingdings" panose="05000000000000000000" pitchFamily="2" charset="2"/>
              <a:buChar char="Ø"/>
            </a:pPr>
            <a:r>
              <a:rPr lang="pl-PL" dirty="0">
                <a:latin typeface="Calibri" panose="020F0502020204030204" pitchFamily="34" charset="0"/>
                <a:cs typeface="Calibri" panose="020F0502020204030204" pitchFamily="34" charset="0"/>
              </a:rPr>
              <a:t>peron dziewięć i trzy czwarte (peron ukryty za murem z którego prowadzi pociąg do </a:t>
            </a:r>
            <a:r>
              <a:rPr lang="pl-PL" dirty="0" err="1">
                <a:latin typeface="Calibri" panose="020F0502020204030204" pitchFamily="34" charset="0"/>
                <a:cs typeface="Calibri" panose="020F0502020204030204" pitchFamily="34" charset="0"/>
              </a:rPr>
              <a:t>Hogwartu</a:t>
            </a:r>
            <a:r>
              <a:rPr lang="pl-PL" dirty="0">
                <a:latin typeface="Calibri" panose="020F0502020204030204" pitchFamily="34" charset="0"/>
                <a:cs typeface="Calibri" panose="020F0502020204030204" pitchFamily="34" charset="0"/>
              </a:rPr>
              <a:t>)</a:t>
            </a:r>
          </a:p>
          <a:p>
            <a:r>
              <a:rPr lang="pl-PL"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Miasteczko Little </a:t>
            </a:r>
            <a:r>
              <a:rPr lang="pl-PL" b="1" dirty="0" err="1">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Whinging</a:t>
            </a:r>
            <a:r>
              <a:rPr lang="pl-PL"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 hrabstwie </a:t>
            </a:r>
            <a:r>
              <a:rPr lang="pl-PL" b="1" dirty="0" err="1">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Surrey</a:t>
            </a:r>
            <a:r>
              <a:rPr lang="pl-PL"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 Anglii </a:t>
            </a:r>
            <a:r>
              <a:rPr lang="pl-PL" dirty="0">
                <a:latin typeface="Calibri" panose="020F0502020204030204" pitchFamily="34" charset="0"/>
                <a:cs typeface="Calibri" panose="020F0502020204030204" pitchFamily="34" charset="0"/>
              </a:rPr>
              <a:t>(miejsce zamieszkania </a:t>
            </a:r>
            <a:r>
              <a:rPr lang="pl-PL" dirty="0" err="1">
                <a:latin typeface="Calibri" panose="020F0502020204030204" pitchFamily="34" charset="0"/>
                <a:cs typeface="Calibri" panose="020F0502020204030204" pitchFamily="34" charset="0"/>
              </a:rPr>
              <a:t>Dursleyów</a:t>
            </a:r>
            <a:r>
              <a:rPr lang="pl-PL" dirty="0">
                <a:latin typeface="Calibri" panose="020F0502020204030204" pitchFamily="34" charset="0"/>
                <a:cs typeface="Calibri" panose="020F0502020204030204" pitchFamily="34" charset="0"/>
              </a:rPr>
              <a:t>)</a:t>
            </a:r>
          </a:p>
          <a:p>
            <a:r>
              <a:rPr lang="pl-PL" b="1" dirty="0">
                <a:solidFill>
                  <a:srgbClr val="C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Szkoła Magii i Czarodziejstwa w Hogwarcie </a:t>
            </a:r>
            <a:r>
              <a:rPr lang="pl-PL" dirty="0">
                <a:latin typeface="Calibri" panose="020F0502020204030204" pitchFamily="34" charset="0"/>
                <a:cs typeface="Calibri" panose="020F0502020204030204" pitchFamily="34" charset="0"/>
              </a:rPr>
              <a:t>(Hogwart prawdopodobnie położony jest gdzieś w Szkocji). Hogwart dzieli na cztery domy: </a:t>
            </a:r>
            <a:r>
              <a:rPr lang="pl-PL" dirty="0" err="1">
                <a:latin typeface="Calibri" panose="020F0502020204030204" pitchFamily="34" charset="0"/>
                <a:cs typeface="Calibri" panose="020F0502020204030204" pitchFamily="34" charset="0"/>
              </a:rPr>
              <a:t>Ravenclaw</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Huflepuff</a:t>
            </a:r>
            <a:r>
              <a:rPr lang="pl-PL" dirty="0">
                <a:latin typeface="Calibri" panose="020F0502020204030204" pitchFamily="34" charset="0"/>
                <a:cs typeface="Calibri" panose="020F0502020204030204" pitchFamily="34" charset="0"/>
              </a:rPr>
              <a:t>, </a:t>
            </a:r>
            <a:r>
              <a:rPr lang="pl-PL" dirty="0" err="1">
                <a:latin typeface="Calibri" panose="020F0502020204030204" pitchFamily="34" charset="0"/>
                <a:cs typeface="Calibri" panose="020F0502020204030204" pitchFamily="34" charset="0"/>
              </a:rPr>
              <a:t>Gryffindor</a:t>
            </a:r>
            <a:r>
              <a:rPr lang="pl-PL" dirty="0">
                <a:latin typeface="Calibri" panose="020F0502020204030204" pitchFamily="34" charset="0"/>
                <a:cs typeface="Calibri" panose="020F0502020204030204" pitchFamily="34" charset="0"/>
              </a:rPr>
              <a:t> i </a:t>
            </a:r>
            <a:r>
              <a:rPr lang="pl-PL" dirty="0" err="1">
                <a:latin typeface="Calibri" panose="020F0502020204030204" pitchFamily="34" charset="0"/>
                <a:cs typeface="Calibri" panose="020F0502020204030204" pitchFamily="34" charset="0"/>
              </a:rPr>
              <a:t>Slytherin</a:t>
            </a:r>
            <a:endParaRPr lang="pl-P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5218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CA3E04-3873-4E3A-9662-082125694719}"/>
              </a:ext>
            </a:extLst>
          </p:cNvPr>
          <p:cNvSpPr>
            <a:spLocks noGrp="1"/>
          </p:cNvSpPr>
          <p:nvPr>
            <p:ph type="title"/>
          </p:nvPr>
        </p:nvSpPr>
        <p:spPr>
          <a:xfrm>
            <a:off x="685800" y="248196"/>
            <a:ext cx="6858000" cy="769572"/>
          </a:xfrm>
        </p:spPr>
        <p:txBody>
          <a:bodyPr>
            <a:normAutofit/>
          </a:bodyPr>
          <a:lstStyle/>
          <a:p>
            <a:r>
              <a:rPr lang="pl-PL" sz="4000" dirty="0"/>
              <a:t>5. Plan wydarzeń</a:t>
            </a:r>
            <a:endParaRPr lang="en-US" sz="4000" dirty="0"/>
          </a:p>
        </p:txBody>
      </p:sp>
      <p:sp>
        <p:nvSpPr>
          <p:cNvPr id="3" name="Symbol zastępczy zawartości 2">
            <a:extLst>
              <a:ext uri="{FF2B5EF4-FFF2-40B4-BE49-F238E27FC236}">
                <a16:creationId xmlns:a16="http://schemas.microsoft.com/office/drawing/2014/main" id="{B702D7C1-D6A8-4DD0-A78D-54C8EC919838}"/>
              </a:ext>
            </a:extLst>
          </p:cNvPr>
          <p:cNvSpPr>
            <a:spLocks noGrp="1"/>
          </p:cNvSpPr>
          <p:nvPr>
            <p:ph idx="1"/>
          </p:nvPr>
        </p:nvSpPr>
        <p:spPr>
          <a:xfrm>
            <a:off x="262393" y="1129086"/>
            <a:ext cx="5239249" cy="4245500"/>
          </a:xfrm>
        </p:spPr>
        <p:txBody>
          <a:bodyPr>
            <a:normAutofit fontScale="85000" lnSpcReduction="10000"/>
          </a:bodyPr>
          <a:lstStyle/>
          <a:p>
            <a:pPr marL="457200" indent="-457200">
              <a:buSzPct val="100000"/>
              <a:buAutoNum type="arabicPeriod"/>
            </a:pPr>
            <a:r>
              <a:rPr lang="pl-PL" cap="none" dirty="0">
                <a:latin typeface="Calibri" panose="020F0502020204030204" pitchFamily="34" charset="0"/>
                <a:cs typeface="Calibri" panose="020F0502020204030204" pitchFamily="34" charset="0"/>
              </a:rPr>
              <a:t>Pobyt Harry'ego u rodziny </a:t>
            </a:r>
            <a:r>
              <a:rPr lang="pl-PL" cap="none" dirty="0" err="1">
                <a:latin typeface="Calibri" panose="020F0502020204030204" pitchFamily="34" charset="0"/>
                <a:cs typeface="Calibri" panose="020F0502020204030204" pitchFamily="34" charset="0"/>
              </a:rPr>
              <a:t>Dursleyów</a:t>
            </a:r>
            <a:r>
              <a:rPr lang="pl-PL" cap="none" dirty="0">
                <a:latin typeface="Calibri" panose="020F0502020204030204" pitchFamily="34" charset="0"/>
                <a:cs typeface="Calibri" panose="020F0502020204030204" pitchFamily="34" charset="0"/>
              </a:rPr>
              <a:t>.</a:t>
            </a:r>
          </a:p>
          <a:p>
            <a:pPr marL="457200" indent="-457200">
              <a:buSzPct val="100000"/>
              <a:buAutoNum type="arabicPeriod"/>
            </a:pPr>
            <a:r>
              <a:rPr lang="pl-PL" cap="none" dirty="0">
                <a:latin typeface="Calibri" panose="020F0502020204030204" pitchFamily="34" charset="0"/>
                <a:cs typeface="Calibri" panose="020F0502020204030204" pitchFamily="34" charset="0"/>
              </a:rPr>
              <a:t>Ujawnienie zdolności magicznych Harry’ego w ZOO.</a:t>
            </a:r>
          </a:p>
          <a:p>
            <a:pPr marL="457200" indent="-457200">
              <a:buSzPct val="100000"/>
              <a:buAutoNum type="arabicPeriod"/>
            </a:pPr>
            <a:r>
              <a:rPr lang="pl-PL" cap="none" dirty="0">
                <a:latin typeface="Calibri" panose="020F0502020204030204" pitchFamily="34" charset="0"/>
                <a:cs typeface="Calibri" panose="020F0502020204030204" pitchFamily="34" charset="0"/>
              </a:rPr>
              <a:t>Listy z </a:t>
            </a:r>
            <a:r>
              <a:rPr lang="pl-PL" cap="none" dirty="0" err="1">
                <a:latin typeface="Calibri" panose="020F0502020204030204" pitchFamily="34" charset="0"/>
                <a:cs typeface="Calibri" panose="020F0502020204030204" pitchFamily="34" charset="0"/>
              </a:rPr>
              <a:t>Hogwartu</a:t>
            </a:r>
            <a:r>
              <a:rPr lang="pl-PL" cap="none" dirty="0">
                <a:latin typeface="Calibri" panose="020F0502020204030204" pitchFamily="34" charset="0"/>
                <a:cs typeface="Calibri" panose="020F0502020204030204" pitchFamily="34" charset="0"/>
              </a:rPr>
              <a:t>.</a:t>
            </a:r>
          </a:p>
          <a:p>
            <a:pPr marL="457200" indent="-457200">
              <a:buSzPct val="100000"/>
              <a:buAutoNum type="arabicPeriod"/>
            </a:pPr>
            <a:r>
              <a:rPr lang="pl-PL" cap="none" dirty="0">
                <a:latin typeface="Calibri" panose="020F0502020204030204" pitchFamily="34" charset="0"/>
                <a:cs typeface="Calibri" panose="020F0502020204030204" pitchFamily="34" charset="0"/>
              </a:rPr>
              <a:t>Przybycie </a:t>
            </a:r>
            <a:r>
              <a:rPr lang="pl-PL" cap="none" dirty="0" err="1">
                <a:latin typeface="Calibri" panose="020F0502020204030204" pitchFamily="34" charset="0"/>
                <a:cs typeface="Calibri" panose="020F0502020204030204" pitchFamily="34" charset="0"/>
              </a:rPr>
              <a:t>Hagrida</a:t>
            </a:r>
            <a:r>
              <a:rPr lang="pl-PL" cap="none" dirty="0">
                <a:latin typeface="Calibri" panose="020F0502020204030204" pitchFamily="34" charset="0"/>
                <a:cs typeface="Calibri" panose="020F0502020204030204" pitchFamily="34" charset="0"/>
              </a:rPr>
              <a:t>.</a:t>
            </a:r>
          </a:p>
          <a:p>
            <a:pPr marL="457200" indent="-457200">
              <a:buSzPct val="100000"/>
              <a:buAutoNum type="arabicPeriod"/>
            </a:pPr>
            <a:r>
              <a:rPr lang="pl-PL" cap="none" dirty="0">
                <a:latin typeface="Calibri" panose="020F0502020204030204" pitchFamily="34" charset="0"/>
                <a:cs typeface="Calibri" panose="020F0502020204030204" pitchFamily="34" charset="0"/>
              </a:rPr>
              <a:t>Wyprawa na ulicę Pokątną.</a:t>
            </a:r>
          </a:p>
          <a:p>
            <a:pPr marL="457200" indent="-457200">
              <a:buSzPct val="100000"/>
              <a:buAutoNum type="arabicPeriod"/>
            </a:pPr>
            <a:r>
              <a:rPr lang="pl-PL" cap="none" dirty="0">
                <a:latin typeface="Calibri" panose="020F0502020204030204" pitchFamily="34" charset="0"/>
                <a:cs typeface="Calibri" panose="020F0502020204030204" pitchFamily="34" charset="0"/>
              </a:rPr>
              <a:t>Wyjazd do </a:t>
            </a:r>
            <a:r>
              <a:rPr lang="pl-PL" cap="none" dirty="0" err="1">
                <a:latin typeface="Calibri" panose="020F0502020204030204" pitchFamily="34" charset="0"/>
                <a:cs typeface="Calibri" panose="020F0502020204030204" pitchFamily="34" charset="0"/>
              </a:rPr>
              <a:t>Hogwartu</a:t>
            </a:r>
            <a:r>
              <a:rPr lang="pl-PL" cap="none" dirty="0">
                <a:latin typeface="Calibri" panose="020F0502020204030204" pitchFamily="34" charset="0"/>
                <a:cs typeface="Calibri" panose="020F0502020204030204" pitchFamily="34" charset="0"/>
              </a:rPr>
              <a:t>.</a:t>
            </a:r>
          </a:p>
          <a:p>
            <a:pPr marL="457200" indent="-457200">
              <a:buSzPct val="100000"/>
              <a:buAutoNum type="arabicPeriod"/>
            </a:pPr>
            <a:r>
              <a:rPr lang="pl-PL" cap="none" dirty="0">
                <a:latin typeface="Calibri" panose="020F0502020204030204" pitchFamily="34" charset="0"/>
                <a:cs typeface="Calibri" panose="020F0502020204030204" pitchFamily="34" charset="0"/>
              </a:rPr>
              <a:t>Przydział Harry’ego do </a:t>
            </a:r>
            <a:r>
              <a:rPr lang="pl-PL" cap="none" dirty="0" err="1">
                <a:latin typeface="Calibri" panose="020F0502020204030204" pitchFamily="34" charset="0"/>
                <a:cs typeface="Calibri" panose="020F0502020204030204" pitchFamily="34" charset="0"/>
              </a:rPr>
              <a:t>Gryffindoru</a:t>
            </a:r>
            <a:r>
              <a:rPr lang="pl-PL" cap="none" dirty="0">
                <a:latin typeface="Calibri" panose="020F0502020204030204" pitchFamily="34" charset="0"/>
                <a:cs typeface="Calibri" panose="020F0502020204030204" pitchFamily="34" charset="0"/>
              </a:rPr>
              <a:t>.</a:t>
            </a:r>
          </a:p>
          <a:p>
            <a:pPr marL="457200" indent="-457200">
              <a:buSzPct val="100000"/>
              <a:buAutoNum type="arabicPeriod"/>
            </a:pPr>
            <a:r>
              <a:rPr lang="pl-PL" cap="none" dirty="0">
                <a:latin typeface="Calibri" panose="020F0502020204030204" pitchFamily="34" charset="0"/>
                <a:cs typeface="Calibri" panose="020F0502020204030204" pitchFamily="34" charset="0"/>
              </a:rPr>
              <a:t>Pierwsze lekcje eliksirów.</a:t>
            </a:r>
          </a:p>
          <a:p>
            <a:pPr marL="457200" indent="-457200">
              <a:buSzPct val="100000"/>
              <a:buAutoNum type="arabicPeriod"/>
            </a:pPr>
            <a:r>
              <a:rPr lang="pl-PL" cap="none" dirty="0">
                <a:latin typeface="Calibri" panose="020F0502020204030204" pitchFamily="34" charset="0"/>
                <a:cs typeface="Calibri" panose="020F0502020204030204" pitchFamily="34" charset="0"/>
              </a:rPr>
              <a:t>Pojedynek Harry’ego z </a:t>
            </a:r>
            <a:r>
              <a:rPr lang="pl-PL" cap="none" dirty="0" err="1">
                <a:latin typeface="Calibri" panose="020F0502020204030204" pitchFamily="34" charset="0"/>
                <a:cs typeface="Calibri" panose="020F0502020204030204" pitchFamily="34" charset="0"/>
              </a:rPr>
              <a:t>Draco</a:t>
            </a:r>
            <a:r>
              <a:rPr lang="pl-PL" cap="none" dirty="0">
                <a:latin typeface="Calibri" panose="020F0502020204030204" pitchFamily="34" charset="0"/>
                <a:cs typeface="Calibri" panose="020F0502020204030204" pitchFamily="34" charset="0"/>
              </a:rPr>
              <a:t> </a:t>
            </a:r>
            <a:r>
              <a:rPr lang="pl-PL" cap="none" dirty="0" err="1">
                <a:latin typeface="Calibri" panose="020F0502020204030204" pitchFamily="34" charset="0"/>
                <a:cs typeface="Calibri" panose="020F0502020204030204" pitchFamily="34" charset="0"/>
              </a:rPr>
              <a:t>Malfoyem</a:t>
            </a:r>
            <a:r>
              <a:rPr lang="pl-PL" cap="none" dirty="0">
                <a:latin typeface="Calibri" panose="020F0502020204030204" pitchFamily="34" charset="0"/>
                <a:cs typeface="Calibri" panose="020F0502020204030204" pitchFamily="34" charset="0"/>
              </a:rPr>
              <a:t>.</a:t>
            </a:r>
          </a:p>
          <a:p>
            <a:pPr marL="457200" indent="-457200">
              <a:buSzPct val="100000"/>
              <a:buAutoNum type="arabicPeriod"/>
            </a:pPr>
            <a:r>
              <a:rPr lang="pl-PL" cap="none" dirty="0">
                <a:latin typeface="Calibri" panose="020F0502020204030204" pitchFamily="34" charset="0"/>
                <a:cs typeface="Calibri" panose="020F0502020204030204" pitchFamily="34" charset="0"/>
              </a:rPr>
              <a:t>Tajemnica zakazanego korytarza.</a:t>
            </a:r>
          </a:p>
        </p:txBody>
      </p:sp>
      <p:sp>
        <p:nvSpPr>
          <p:cNvPr id="4" name="Symbol zastępczy zawartości 2">
            <a:extLst>
              <a:ext uri="{FF2B5EF4-FFF2-40B4-BE49-F238E27FC236}">
                <a16:creationId xmlns:a16="http://schemas.microsoft.com/office/drawing/2014/main" id="{997D6995-AE44-4F2C-B3B4-56F1F540B8A3}"/>
              </a:ext>
            </a:extLst>
          </p:cNvPr>
          <p:cNvSpPr txBox="1">
            <a:spLocks/>
          </p:cNvSpPr>
          <p:nvPr/>
        </p:nvSpPr>
        <p:spPr>
          <a:xfrm>
            <a:off x="5501643" y="854765"/>
            <a:ext cx="6004557" cy="4682821"/>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457200" indent="-457200">
              <a:buSzPct val="100000"/>
              <a:buFont typeface="+mj-lt"/>
              <a:buAutoNum type="arabicPeriod" startAt="11"/>
            </a:pPr>
            <a:r>
              <a:rPr lang="pl-PL" cap="none" dirty="0">
                <a:latin typeface="Calibri" panose="020F0502020204030204" pitchFamily="34" charset="0"/>
                <a:cs typeface="Calibri" panose="020F0502020204030204" pitchFamily="34" charset="0"/>
              </a:rPr>
              <a:t>Przyjęcie Harry’ego do drużyny </a:t>
            </a:r>
            <a:r>
              <a:rPr lang="pl-PL" cap="none" dirty="0" err="1">
                <a:latin typeface="Calibri" panose="020F0502020204030204" pitchFamily="34" charset="0"/>
                <a:cs typeface="Calibri" panose="020F0502020204030204" pitchFamily="34" charset="0"/>
              </a:rPr>
              <a:t>Quidditcha</a:t>
            </a:r>
            <a:r>
              <a:rPr lang="pl-PL" cap="none" dirty="0">
                <a:latin typeface="Calibri" panose="020F0502020204030204" pitchFamily="34" charset="0"/>
                <a:cs typeface="Calibri" panose="020F0502020204030204" pitchFamily="34" charset="0"/>
              </a:rPr>
              <a:t>.</a:t>
            </a:r>
            <a:endParaRPr lang="en-US" cap="none" dirty="0">
              <a:latin typeface="Calibri" panose="020F0502020204030204" pitchFamily="34" charset="0"/>
              <a:cs typeface="Calibri" panose="020F0502020204030204" pitchFamily="34" charset="0"/>
            </a:endParaRPr>
          </a:p>
          <a:p>
            <a:pPr marL="457200" indent="-457200">
              <a:buSzPct val="100000"/>
              <a:buFont typeface="+mj-lt"/>
              <a:buAutoNum type="arabicPeriod" startAt="11"/>
            </a:pPr>
            <a:r>
              <a:rPr lang="pl-PL" cap="none" dirty="0">
                <a:latin typeface="Calibri" panose="020F0502020204030204" pitchFamily="34" charset="0"/>
                <a:cs typeface="Calibri" panose="020F0502020204030204" pitchFamily="34" charset="0"/>
              </a:rPr>
              <a:t>Pokonanie górskiego trolla i uratowanie </a:t>
            </a:r>
            <a:r>
              <a:rPr lang="pl-PL" cap="none" dirty="0" err="1">
                <a:latin typeface="Calibri" panose="020F0502020204030204" pitchFamily="34" charset="0"/>
                <a:cs typeface="Calibri" panose="020F0502020204030204" pitchFamily="34" charset="0"/>
              </a:rPr>
              <a:t>Hermiony</a:t>
            </a:r>
            <a:r>
              <a:rPr lang="pl-PL" cap="none" dirty="0">
                <a:latin typeface="Calibri" panose="020F0502020204030204" pitchFamily="34" charset="0"/>
                <a:cs typeface="Calibri" panose="020F0502020204030204" pitchFamily="34" charset="0"/>
              </a:rPr>
              <a:t>.</a:t>
            </a:r>
          </a:p>
          <a:p>
            <a:pPr marL="457200" indent="-457200">
              <a:buSzPct val="100000"/>
              <a:buFont typeface="+mj-lt"/>
              <a:buAutoNum type="arabicPeriod" startAt="11"/>
            </a:pPr>
            <a:r>
              <a:rPr lang="pl-PL" cap="none" dirty="0">
                <a:latin typeface="Calibri" panose="020F0502020204030204" pitchFamily="34" charset="0"/>
                <a:cs typeface="Calibri" panose="020F0502020204030204" pitchFamily="34" charset="0"/>
              </a:rPr>
              <a:t>Wygrana Gryfonów w pierwszym ligowym meczu </a:t>
            </a:r>
            <a:r>
              <a:rPr lang="pl-PL" cap="none" dirty="0" err="1">
                <a:latin typeface="Calibri" panose="020F0502020204030204" pitchFamily="34" charset="0"/>
                <a:cs typeface="Calibri" panose="020F0502020204030204" pitchFamily="34" charset="0"/>
              </a:rPr>
              <a:t>Quidditcha</a:t>
            </a:r>
            <a:r>
              <a:rPr lang="pl-PL" cap="none" dirty="0">
                <a:latin typeface="Calibri" panose="020F0502020204030204" pitchFamily="34" charset="0"/>
                <a:cs typeface="Calibri" panose="020F0502020204030204" pitchFamily="34" charset="0"/>
              </a:rPr>
              <a:t> </a:t>
            </a:r>
          </a:p>
          <a:p>
            <a:pPr marL="457200" indent="-457200">
              <a:buSzPct val="100000"/>
              <a:buFont typeface="+mj-lt"/>
              <a:buAutoNum type="arabicPeriod" startAt="11"/>
            </a:pPr>
            <a:r>
              <a:rPr lang="pl-PL" cap="none" dirty="0">
                <a:latin typeface="Calibri" panose="020F0502020204030204" pitchFamily="34" charset="0"/>
                <a:cs typeface="Calibri" panose="020F0502020204030204" pitchFamily="34" charset="0"/>
              </a:rPr>
              <a:t>Odnalezienie przez Harry'ego zwierciadła </a:t>
            </a:r>
            <a:r>
              <a:rPr lang="pl-PL" cap="none" dirty="0" err="1">
                <a:latin typeface="Calibri" panose="020F0502020204030204" pitchFamily="34" charset="0"/>
                <a:cs typeface="Calibri" panose="020F0502020204030204" pitchFamily="34" charset="0"/>
              </a:rPr>
              <a:t>Ain</a:t>
            </a:r>
            <a:r>
              <a:rPr lang="pl-PL" cap="none" dirty="0">
                <a:latin typeface="Calibri" panose="020F0502020204030204" pitchFamily="34" charset="0"/>
                <a:cs typeface="Calibri" panose="020F0502020204030204" pitchFamily="34" charset="0"/>
              </a:rPr>
              <a:t> </a:t>
            </a:r>
            <a:r>
              <a:rPr lang="pl-PL" cap="none" dirty="0" err="1">
                <a:latin typeface="Calibri" panose="020F0502020204030204" pitchFamily="34" charset="0"/>
                <a:cs typeface="Calibri" panose="020F0502020204030204" pitchFamily="34" charset="0"/>
              </a:rPr>
              <a:t>Eingarp</a:t>
            </a:r>
            <a:r>
              <a:rPr lang="pl-PL" cap="none" dirty="0">
                <a:latin typeface="Calibri" panose="020F0502020204030204" pitchFamily="34" charset="0"/>
                <a:cs typeface="Calibri" panose="020F0502020204030204" pitchFamily="34" charset="0"/>
              </a:rPr>
              <a:t>.</a:t>
            </a:r>
          </a:p>
          <a:p>
            <a:pPr marL="457200" indent="-457200">
              <a:buSzPct val="100000"/>
              <a:buFont typeface="+mj-lt"/>
              <a:buAutoNum type="arabicPeriod" startAt="11"/>
            </a:pPr>
            <a:r>
              <a:rPr lang="pl-PL" cap="none" dirty="0">
                <a:latin typeface="Calibri" panose="020F0502020204030204" pitchFamily="34" charset="0"/>
                <a:cs typeface="Calibri" panose="020F0502020204030204" pitchFamily="34" charset="0"/>
              </a:rPr>
              <a:t>Wiadomości o Nicolasie </a:t>
            </a:r>
            <a:r>
              <a:rPr lang="pl-PL" cap="none" dirty="0" err="1">
                <a:latin typeface="Calibri" panose="020F0502020204030204" pitchFamily="34" charset="0"/>
                <a:cs typeface="Calibri" panose="020F0502020204030204" pitchFamily="34" charset="0"/>
              </a:rPr>
              <a:t>Flamelu</a:t>
            </a:r>
            <a:r>
              <a:rPr lang="pl-PL" cap="none" dirty="0">
                <a:latin typeface="Calibri" panose="020F0502020204030204" pitchFamily="34" charset="0"/>
                <a:cs typeface="Calibri" panose="020F0502020204030204" pitchFamily="34" charset="0"/>
              </a:rPr>
              <a:t>.</a:t>
            </a:r>
          </a:p>
          <a:p>
            <a:pPr marL="457200" indent="-457200">
              <a:buSzPct val="100000"/>
              <a:buFont typeface="+mj-lt"/>
              <a:buAutoNum type="arabicPeriod" startAt="11"/>
            </a:pPr>
            <a:r>
              <a:rPr lang="pl-PL" cap="none" dirty="0">
                <a:latin typeface="Calibri" panose="020F0502020204030204" pitchFamily="34" charset="0"/>
                <a:cs typeface="Calibri" panose="020F0502020204030204" pitchFamily="34" charset="0"/>
              </a:rPr>
              <a:t>Areszt i wyprawa do Zakazanego Lasu.</a:t>
            </a:r>
          </a:p>
          <a:p>
            <a:pPr marL="457200" indent="-457200">
              <a:buSzPct val="100000"/>
              <a:buFont typeface="+mj-lt"/>
              <a:buAutoNum type="arabicPeriod" startAt="11"/>
            </a:pPr>
            <a:r>
              <a:rPr lang="pl-PL" cap="none" dirty="0">
                <a:latin typeface="Calibri" panose="020F0502020204030204" pitchFamily="34" charset="0"/>
                <a:cs typeface="Calibri" panose="020F0502020204030204" pitchFamily="34" charset="0"/>
              </a:rPr>
              <a:t>Przejście obok trójgłowego psa.</a:t>
            </a:r>
          </a:p>
          <a:p>
            <a:pPr marL="457200" indent="-457200">
              <a:buSzPct val="100000"/>
              <a:buFont typeface="+mj-lt"/>
              <a:buAutoNum type="arabicPeriod" startAt="11"/>
            </a:pPr>
            <a:r>
              <a:rPr lang="pl-PL" cap="none" dirty="0">
                <a:latin typeface="Calibri" panose="020F0502020204030204" pitchFamily="34" charset="0"/>
                <a:cs typeface="Calibri" panose="020F0502020204030204" pitchFamily="34" charset="0"/>
              </a:rPr>
              <a:t>Pokonanie przeszkód strzegących Kamienia Filozoficznego.</a:t>
            </a:r>
          </a:p>
          <a:p>
            <a:pPr marL="457200" indent="-457200">
              <a:buSzPct val="100000"/>
              <a:buFont typeface="+mj-lt"/>
              <a:buAutoNum type="arabicPeriod" startAt="11"/>
            </a:pPr>
            <a:r>
              <a:rPr lang="pl-PL" cap="none" dirty="0">
                <a:latin typeface="Calibri" panose="020F0502020204030204" pitchFamily="34" charset="0"/>
                <a:cs typeface="Calibri" panose="020F0502020204030204" pitchFamily="34" charset="0"/>
              </a:rPr>
              <a:t>Walka Harry'ego z </a:t>
            </a:r>
            <a:r>
              <a:rPr lang="pl-PL" cap="none" dirty="0" err="1">
                <a:latin typeface="Calibri" panose="020F0502020204030204" pitchFamily="34" charset="0"/>
                <a:cs typeface="Calibri" panose="020F0502020204030204" pitchFamily="34" charset="0"/>
              </a:rPr>
              <a:t>Voldemortem</a:t>
            </a:r>
            <a:r>
              <a:rPr lang="pl-PL" cap="none" dirty="0">
                <a:latin typeface="Calibri" panose="020F0502020204030204" pitchFamily="34" charset="0"/>
                <a:cs typeface="Calibri" panose="020F0502020204030204" pitchFamily="34" charset="0"/>
              </a:rPr>
              <a:t> o Kamień Filozoficzny.</a:t>
            </a:r>
          </a:p>
          <a:p>
            <a:pPr marL="457200" indent="-457200">
              <a:buSzPct val="100000"/>
              <a:buFont typeface="+mj-lt"/>
              <a:buAutoNum type="arabicPeriod" startAt="11"/>
            </a:pPr>
            <a:r>
              <a:rPr lang="pl-PL" cap="none" dirty="0" err="1">
                <a:latin typeface="Calibri" panose="020F0502020204030204" pitchFamily="34" charset="0"/>
                <a:cs typeface="Calibri" panose="020F0502020204030204" pitchFamily="34" charset="0"/>
              </a:rPr>
              <a:t>Gryfindor</a:t>
            </a:r>
            <a:r>
              <a:rPr lang="pl-PL" cap="none" dirty="0">
                <a:latin typeface="Calibri" panose="020F0502020204030204" pitchFamily="34" charset="0"/>
                <a:cs typeface="Calibri" panose="020F0502020204030204" pitchFamily="34" charset="0"/>
              </a:rPr>
              <a:t> zdobywcą Pucharu Domów.</a:t>
            </a:r>
            <a:endParaRPr lang="en-US"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79649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23857A-74BB-449F-99AE-A458AB6D4C33}"/>
              </a:ext>
            </a:extLst>
          </p:cNvPr>
          <p:cNvSpPr>
            <a:spLocks noGrp="1"/>
          </p:cNvSpPr>
          <p:nvPr>
            <p:ph type="title"/>
          </p:nvPr>
        </p:nvSpPr>
        <p:spPr>
          <a:xfrm>
            <a:off x="423407" y="150899"/>
            <a:ext cx="5500977" cy="727064"/>
          </a:xfrm>
        </p:spPr>
        <p:txBody>
          <a:bodyPr>
            <a:normAutofit/>
          </a:bodyPr>
          <a:lstStyle/>
          <a:p>
            <a:r>
              <a:rPr lang="pl-PL" sz="4000" dirty="0"/>
              <a:t>6. Główne motywy</a:t>
            </a:r>
            <a:endParaRPr lang="en-US" sz="4000" dirty="0"/>
          </a:p>
        </p:txBody>
      </p:sp>
      <p:graphicFrame>
        <p:nvGraphicFramePr>
          <p:cNvPr id="5" name="Diagram 4">
            <a:extLst>
              <a:ext uri="{FF2B5EF4-FFF2-40B4-BE49-F238E27FC236}">
                <a16:creationId xmlns:a16="http://schemas.microsoft.com/office/drawing/2014/main" id="{01CE5D96-9810-49B8-BB5B-5F56FC135F91}"/>
              </a:ext>
            </a:extLst>
          </p:cNvPr>
          <p:cNvGraphicFramePr/>
          <p:nvPr/>
        </p:nvGraphicFramePr>
        <p:xfrm>
          <a:off x="2735844" y="175533"/>
          <a:ext cx="6923819" cy="4472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rostokąt 5">
            <a:extLst>
              <a:ext uri="{FF2B5EF4-FFF2-40B4-BE49-F238E27FC236}">
                <a16:creationId xmlns:a16="http://schemas.microsoft.com/office/drawing/2014/main" id="{BCA75BA0-CE82-42AD-A728-29403B0FCE4F}"/>
              </a:ext>
            </a:extLst>
          </p:cNvPr>
          <p:cNvSpPr/>
          <p:nvPr/>
        </p:nvSpPr>
        <p:spPr>
          <a:xfrm>
            <a:off x="187366" y="1308734"/>
            <a:ext cx="4042728" cy="1200329"/>
          </a:xfrm>
          <a:prstGeom prst="rect">
            <a:avLst/>
          </a:prstGeom>
        </p:spPr>
        <p:txBody>
          <a:bodyPr wrap="square">
            <a:spAutoFit/>
          </a:bodyPr>
          <a:lstStyle/>
          <a:p>
            <a:pPr algn="ctr"/>
            <a:r>
              <a:rPr lang="pl-PL" b="1" u="sng" dirty="0">
                <a:solidFill>
                  <a:srgbClr val="000000"/>
                </a:solidFill>
                <a:latin typeface="ProximaNova"/>
              </a:rPr>
              <a:t>Walka dobra ze złem</a:t>
            </a:r>
          </a:p>
          <a:p>
            <a:r>
              <a:rPr lang="pl-PL" dirty="0">
                <a:solidFill>
                  <a:srgbClr val="000000"/>
                </a:solidFill>
                <a:latin typeface="ProximaNova"/>
              </a:rPr>
              <a:t>Zło: </a:t>
            </a:r>
            <a:r>
              <a:rPr lang="pl-PL" dirty="0" err="1">
                <a:solidFill>
                  <a:srgbClr val="000000"/>
                </a:solidFill>
                <a:latin typeface="ProximaNova"/>
              </a:rPr>
              <a:t>Voldemort</a:t>
            </a:r>
            <a:r>
              <a:rPr lang="pl-PL" dirty="0">
                <a:solidFill>
                  <a:srgbClr val="000000"/>
                </a:solidFill>
                <a:latin typeface="ProximaNova"/>
              </a:rPr>
              <a:t> i </a:t>
            </a:r>
            <a:r>
              <a:rPr lang="pl-PL" dirty="0" err="1">
                <a:solidFill>
                  <a:srgbClr val="000000"/>
                </a:solidFill>
                <a:latin typeface="ProximaNova"/>
              </a:rPr>
              <a:t>śmierciożercy</a:t>
            </a:r>
            <a:r>
              <a:rPr lang="pl-PL" dirty="0">
                <a:solidFill>
                  <a:srgbClr val="000000"/>
                </a:solidFill>
                <a:latin typeface="ProximaNova"/>
              </a:rPr>
              <a:t>  </a:t>
            </a:r>
          </a:p>
          <a:p>
            <a:r>
              <a:rPr lang="pl-PL" dirty="0">
                <a:solidFill>
                  <a:srgbClr val="000000"/>
                </a:solidFill>
                <a:latin typeface="ProximaNova"/>
              </a:rPr>
              <a:t>Dobro: Harry Potter, </a:t>
            </a:r>
            <a:r>
              <a:rPr lang="pl-PL" dirty="0" err="1">
                <a:solidFill>
                  <a:srgbClr val="000000"/>
                </a:solidFill>
                <a:latin typeface="ProximaNova"/>
              </a:rPr>
              <a:t>Albus</a:t>
            </a:r>
            <a:r>
              <a:rPr lang="pl-PL" dirty="0">
                <a:solidFill>
                  <a:srgbClr val="000000"/>
                </a:solidFill>
                <a:latin typeface="ProximaNova"/>
              </a:rPr>
              <a:t> </a:t>
            </a:r>
            <a:r>
              <a:rPr lang="pl-PL" dirty="0" err="1">
                <a:solidFill>
                  <a:srgbClr val="000000"/>
                </a:solidFill>
                <a:latin typeface="ProximaNova"/>
              </a:rPr>
              <a:t>Dumbledore</a:t>
            </a:r>
            <a:r>
              <a:rPr lang="pl-PL" dirty="0">
                <a:solidFill>
                  <a:srgbClr val="000000"/>
                </a:solidFill>
                <a:latin typeface="ProximaNova"/>
              </a:rPr>
              <a:t>, </a:t>
            </a:r>
            <a:r>
              <a:rPr lang="pl-PL" dirty="0" err="1">
                <a:solidFill>
                  <a:srgbClr val="000000"/>
                </a:solidFill>
                <a:latin typeface="ProximaNova"/>
              </a:rPr>
              <a:t>aurorzy</a:t>
            </a:r>
            <a:endParaRPr lang="en-US" dirty="0"/>
          </a:p>
        </p:txBody>
      </p:sp>
      <p:sp>
        <p:nvSpPr>
          <p:cNvPr id="7" name="Prostokąt 6">
            <a:extLst>
              <a:ext uri="{FF2B5EF4-FFF2-40B4-BE49-F238E27FC236}">
                <a16:creationId xmlns:a16="http://schemas.microsoft.com/office/drawing/2014/main" id="{E3B7FD50-5D6F-4951-B31D-FAF5CE5AD4BB}"/>
              </a:ext>
            </a:extLst>
          </p:cNvPr>
          <p:cNvSpPr/>
          <p:nvPr/>
        </p:nvSpPr>
        <p:spPr>
          <a:xfrm>
            <a:off x="8118282" y="1011342"/>
            <a:ext cx="3580976" cy="2031325"/>
          </a:xfrm>
          <a:prstGeom prst="rect">
            <a:avLst/>
          </a:prstGeom>
        </p:spPr>
        <p:txBody>
          <a:bodyPr wrap="square">
            <a:spAutoFit/>
          </a:bodyPr>
          <a:lstStyle/>
          <a:p>
            <a:pPr algn="ctr"/>
            <a:r>
              <a:rPr lang="pl-PL" b="1" u="sng" dirty="0">
                <a:solidFill>
                  <a:srgbClr val="000000"/>
                </a:solidFill>
                <a:latin typeface="ProximaNova"/>
              </a:rPr>
              <a:t>Przenikanie się światów</a:t>
            </a:r>
          </a:p>
          <a:p>
            <a:pPr algn="ctr"/>
            <a:r>
              <a:rPr lang="pl-PL" dirty="0">
                <a:solidFill>
                  <a:srgbClr val="000000"/>
                </a:solidFill>
                <a:latin typeface="ProximaNova"/>
              </a:rPr>
              <a:t>Świat realny: </a:t>
            </a:r>
            <a:r>
              <a:rPr lang="pl-PL" dirty="0" err="1">
                <a:solidFill>
                  <a:srgbClr val="000000"/>
                </a:solidFill>
                <a:latin typeface="ProximaNova"/>
              </a:rPr>
              <a:t>mugole</a:t>
            </a:r>
            <a:r>
              <a:rPr lang="pl-PL" dirty="0">
                <a:solidFill>
                  <a:srgbClr val="000000"/>
                </a:solidFill>
                <a:latin typeface="ProximaNova"/>
              </a:rPr>
              <a:t> np. Państwo </a:t>
            </a:r>
            <a:r>
              <a:rPr lang="pl-PL" dirty="0" err="1">
                <a:solidFill>
                  <a:srgbClr val="000000"/>
                </a:solidFill>
                <a:latin typeface="ProximaNova"/>
              </a:rPr>
              <a:t>Dursleyowie</a:t>
            </a:r>
            <a:endParaRPr lang="pl-PL" dirty="0">
              <a:solidFill>
                <a:srgbClr val="000000"/>
              </a:solidFill>
              <a:latin typeface="ProximaNova"/>
            </a:endParaRPr>
          </a:p>
          <a:p>
            <a:pPr algn="ctr"/>
            <a:r>
              <a:rPr lang="pl-PL" dirty="0">
                <a:solidFill>
                  <a:srgbClr val="000000"/>
                </a:solidFill>
                <a:latin typeface="ProximaNova"/>
              </a:rPr>
              <a:t>Świat nadprzyrodzony: magiczne różdżki, Puszek, czarodzieje, peron dziewięć i ¾, ministerstwo magii, smoki, hipogryfy</a:t>
            </a:r>
            <a:endParaRPr lang="en-US" dirty="0"/>
          </a:p>
        </p:txBody>
      </p:sp>
      <p:sp>
        <p:nvSpPr>
          <p:cNvPr id="8" name="Prostokąt 7">
            <a:extLst>
              <a:ext uri="{FF2B5EF4-FFF2-40B4-BE49-F238E27FC236}">
                <a16:creationId xmlns:a16="http://schemas.microsoft.com/office/drawing/2014/main" id="{3DFEFFB4-7B2E-4A3A-8CEA-11F43E75D1CE}"/>
              </a:ext>
            </a:extLst>
          </p:cNvPr>
          <p:cNvSpPr/>
          <p:nvPr/>
        </p:nvSpPr>
        <p:spPr>
          <a:xfrm>
            <a:off x="1248355" y="4531138"/>
            <a:ext cx="9676737" cy="923330"/>
          </a:xfrm>
          <a:prstGeom prst="rect">
            <a:avLst/>
          </a:prstGeom>
        </p:spPr>
        <p:txBody>
          <a:bodyPr wrap="square">
            <a:spAutoFit/>
          </a:bodyPr>
          <a:lstStyle/>
          <a:p>
            <a:pPr algn="ctr"/>
            <a:r>
              <a:rPr lang="pl-PL" b="1" u="sng" dirty="0">
                <a:solidFill>
                  <a:srgbClr val="000000"/>
                </a:solidFill>
                <a:latin typeface="ProximaNova"/>
              </a:rPr>
              <a:t>Imiona bohaterów zaczerpnięte z mitologii</a:t>
            </a:r>
          </a:p>
          <a:p>
            <a:r>
              <a:rPr lang="pl-PL" dirty="0" err="1">
                <a:solidFill>
                  <a:srgbClr val="000000"/>
                </a:solidFill>
                <a:latin typeface="ProximaNova"/>
              </a:rPr>
              <a:t>Hermiona</a:t>
            </a:r>
            <a:r>
              <a:rPr lang="pl-PL" dirty="0">
                <a:solidFill>
                  <a:srgbClr val="000000"/>
                </a:solidFill>
                <a:latin typeface="ProximaNova"/>
              </a:rPr>
              <a:t>  </a:t>
            </a:r>
            <a:r>
              <a:rPr lang="pl-PL" dirty="0">
                <a:solidFill>
                  <a:srgbClr val="000000"/>
                </a:solidFill>
                <a:latin typeface="ProximaNova"/>
                <a:sym typeface="Wingdings" panose="05000000000000000000" pitchFamily="2" charset="2"/>
              </a:rPr>
              <a:t></a:t>
            </a:r>
            <a:r>
              <a:rPr lang="pl-PL" dirty="0">
                <a:solidFill>
                  <a:srgbClr val="000000"/>
                </a:solidFill>
                <a:latin typeface="ProximaNova"/>
              </a:rPr>
              <a:t>  córka Heleny, która uciekła z księciem trojańskim Parysem, zostawiając rodzinę. </a:t>
            </a:r>
          </a:p>
          <a:p>
            <a:r>
              <a:rPr lang="pl-PL" dirty="0">
                <a:solidFill>
                  <a:srgbClr val="000000"/>
                </a:solidFill>
                <a:latin typeface="ProximaNova"/>
              </a:rPr>
              <a:t>Minerwa  </a:t>
            </a:r>
            <a:r>
              <a:rPr lang="pl-PL" dirty="0">
                <a:solidFill>
                  <a:srgbClr val="000000"/>
                </a:solidFill>
                <a:latin typeface="ProximaNova"/>
                <a:sym typeface="Wingdings" panose="05000000000000000000" pitchFamily="2" charset="2"/>
              </a:rPr>
              <a:t></a:t>
            </a:r>
            <a:r>
              <a:rPr lang="pl-PL" dirty="0">
                <a:solidFill>
                  <a:srgbClr val="000000"/>
                </a:solidFill>
                <a:latin typeface="ProximaNova"/>
              </a:rPr>
              <a:t>   rzymska odpowiedniczka greckiej Ateny – bogini mądrości, która wyszła z głowy Zeusa. </a:t>
            </a:r>
          </a:p>
        </p:txBody>
      </p:sp>
    </p:spTree>
    <p:extLst>
      <p:ext uri="{BB962C8B-B14F-4D97-AF65-F5344CB8AC3E}">
        <p14:creationId xmlns:p14="http://schemas.microsoft.com/office/powerpoint/2010/main" val="1809638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D5854E-0CDA-4178-A84D-3635CFA3CAE1}"/>
              </a:ext>
            </a:extLst>
          </p:cNvPr>
          <p:cNvSpPr>
            <a:spLocks noGrp="1"/>
          </p:cNvSpPr>
          <p:nvPr>
            <p:ph type="title"/>
          </p:nvPr>
        </p:nvSpPr>
        <p:spPr>
          <a:xfrm>
            <a:off x="685800" y="434394"/>
            <a:ext cx="6964017" cy="845766"/>
          </a:xfrm>
        </p:spPr>
        <p:txBody>
          <a:bodyPr>
            <a:normAutofit/>
          </a:bodyPr>
          <a:lstStyle/>
          <a:p>
            <a:r>
              <a:rPr lang="pl-PL" sz="4000" dirty="0"/>
              <a:t>7. Moja opinia o książce</a:t>
            </a:r>
            <a:endParaRPr lang="en-US" sz="4000" dirty="0"/>
          </a:p>
        </p:txBody>
      </p:sp>
      <p:sp>
        <p:nvSpPr>
          <p:cNvPr id="3" name="Symbol zastępczy zawartości 2">
            <a:extLst>
              <a:ext uri="{FF2B5EF4-FFF2-40B4-BE49-F238E27FC236}">
                <a16:creationId xmlns:a16="http://schemas.microsoft.com/office/drawing/2014/main" id="{C115C44B-2170-486A-BC6E-073147CE2EAA}"/>
              </a:ext>
            </a:extLst>
          </p:cNvPr>
          <p:cNvSpPr>
            <a:spLocks noGrp="1"/>
          </p:cNvSpPr>
          <p:nvPr>
            <p:ph idx="1"/>
          </p:nvPr>
        </p:nvSpPr>
        <p:spPr>
          <a:xfrm>
            <a:off x="685800" y="1443194"/>
            <a:ext cx="10396883" cy="3731479"/>
          </a:xfrm>
        </p:spPr>
        <p:txBody>
          <a:bodyPr>
            <a:normAutofit/>
          </a:bodyPr>
          <a:lstStyle/>
          <a:p>
            <a:r>
              <a:rPr lang="pl-PL" sz="2400" cap="none" dirty="0">
                <a:latin typeface="Calibri" panose="020F0502020204030204" pitchFamily="34" charset="0"/>
                <a:cs typeface="Calibri" panose="020F0502020204030204" pitchFamily="34" charset="0"/>
              </a:rPr>
              <a:t>Książka podobała mi się ze względu na fabułę.</a:t>
            </a:r>
          </a:p>
          <a:p>
            <a:r>
              <a:rPr lang="pl-PL" sz="2400" cap="none" dirty="0">
                <a:latin typeface="Calibri" panose="020F0502020204030204" pitchFamily="34" charset="0"/>
                <a:cs typeface="Calibri" panose="020F0502020204030204" pitchFamily="34" charset="0"/>
              </a:rPr>
              <a:t>Szczególnie moją uwagę  zwróciły zjawiska nadprzyrodzone.</a:t>
            </a:r>
          </a:p>
          <a:p>
            <a:r>
              <a:rPr lang="pl-PL" sz="2400" cap="none" dirty="0">
                <a:latin typeface="Calibri" panose="020F0502020204030204" pitchFamily="34" charset="0"/>
                <a:cs typeface="Calibri" panose="020F0502020204030204" pitchFamily="34" charset="0"/>
              </a:rPr>
              <a:t>Scena która najbardziej mnie zainteresowała to walka z </a:t>
            </a:r>
            <a:r>
              <a:rPr lang="pl-PL" sz="2400" cap="none" dirty="0" err="1">
                <a:latin typeface="Calibri" panose="020F0502020204030204" pitchFamily="34" charset="0"/>
                <a:cs typeface="Calibri" panose="020F0502020204030204" pitchFamily="34" charset="0"/>
              </a:rPr>
              <a:t>Voldemortem</a:t>
            </a:r>
            <a:r>
              <a:rPr lang="pl-PL" sz="2400" cap="none" dirty="0">
                <a:latin typeface="Calibri" panose="020F0502020204030204" pitchFamily="34" charset="0"/>
                <a:cs typeface="Calibri" panose="020F0502020204030204" pitchFamily="34" charset="0"/>
              </a:rPr>
              <a:t>, ponieważ okazało się, że Profesor </a:t>
            </a:r>
            <a:r>
              <a:rPr lang="pl-PL" sz="2400" cap="none" dirty="0" err="1">
                <a:latin typeface="Calibri" panose="020F0502020204030204" pitchFamily="34" charset="0"/>
                <a:cs typeface="Calibri" panose="020F0502020204030204" pitchFamily="34" charset="0"/>
              </a:rPr>
              <a:t>Quirrell</a:t>
            </a:r>
            <a:r>
              <a:rPr lang="pl-PL" sz="2400" cap="none" dirty="0">
                <a:latin typeface="Calibri" panose="020F0502020204030204" pitchFamily="34" charset="0"/>
                <a:cs typeface="Calibri" panose="020F0502020204030204" pitchFamily="34" charset="0"/>
              </a:rPr>
              <a:t> pod turbanem miał twarz </a:t>
            </a:r>
            <a:r>
              <a:rPr lang="pl-PL" sz="2400" cap="none" dirty="0" err="1">
                <a:latin typeface="Calibri" panose="020F0502020204030204" pitchFamily="34" charset="0"/>
                <a:cs typeface="Calibri" panose="020F0502020204030204" pitchFamily="34" charset="0"/>
              </a:rPr>
              <a:t>Voldemorta</a:t>
            </a:r>
            <a:r>
              <a:rPr lang="pl-PL" sz="2400" cap="none" dirty="0">
                <a:latin typeface="Calibri" panose="020F0502020204030204" pitchFamily="34" charset="0"/>
                <a:cs typeface="Calibri" panose="020F0502020204030204" pitchFamily="34" charset="0"/>
              </a:rPr>
              <a:t>.</a:t>
            </a:r>
          </a:p>
          <a:p>
            <a:r>
              <a:rPr lang="pl-PL" sz="2400" cap="none" dirty="0">
                <a:latin typeface="Calibri" panose="020F0502020204030204" pitchFamily="34" charset="0"/>
                <a:cs typeface="Calibri" panose="020F0502020204030204" pitchFamily="34" charset="0"/>
              </a:rPr>
              <a:t>Moimi ulubionymi bohaterami są Harry Potter i </a:t>
            </a:r>
            <a:r>
              <a:rPr lang="pl-PL" sz="2400" cap="none" dirty="0" err="1">
                <a:latin typeface="Calibri" panose="020F0502020204030204" pitchFamily="34" charset="0"/>
                <a:cs typeface="Calibri" panose="020F0502020204030204" pitchFamily="34" charset="0"/>
              </a:rPr>
              <a:t>Albus</a:t>
            </a:r>
            <a:r>
              <a:rPr lang="pl-PL" sz="2400" cap="none" dirty="0">
                <a:latin typeface="Calibri" panose="020F0502020204030204" pitchFamily="34" charset="0"/>
                <a:cs typeface="Calibri" panose="020F0502020204030204" pitchFamily="34" charset="0"/>
              </a:rPr>
              <a:t> </a:t>
            </a:r>
            <a:r>
              <a:rPr lang="pl-PL" sz="2400" cap="none" dirty="0" err="1">
                <a:latin typeface="Calibri" panose="020F0502020204030204" pitchFamily="34" charset="0"/>
                <a:cs typeface="Calibri" panose="020F0502020204030204" pitchFamily="34" charset="0"/>
              </a:rPr>
              <a:t>Dumbledore</a:t>
            </a:r>
            <a:r>
              <a:rPr lang="pl-PL" sz="2400" cap="none" dirty="0">
                <a:latin typeface="Calibri" panose="020F0502020204030204" pitchFamily="34" charset="0"/>
                <a:cs typeface="Calibri" panose="020F0502020204030204" pitchFamily="34" charset="0"/>
              </a:rPr>
              <a:t>.</a:t>
            </a:r>
          </a:p>
          <a:p>
            <a:r>
              <a:rPr lang="pl-PL" sz="2400" cap="none" dirty="0">
                <a:latin typeface="Calibri" panose="020F0502020204030204" pitchFamily="34" charset="0"/>
                <a:cs typeface="Calibri" panose="020F0502020204030204" pitchFamily="34" charset="0"/>
              </a:rPr>
              <a:t>Najbardziej drażniła mnie postać </a:t>
            </a:r>
            <a:r>
              <a:rPr lang="pl-PL" sz="2400" cap="none" dirty="0" err="1">
                <a:latin typeface="Calibri" panose="020F0502020204030204" pitchFamily="34" charset="0"/>
                <a:cs typeface="Calibri" panose="020F0502020204030204" pitchFamily="34" charset="0"/>
              </a:rPr>
              <a:t>Vernona</a:t>
            </a:r>
            <a:r>
              <a:rPr lang="pl-PL" sz="2400" cap="none" dirty="0">
                <a:latin typeface="Calibri" panose="020F0502020204030204" pitchFamily="34" charset="0"/>
                <a:cs typeface="Calibri" panose="020F0502020204030204" pitchFamily="34" charset="0"/>
              </a:rPr>
              <a:t> </a:t>
            </a:r>
            <a:r>
              <a:rPr lang="pl-PL" sz="2400" cap="none" dirty="0" err="1">
                <a:latin typeface="Calibri" panose="020F0502020204030204" pitchFamily="34" charset="0"/>
                <a:cs typeface="Calibri" panose="020F0502020204030204" pitchFamily="34" charset="0"/>
              </a:rPr>
              <a:t>Dursley’a</a:t>
            </a:r>
            <a:r>
              <a:rPr lang="pl-PL" sz="2400" cap="none" dirty="0">
                <a:latin typeface="Calibri" panose="020F0502020204030204" pitchFamily="34" charset="0"/>
                <a:cs typeface="Calibri" panose="020F0502020204030204" pitchFamily="34" charset="0"/>
              </a:rPr>
              <a:t>.</a:t>
            </a:r>
            <a:endParaRPr lang="en-US" sz="2400"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41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68D797-0F33-4CC9-8807-911C751B6F46}"/>
              </a:ext>
            </a:extLst>
          </p:cNvPr>
          <p:cNvSpPr>
            <a:spLocks noGrp="1"/>
          </p:cNvSpPr>
          <p:nvPr>
            <p:ph type="title"/>
          </p:nvPr>
        </p:nvSpPr>
        <p:spPr>
          <a:xfrm>
            <a:off x="369819" y="1238105"/>
            <a:ext cx="6200692" cy="595300"/>
          </a:xfrm>
        </p:spPr>
        <p:txBody>
          <a:bodyPr>
            <a:normAutofit/>
          </a:bodyPr>
          <a:lstStyle/>
          <a:p>
            <a:pPr algn="l"/>
            <a:r>
              <a:rPr lang="pl-PL" sz="2400" dirty="0">
                <a:solidFill>
                  <a:schemeClr val="tx1"/>
                </a:solidFill>
              </a:rPr>
              <a:t>2. Główni bohaterowie</a:t>
            </a:r>
            <a:endParaRPr lang="en-US" sz="2400" dirty="0">
              <a:solidFill>
                <a:srgbClr val="002060"/>
              </a:solidFill>
              <a:hlinkClick r:id="rId2" action="ppaction://hlinksldjump"/>
            </a:endParaRPr>
          </a:p>
        </p:txBody>
      </p:sp>
      <p:sp>
        <p:nvSpPr>
          <p:cNvPr id="4" name="Tytuł 1">
            <a:extLst>
              <a:ext uri="{FF2B5EF4-FFF2-40B4-BE49-F238E27FC236}">
                <a16:creationId xmlns:a16="http://schemas.microsoft.com/office/drawing/2014/main" id="{AE3726D4-6300-451F-9488-84DFE0AF5982}"/>
              </a:ext>
            </a:extLst>
          </p:cNvPr>
          <p:cNvSpPr txBox="1">
            <a:spLocks/>
          </p:cNvSpPr>
          <p:nvPr/>
        </p:nvSpPr>
        <p:spPr>
          <a:xfrm>
            <a:off x="369819" y="2817908"/>
            <a:ext cx="6200692" cy="5953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pl-PL" sz="2400" dirty="0">
                <a:solidFill>
                  <a:srgbClr val="7030A0"/>
                </a:solidFill>
              </a:rPr>
              <a:t>5. Plan wydarzeń</a:t>
            </a:r>
          </a:p>
        </p:txBody>
      </p:sp>
      <p:sp>
        <p:nvSpPr>
          <p:cNvPr id="6" name="Tytuł 1">
            <a:extLst>
              <a:ext uri="{FF2B5EF4-FFF2-40B4-BE49-F238E27FC236}">
                <a16:creationId xmlns:a16="http://schemas.microsoft.com/office/drawing/2014/main" id="{20A20F27-2F3D-4A74-A36D-2B53A86CE12B}"/>
              </a:ext>
            </a:extLst>
          </p:cNvPr>
          <p:cNvSpPr txBox="1">
            <a:spLocks/>
          </p:cNvSpPr>
          <p:nvPr/>
        </p:nvSpPr>
        <p:spPr>
          <a:xfrm>
            <a:off x="369819" y="3374187"/>
            <a:ext cx="4753555" cy="54290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pl-PL" sz="2400" dirty="0"/>
              <a:t>6. Główne motywy</a:t>
            </a:r>
          </a:p>
        </p:txBody>
      </p:sp>
      <p:sp>
        <p:nvSpPr>
          <p:cNvPr id="8" name="Tytuł 1">
            <a:hlinkClick r:id="rId3" action="ppaction://hlinksldjump"/>
            <a:extLst>
              <a:ext uri="{FF2B5EF4-FFF2-40B4-BE49-F238E27FC236}">
                <a16:creationId xmlns:a16="http://schemas.microsoft.com/office/drawing/2014/main" id="{7AC6A668-C02B-4D89-891F-FE8DF1F272AE}"/>
              </a:ext>
            </a:extLst>
          </p:cNvPr>
          <p:cNvSpPr txBox="1">
            <a:spLocks/>
          </p:cNvSpPr>
          <p:nvPr/>
        </p:nvSpPr>
        <p:spPr>
          <a:xfrm>
            <a:off x="369819" y="2369954"/>
            <a:ext cx="3703982" cy="47547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pl-PL" sz="2400" dirty="0"/>
              <a:t>4. Czas i miejsce akcji </a:t>
            </a:r>
          </a:p>
        </p:txBody>
      </p:sp>
      <p:sp>
        <p:nvSpPr>
          <p:cNvPr id="9" name="Tytuł 1">
            <a:extLst>
              <a:ext uri="{FF2B5EF4-FFF2-40B4-BE49-F238E27FC236}">
                <a16:creationId xmlns:a16="http://schemas.microsoft.com/office/drawing/2014/main" id="{B7D1B7A1-F9FB-43F6-922E-BBAD8E29A3B8}"/>
              </a:ext>
            </a:extLst>
          </p:cNvPr>
          <p:cNvSpPr txBox="1">
            <a:spLocks/>
          </p:cNvSpPr>
          <p:nvPr/>
        </p:nvSpPr>
        <p:spPr>
          <a:xfrm>
            <a:off x="381844" y="3943145"/>
            <a:ext cx="4308283" cy="47547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pl-PL" sz="2400" dirty="0">
                <a:solidFill>
                  <a:srgbClr val="7030A0"/>
                </a:solidFill>
              </a:rPr>
              <a:t>7. Moja opinia o książce</a:t>
            </a:r>
          </a:p>
        </p:txBody>
      </p:sp>
      <p:sp>
        <p:nvSpPr>
          <p:cNvPr id="10" name="Tytuł 1">
            <a:extLst>
              <a:ext uri="{FF2B5EF4-FFF2-40B4-BE49-F238E27FC236}">
                <a16:creationId xmlns:a16="http://schemas.microsoft.com/office/drawing/2014/main" id="{58735AE3-5E3E-4A98-9D24-D900B5240C56}"/>
              </a:ext>
            </a:extLst>
          </p:cNvPr>
          <p:cNvSpPr txBox="1">
            <a:spLocks/>
          </p:cNvSpPr>
          <p:nvPr/>
        </p:nvSpPr>
        <p:spPr>
          <a:xfrm>
            <a:off x="369819" y="4470722"/>
            <a:ext cx="5890595" cy="47547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pl-PL" sz="2400" dirty="0"/>
              <a:t>8. O AUTORCE - J. k. </a:t>
            </a:r>
            <a:r>
              <a:rPr lang="pl-PL" sz="2400" dirty="0" err="1"/>
              <a:t>rowling</a:t>
            </a:r>
            <a:endParaRPr lang="pl-PL" sz="2400" dirty="0"/>
          </a:p>
        </p:txBody>
      </p:sp>
      <p:sp>
        <p:nvSpPr>
          <p:cNvPr id="12" name="Tytuł 1">
            <a:extLst>
              <a:ext uri="{FF2B5EF4-FFF2-40B4-BE49-F238E27FC236}">
                <a16:creationId xmlns:a16="http://schemas.microsoft.com/office/drawing/2014/main" id="{CE90DCCB-4C94-40F2-B768-7AF8CD57DF8B}"/>
              </a:ext>
            </a:extLst>
          </p:cNvPr>
          <p:cNvSpPr txBox="1">
            <a:spLocks/>
          </p:cNvSpPr>
          <p:nvPr/>
        </p:nvSpPr>
        <p:spPr>
          <a:xfrm>
            <a:off x="381844" y="4985936"/>
            <a:ext cx="6725478" cy="475476"/>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pl-PL" sz="2400" dirty="0">
                <a:solidFill>
                  <a:srgbClr val="7030A0"/>
                </a:solidFill>
              </a:rPr>
              <a:t>9.  Ciekawostki o ekranizacji książki</a:t>
            </a:r>
          </a:p>
        </p:txBody>
      </p:sp>
      <p:sp>
        <p:nvSpPr>
          <p:cNvPr id="13" name="Tytuł 1">
            <a:hlinkClick r:id="rId4" action="ppaction://hlinksldjump"/>
            <a:extLst>
              <a:ext uri="{FF2B5EF4-FFF2-40B4-BE49-F238E27FC236}">
                <a16:creationId xmlns:a16="http://schemas.microsoft.com/office/drawing/2014/main" id="{2DB6D2E1-F87B-4C0D-B382-C8FBE1C8177C}"/>
              </a:ext>
            </a:extLst>
          </p:cNvPr>
          <p:cNvSpPr txBox="1">
            <a:spLocks/>
          </p:cNvSpPr>
          <p:nvPr/>
        </p:nvSpPr>
        <p:spPr>
          <a:xfrm>
            <a:off x="369819" y="757183"/>
            <a:ext cx="7695539" cy="5953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pl-PL" sz="2400" dirty="0">
                <a:solidFill>
                  <a:srgbClr val="7030A0"/>
                </a:solidFill>
              </a:rPr>
              <a:t>1. Harry Potter – Jaki to gatunek literatury ?</a:t>
            </a:r>
            <a:endParaRPr lang="en-US" sz="2400" dirty="0">
              <a:solidFill>
                <a:srgbClr val="7030A0"/>
              </a:solidFill>
            </a:endParaRPr>
          </a:p>
        </p:txBody>
      </p:sp>
      <p:sp>
        <p:nvSpPr>
          <p:cNvPr id="14" name="Tytuł 1">
            <a:hlinkClick r:id="rId5" action="ppaction://hlinksldjump"/>
            <a:extLst>
              <a:ext uri="{FF2B5EF4-FFF2-40B4-BE49-F238E27FC236}">
                <a16:creationId xmlns:a16="http://schemas.microsoft.com/office/drawing/2014/main" id="{7D37AC19-EA7E-4458-A83B-405BC8CB1192}"/>
              </a:ext>
            </a:extLst>
          </p:cNvPr>
          <p:cNvSpPr txBox="1">
            <a:spLocks/>
          </p:cNvSpPr>
          <p:nvPr/>
        </p:nvSpPr>
        <p:spPr>
          <a:xfrm>
            <a:off x="369819" y="1760394"/>
            <a:ext cx="6200692" cy="5953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pl-PL" sz="2400" dirty="0">
                <a:solidFill>
                  <a:srgbClr val="7030A0"/>
                </a:solidFill>
              </a:rPr>
              <a:t>3. Bohaterowie poboczni</a:t>
            </a:r>
            <a:endParaRPr lang="en-US" sz="2400" dirty="0">
              <a:solidFill>
                <a:srgbClr val="7030A0"/>
              </a:solidFill>
            </a:endParaRPr>
          </a:p>
        </p:txBody>
      </p:sp>
      <p:sp>
        <p:nvSpPr>
          <p:cNvPr id="11" name="Tytuł 1">
            <a:extLst>
              <a:ext uri="{FF2B5EF4-FFF2-40B4-BE49-F238E27FC236}">
                <a16:creationId xmlns:a16="http://schemas.microsoft.com/office/drawing/2014/main" id="{977CE058-F16E-423E-A5F7-9AD23516354E}"/>
              </a:ext>
            </a:extLst>
          </p:cNvPr>
          <p:cNvSpPr txBox="1">
            <a:spLocks/>
          </p:cNvSpPr>
          <p:nvPr/>
        </p:nvSpPr>
        <p:spPr>
          <a:xfrm>
            <a:off x="-168026" y="131764"/>
            <a:ext cx="11802386" cy="6270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lgn="ctr"/>
            <a:r>
              <a:rPr lang="pl-PL" sz="4000" dirty="0">
                <a:solidFill>
                  <a:srgbClr val="C00000"/>
                </a:solidFill>
              </a:rPr>
              <a:t>SPIS TREŚCI</a:t>
            </a:r>
            <a:endParaRPr lang="en-US" sz="4000" dirty="0">
              <a:solidFill>
                <a:srgbClr val="C00000"/>
              </a:solidFill>
            </a:endParaRPr>
          </a:p>
        </p:txBody>
      </p:sp>
    </p:spTree>
    <p:extLst>
      <p:ext uri="{BB962C8B-B14F-4D97-AF65-F5344CB8AC3E}">
        <p14:creationId xmlns:p14="http://schemas.microsoft.com/office/powerpoint/2010/main" val="40763704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FEADF8-105A-43E5-9C28-B3A46E17B53F}"/>
              </a:ext>
            </a:extLst>
          </p:cNvPr>
          <p:cNvSpPr>
            <a:spLocks noGrp="1"/>
          </p:cNvSpPr>
          <p:nvPr>
            <p:ph type="title"/>
          </p:nvPr>
        </p:nvSpPr>
        <p:spPr>
          <a:xfrm>
            <a:off x="280283" y="238540"/>
            <a:ext cx="5754757" cy="1001865"/>
          </a:xfrm>
        </p:spPr>
        <p:txBody>
          <a:bodyPr>
            <a:normAutofit/>
          </a:bodyPr>
          <a:lstStyle/>
          <a:p>
            <a:r>
              <a:rPr lang="pl-PL" sz="4000" dirty="0"/>
              <a:t>8. O autorce j. k. </a:t>
            </a:r>
            <a:r>
              <a:rPr lang="pl-PL" sz="4000" dirty="0" err="1"/>
              <a:t>rowling</a:t>
            </a:r>
            <a:endParaRPr lang="en-US" sz="4000" dirty="0"/>
          </a:p>
        </p:txBody>
      </p:sp>
      <p:sp>
        <p:nvSpPr>
          <p:cNvPr id="3" name="Symbol zastępczy zawartości 2">
            <a:extLst>
              <a:ext uri="{FF2B5EF4-FFF2-40B4-BE49-F238E27FC236}">
                <a16:creationId xmlns:a16="http://schemas.microsoft.com/office/drawing/2014/main" id="{7E57F516-53F0-4557-A20E-2C3E42A0A5B7}"/>
              </a:ext>
            </a:extLst>
          </p:cNvPr>
          <p:cNvSpPr>
            <a:spLocks noGrp="1"/>
          </p:cNvSpPr>
          <p:nvPr>
            <p:ph idx="1"/>
          </p:nvPr>
        </p:nvSpPr>
        <p:spPr>
          <a:xfrm>
            <a:off x="5956094" y="238540"/>
            <a:ext cx="5675811" cy="5629523"/>
          </a:xfrm>
        </p:spPr>
        <p:txBody>
          <a:bodyPr>
            <a:normAutofit fontScale="47500" lnSpcReduction="20000"/>
          </a:bodyPr>
          <a:lstStyle/>
          <a:p>
            <a:r>
              <a:rPr lang="pl-PL" sz="2900" cap="none" dirty="0">
                <a:latin typeface="Calibri" panose="020F0502020204030204" pitchFamily="34" charset="0"/>
                <a:cs typeface="Calibri" panose="020F0502020204030204" pitchFamily="34" charset="0"/>
              </a:rPr>
              <a:t>J.K. </a:t>
            </a:r>
            <a:r>
              <a:rPr lang="pl-PL" sz="2900" cap="none" dirty="0" err="1">
                <a:latin typeface="Calibri" panose="020F0502020204030204" pitchFamily="34" charset="0"/>
                <a:cs typeface="Calibri" panose="020F0502020204030204" pitchFamily="34" charset="0"/>
              </a:rPr>
              <a:t>Rowling</a:t>
            </a:r>
            <a:r>
              <a:rPr lang="pl-PL" sz="2900" cap="none" dirty="0">
                <a:latin typeface="Calibri" panose="020F0502020204030204" pitchFamily="34" charset="0"/>
                <a:cs typeface="Calibri" panose="020F0502020204030204" pitchFamily="34" charset="0"/>
              </a:rPr>
              <a:t> to angielska pisarka znana z serii powieści o Harrym Potterze. </a:t>
            </a:r>
          </a:p>
          <a:p>
            <a:r>
              <a:rPr lang="pl-PL" sz="2900" cap="none" dirty="0">
                <a:latin typeface="Calibri" panose="020F0502020204030204" pitchFamily="34" charset="0"/>
                <a:cs typeface="Calibri" panose="020F0502020204030204" pitchFamily="34" charset="0"/>
              </a:rPr>
              <a:t>Urodziła się w 1965 r. w </a:t>
            </a:r>
            <a:r>
              <a:rPr lang="pl-PL" sz="2900" cap="none" dirty="0" err="1">
                <a:latin typeface="Calibri" panose="020F0502020204030204" pitchFamily="34" charset="0"/>
                <a:cs typeface="Calibri" panose="020F0502020204030204" pitchFamily="34" charset="0"/>
              </a:rPr>
              <a:t>Chipping</a:t>
            </a:r>
            <a:r>
              <a:rPr lang="pl-PL" sz="2900" cap="none" dirty="0">
                <a:latin typeface="Calibri" panose="020F0502020204030204" pitchFamily="34" charset="0"/>
                <a:cs typeface="Calibri" panose="020F0502020204030204" pitchFamily="34" charset="0"/>
              </a:rPr>
              <a:t> </a:t>
            </a:r>
            <a:r>
              <a:rPr lang="pl-PL" sz="2900" cap="none" dirty="0" err="1">
                <a:latin typeface="Calibri" panose="020F0502020204030204" pitchFamily="34" charset="0"/>
                <a:cs typeface="Calibri" panose="020F0502020204030204" pitchFamily="34" charset="0"/>
              </a:rPr>
              <a:t>Sodbury</a:t>
            </a:r>
            <a:r>
              <a:rPr lang="pl-PL" sz="2900" cap="none" dirty="0">
                <a:latin typeface="Calibri" panose="020F0502020204030204" pitchFamily="34" charset="0"/>
                <a:cs typeface="Calibri" panose="020F0502020204030204" pitchFamily="34" charset="0"/>
              </a:rPr>
              <a:t> w Południowej Anglii. </a:t>
            </a:r>
          </a:p>
          <a:p>
            <a:r>
              <a:rPr lang="pl-PL" sz="2900" cap="none" dirty="0">
                <a:latin typeface="Calibri" panose="020F0502020204030204" pitchFamily="34" charset="0"/>
                <a:cs typeface="Calibri" panose="020F0502020204030204" pitchFamily="34" charset="0"/>
              </a:rPr>
              <a:t>Z wykształcenia jest filologiem klasycznym.</a:t>
            </a:r>
          </a:p>
          <a:p>
            <a:r>
              <a:rPr lang="pl-PL" sz="2900" cap="none" dirty="0">
                <a:latin typeface="Calibri" panose="020F0502020204030204" pitchFamily="34" charset="0"/>
                <a:cs typeface="Calibri" panose="020F0502020204030204" pitchFamily="34" charset="0"/>
              </a:rPr>
              <a:t>Po studiach rozpoczęła pracę w Londynie jako sekretarka. </a:t>
            </a:r>
          </a:p>
          <a:p>
            <a:r>
              <a:rPr lang="pl-PL" sz="2900" cap="none" dirty="0">
                <a:latin typeface="Calibri" panose="020F0502020204030204" pitchFamily="34" charset="0"/>
                <a:cs typeface="Calibri" panose="020F0502020204030204" pitchFamily="34" charset="0"/>
              </a:rPr>
              <a:t>W 1990 r. przeniosła się do Portugalii, gdzie pracowała jako nauczycielka języka angielskiego. Poznała tu swego przyszłego męża – dziennikarza Jorge </a:t>
            </a:r>
            <a:r>
              <a:rPr lang="pl-PL" sz="2900" cap="none" dirty="0" err="1">
                <a:latin typeface="Calibri" panose="020F0502020204030204" pitchFamily="34" charset="0"/>
                <a:cs typeface="Calibri" panose="020F0502020204030204" pitchFamily="34" charset="0"/>
              </a:rPr>
              <a:t>Arantesa</a:t>
            </a:r>
            <a:r>
              <a:rPr lang="pl-PL" sz="2900" cap="none" dirty="0">
                <a:latin typeface="Calibri" panose="020F0502020204030204" pitchFamily="34" charset="0"/>
                <a:cs typeface="Calibri" panose="020F0502020204030204" pitchFamily="34" charset="0"/>
              </a:rPr>
              <a:t>. Wyszła za niego za mąż w 1992 r., ale ten burzliwy związek szybko zakończył się rozwodem. </a:t>
            </a:r>
          </a:p>
          <a:p>
            <a:r>
              <a:rPr lang="pl-PL" sz="2900" cap="none" dirty="0">
                <a:latin typeface="Calibri" panose="020F0502020204030204" pitchFamily="34" charset="0"/>
                <a:cs typeface="Calibri" panose="020F0502020204030204" pitchFamily="34" charset="0"/>
              </a:rPr>
              <a:t>W 1994 r. </a:t>
            </a:r>
            <a:r>
              <a:rPr lang="pl-PL" sz="2900" cap="none" dirty="0" err="1">
                <a:latin typeface="Calibri" panose="020F0502020204030204" pitchFamily="34" charset="0"/>
                <a:cs typeface="Calibri" panose="020F0502020204030204" pitchFamily="34" charset="0"/>
              </a:rPr>
              <a:t>Rowling</a:t>
            </a:r>
            <a:r>
              <a:rPr lang="pl-PL" sz="2900" cap="none" dirty="0">
                <a:latin typeface="Calibri" panose="020F0502020204030204" pitchFamily="34" charset="0"/>
                <a:cs typeface="Calibri" panose="020F0502020204030204" pitchFamily="34" charset="0"/>
              </a:rPr>
              <a:t> wróciła do ojczyzny. Tutaj skończyła pierwszy tom „Harry’ ego Pottera”. Pisała go przy stoliku w kawiarni. Sytuacja finansowa </a:t>
            </a:r>
            <a:r>
              <a:rPr lang="pl-PL" sz="2900" cap="none" dirty="0" err="1">
                <a:latin typeface="Calibri" panose="020F0502020204030204" pitchFamily="34" charset="0"/>
                <a:cs typeface="Calibri" panose="020F0502020204030204" pitchFamily="34" charset="0"/>
              </a:rPr>
              <a:t>Rowling</a:t>
            </a:r>
            <a:r>
              <a:rPr lang="pl-PL" sz="2900" cap="none" dirty="0">
                <a:latin typeface="Calibri" panose="020F0502020204030204" pitchFamily="34" charset="0"/>
                <a:cs typeface="Calibri" panose="020F0502020204030204" pitchFamily="34" charset="0"/>
              </a:rPr>
              <a:t> była wtedy bardzo trudna – mieszkała w małym mieszkaniu i żyła z zasiłku rodzinnego. </a:t>
            </a:r>
          </a:p>
          <a:p>
            <a:r>
              <a:rPr lang="pl-PL" sz="2900" cap="none" dirty="0">
                <a:latin typeface="Calibri" panose="020F0502020204030204" pitchFamily="34" charset="0"/>
                <a:cs typeface="Calibri" panose="020F0502020204030204" pitchFamily="34" charset="0"/>
              </a:rPr>
              <a:t>W 1996 r. J.K. </a:t>
            </a:r>
            <a:r>
              <a:rPr lang="pl-PL" sz="2900" cap="none" dirty="0" err="1">
                <a:latin typeface="Calibri" panose="020F0502020204030204" pitchFamily="34" charset="0"/>
                <a:cs typeface="Calibri" panose="020F0502020204030204" pitchFamily="34" charset="0"/>
              </a:rPr>
              <a:t>Rowling</a:t>
            </a:r>
            <a:r>
              <a:rPr lang="pl-PL" sz="2900" cap="none" dirty="0">
                <a:latin typeface="Calibri" panose="020F0502020204030204" pitchFamily="34" charset="0"/>
                <a:cs typeface="Calibri" panose="020F0502020204030204" pitchFamily="34" charset="0"/>
              </a:rPr>
              <a:t> otrzymała zgodę wydania „Kamienia Filozoficznego”.</a:t>
            </a:r>
          </a:p>
          <a:p>
            <a:r>
              <a:rPr lang="pl-PL" sz="2900" cap="none" dirty="0">
                <a:latin typeface="Calibri" panose="020F0502020204030204" pitchFamily="34" charset="0"/>
                <a:cs typeface="Calibri" panose="020F0502020204030204" pitchFamily="34" charset="0"/>
              </a:rPr>
              <a:t>Sukces zawodowy J.K. </a:t>
            </a:r>
            <a:r>
              <a:rPr lang="pl-PL" sz="2900" cap="none" dirty="0" err="1">
                <a:latin typeface="Calibri" panose="020F0502020204030204" pitchFamily="34" charset="0"/>
                <a:cs typeface="Calibri" panose="020F0502020204030204" pitchFamily="34" charset="0"/>
              </a:rPr>
              <a:t>Rowling</a:t>
            </a:r>
            <a:r>
              <a:rPr lang="pl-PL" sz="2900" cap="none" dirty="0">
                <a:latin typeface="Calibri" panose="020F0502020204030204" pitchFamily="34" charset="0"/>
                <a:cs typeface="Calibri" panose="020F0502020204030204" pitchFamily="34" charset="0"/>
              </a:rPr>
              <a:t> zawdzięcza wsparciu swojego drugiego męża Neila Murraya, za którego wyszła w 2001 r.</a:t>
            </a:r>
          </a:p>
          <a:p>
            <a:r>
              <a:rPr lang="pl-PL" sz="2900" cap="none" dirty="0">
                <a:latin typeface="Calibri" panose="020F0502020204030204" pitchFamily="34" charset="0"/>
                <a:cs typeface="Calibri" panose="020F0502020204030204" pitchFamily="34" charset="0"/>
              </a:rPr>
              <a:t>Książki J.K. </a:t>
            </a:r>
            <a:r>
              <a:rPr lang="pl-PL" sz="2900" cap="none" dirty="0" err="1">
                <a:latin typeface="Calibri" panose="020F0502020204030204" pitchFamily="34" charset="0"/>
                <a:cs typeface="Calibri" panose="020F0502020204030204" pitchFamily="34" charset="0"/>
              </a:rPr>
              <a:t>Rowling</a:t>
            </a:r>
            <a:r>
              <a:rPr lang="pl-PL" sz="2900" cap="none" dirty="0">
                <a:latin typeface="Calibri" panose="020F0502020204030204" pitchFamily="34" charset="0"/>
                <a:cs typeface="Calibri" panose="020F0502020204030204" pitchFamily="34" charset="0"/>
              </a:rPr>
              <a:t> zostały przetłumaczone na ok. 50 języków i sprzedały się w nakładzie ponad 250 mln. egzemplarzy.</a:t>
            </a:r>
          </a:p>
          <a:p>
            <a:endParaRPr lang="en-US" dirty="0"/>
          </a:p>
        </p:txBody>
      </p:sp>
      <p:pic>
        <p:nvPicPr>
          <p:cNvPr id="1026" name="Picture 2" descr="J.K. Rowling - kariera pod niejednym pseudonim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283" y="1429974"/>
            <a:ext cx="5675811" cy="378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434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DD4C3C-F3D5-42C4-AA49-DAF79DE8818B}"/>
              </a:ext>
            </a:extLst>
          </p:cNvPr>
          <p:cNvSpPr>
            <a:spLocks noGrp="1"/>
          </p:cNvSpPr>
          <p:nvPr>
            <p:ph type="title"/>
          </p:nvPr>
        </p:nvSpPr>
        <p:spPr>
          <a:xfrm>
            <a:off x="685800" y="253218"/>
            <a:ext cx="9263932" cy="774772"/>
          </a:xfrm>
        </p:spPr>
        <p:txBody>
          <a:bodyPr>
            <a:normAutofit/>
          </a:bodyPr>
          <a:lstStyle/>
          <a:p>
            <a:r>
              <a:rPr lang="pl-PL" sz="4000" dirty="0"/>
              <a:t>9.  Ciekawostki o ekranizacji książki</a:t>
            </a:r>
            <a:endParaRPr lang="en-US" sz="4000" dirty="0"/>
          </a:p>
        </p:txBody>
      </p:sp>
      <p:sp>
        <p:nvSpPr>
          <p:cNvPr id="3" name="Symbol zastępczy zawartości 2">
            <a:extLst>
              <a:ext uri="{FF2B5EF4-FFF2-40B4-BE49-F238E27FC236}">
                <a16:creationId xmlns:a16="http://schemas.microsoft.com/office/drawing/2014/main" id="{D90CA0B5-5A17-485F-990A-EC3E89A732B5}"/>
              </a:ext>
            </a:extLst>
          </p:cNvPr>
          <p:cNvSpPr>
            <a:spLocks noGrp="1"/>
          </p:cNvSpPr>
          <p:nvPr>
            <p:ph idx="1"/>
          </p:nvPr>
        </p:nvSpPr>
        <p:spPr>
          <a:xfrm>
            <a:off x="749411" y="1093337"/>
            <a:ext cx="9030693" cy="4035254"/>
          </a:xfrm>
        </p:spPr>
        <p:txBody>
          <a:bodyPr>
            <a:normAutofit fontScale="92500" lnSpcReduction="20000"/>
          </a:bodyPr>
          <a:lstStyle/>
          <a:p>
            <a:pPr marL="0" indent="0">
              <a:buNone/>
            </a:pPr>
            <a:r>
              <a:rPr lang="pl-PL" cap="none" dirty="0">
                <a:latin typeface="Calibri" panose="020F0502020204030204" pitchFamily="34" charset="0"/>
                <a:cs typeface="Calibri" panose="020F0502020204030204" pitchFamily="34" charset="0"/>
              </a:rPr>
              <a:t>1. Sowę śnieżną, </a:t>
            </a:r>
            <a:r>
              <a:rPr lang="pl-PL" cap="none" dirty="0" err="1">
                <a:latin typeface="Calibri" panose="020F0502020204030204" pitchFamily="34" charset="0"/>
                <a:cs typeface="Calibri" panose="020F0502020204030204" pitchFamily="34" charset="0"/>
              </a:rPr>
              <a:t>Hedwigę</a:t>
            </a:r>
            <a:r>
              <a:rPr lang="pl-PL" cap="none" dirty="0">
                <a:latin typeface="Calibri" panose="020F0502020204030204" pitchFamily="34" charset="0"/>
                <a:cs typeface="Calibri" panose="020F0502020204030204" pitchFamily="34" charset="0"/>
              </a:rPr>
              <a:t>, należącą do Harry’ego Pottera, zagrały trzy różne ptaki: </a:t>
            </a:r>
            <a:r>
              <a:rPr lang="pl-PL" cap="none" dirty="0" err="1">
                <a:latin typeface="Calibri" panose="020F0502020204030204" pitchFamily="34" charset="0"/>
                <a:cs typeface="Calibri" panose="020F0502020204030204" pitchFamily="34" charset="0"/>
              </a:rPr>
              <a:t>Ook</a:t>
            </a:r>
            <a:r>
              <a:rPr lang="pl-PL" cap="none" dirty="0">
                <a:latin typeface="Calibri" panose="020F0502020204030204" pitchFamily="34" charset="0"/>
                <a:cs typeface="Calibri" panose="020F0502020204030204" pitchFamily="34" charset="0"/>
              </a:rPr>
              <a:t>, </a:t>
            </a:r>
            <a:r>
              <a:rPr lang="pl-PL" cap="none" dirty="0" err="1">
                <a:latin typeface="Calibri" panose="020F0502020204030204" pitchFamily="34" charset="0"/>
                <a:cs typeface="Calibri" panose="020F0502020204030204" pitchFamily="34" charset="0"/>
              </a:rPr>
              <a:t>Gizmo</a:t>
            </a:r>
            <a:r>
              <a:rPr lang="pl-PL" cap="none" dirty="0">
                <a:latin typeface="Calibri" panose="020F0502020204030204" pitchFamily="34" charset="0"/>
                <a:cs typeface="Calibri" panose="020F0502020204030204" pitchFamily="34" charset="0"/>
              </a:rPr>
              <a:t> i </a:t>
            </a:r>
            <a:r>
              <a:rPr lang="pl-PL" cap="none" dirty="0" err="1">
                <a:latin typeface="Calibri" panose="020F0502020204030204" pitchFamily="34" charset="0"/>
                <a:cs typeface="Calibri" panose="020F0502020204030204" pitchFamily="34" charset="0"/>
              </a:rPr>
              <a:t>Sprout</a:t>
            </a:r>
            <a:r>
              <a:rPr lang="pl-PL" cap="none" dirty="0">
                <a:latin typeface="Calibri" panose="020F0502020204030204" pitchFamily="34" charset="0"/>
                <a:cs typeface="Calibri" panose="020F0502020204030204" pitchFamily="34" charset="0"/>
              </a:rPr>
              <a:t>.</a:t>
            </a:r>
          </a:p>
          <a:p>
            <a:pPr marL="0" indent="0">
              <a:buNone/>
            </a:pPr>
            <a:r>
              <a:rPr lang="pl-PL" cap="none" dirty="0">
                <a:latin typeface="Calibri" panose="020F0502020204030204" pitchFamily="34" charset="0"/>
                <a:cs typeface="Calibri" panose="020F0502020204030204" pitchFamily="34" charset="0"/>
              </a:rPr>
              <a:t>2. Przez pół roku szkolono sowy, żeby nauczyły się dostarczać list do domu państwa </a:t>
            </a:r>
            <a:r>
              <a:rPr lang="pl-PL" cap="none" dirty="0" err="1">
                <a:latin typeface="Calibri" panose="020F0502020204030204" pitchFamily="34" charset="0"/>
                <a:cs typeface="Calibri" panose="020F0502020204030204" pitchFamily="34" charset="0"/>
              </a:rPr>
              <a:t>Dursley’ów</a:t>
            </a:r>
            <a:r>
              <a:rPr lang="pl-PL" cap="none" dirty="0">
                <a:latin typeface="Calibri" panose="020F0502020204030204" pitchFamily="34" charset="0"/>
                <a:cs typeface="Calibri" panose="020F0502020204030204" pitchFamily="34" charset="0"/>
              </a:rPr>
              <a:t>. Filmowcy własnoręcznie napisali ponad 1000 listów! Niestety były one za ciężkie dla ptaków.</a:t>
            </a:r>
          </a:p>
          <a:p>
            <a:pPr marL="0" indent="0">
              <a:buNone/>
            </a:pPr>
            <a:r>
              <a:rPr lang="pl-PL" cap="none" dirty="0">
                <a:latin typeface="Calibri" panose="020F0502020204030204" pitchFamily="34" charset="0"/>
                <a:cs typeface="Calibri" panose="020F0502020204030204" pitchFamily="34" charset="0"/>
              </a:rPr>
              <a:t>3. W filmach o </a:t>
            </a:r>
            <a:r>
              <a:rPr lang="pl-PL" cap="none" dirty="0" err="1">
                <a:latin typeface="Calibri" panose="020F0502020204030204" pitchFamily="34" charset="0"/>
                <a:cs typeface="Calibri" panose="020F0502020204030204" pitchFamily="34" charset="0"/>
              </a:rPr>
              <a:t>Harry’m</a:t>
            </a:r>
            <a:r>
              <a:rPr lang="pl-PL" cap="none" dirty="0">
                <a:latin typeface="Calibri" panose="020F0502020204030204" pitchFamily="34" charset="0"/>
                <a:cs typeface="Calibri" panose="020F0502020204030204" pitchFamily="34" charset="0"/>
              </a:rPr>
              <a:t> Potterze wykorzystano ponad 250 tysięcy różnych elementów garderoby.</a:t>
            </a:r>
          </a:p>
          <a:p>
            <a:pPr marL="0" indent="0">
              <a:buNone/>
            </a:pPr>
            <a:r>
              <a:rPr lang="pl-PL" cap="none" dirty="0">
                <a:latin typeface="Calibri" panose="020F0502020204030204" pitchFamily="34" charset="0"/>
                <a:cs typeface="Calibri" panose="020F0502020204030204" pitchFamily="34" charset="0"/>
              </a:rPr>
              <a:t>4. Do realizacji wszystkich części serii zbudowano aż 588 planów zdjęciowych.</a:t>
            </a:r>
          </a:p>
          <a:p>
            <a:pPr marL="0" indent="0">
              <a:buNone/>
            </a:pPr>
            <a:r>
              <a:rPr lang="pl-PL" cap="none" dirty="0">
                <a:latin typeface="Calibri" panose="020F0502020204030204" pitchFamily="34" charset="0"/>
                <a:cs typeface="Calibri" panose="020F0502020204030204" pitchFamily="34" charset="0"/>
              </a:rPr>
              <a:t>5. Dan </a:t>
            </a:r>
            <a:r>
              <a:rPr lang="pl-PL" cap="none" dirty="0" err="1">
                <a:latin typeface="Calibri" panose="020F0502020204030204" pitchFamily="34" charset="0"/>
                <a:cs typeface="Calibri" panose="020F0502020204030204" pitchFamily="34" charset="0"/>
              </a:rPr>
              <a:t>Radcliffe</a:t>
            </a:r>
            <a:r>
              <a:rPr lang="pl-PL" cap="none" dirty="0">
                <a:latin typeface="Calibri" panose="020F0502020204030204" pitchFamily="34" charset="0"/>
                <a:cs typeface="Calibri" panose="020F0502020204030204" pitchFamily="34" charset="0"/>
              </a:rPr>
              <a:t> (filmowy Harry Potter) używał około 60-70 różdżek. Każda z nich była robiona na miejscu i każda była inna. Różdżki mają około 33-38 cm długości. Mimo to różdżka czarodzieja nie zmieniła się przez wszystkie lata kręcenia filmu.</a:t>
            </a:r>
          </a:p>
        </p:txBody>
      </p:sp>
      <p:pic>
        <p:nvPicPr>
          <p:cNvPr id="5" name="Obraz 4">
            <a:extLst>
              <a:ext uri="{FF2B5EF4-FFF2-40B4-BE49-F238E27FC236}">
                <a16:creationId xmlns:a16="http://schemas.microsoft.com/office/drawing/2014/main" id="{75F40503-FF70-46BD-B0D7-FB82CC28C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3542" y="1027990"/>
            <a:ext cx="1619047" cy="1547619"/>
          </a:xfrm>
          <a:prstGeom prst="rect">
            <a:avLst/>
          </a:prstGeom>
        </p:spPr>
      </p:pic>
      <p:pic>
        <p:nvPicPr>
          <p:cNvPr id="8" name="Obraz 7">
            <a:extLst>
              <a:ext uri="{FF2B5EF4-FFF2-40B4-BE49-F238E27FC236}">
                <a16:creationId xmlns:a16="http://schemas.microsoft.com/office/drawing/2014/main" id="{E487D6DD-4FE3-42E4-9FAF-0FB208D61A68}"/>
              </a:ext>
            </a:extLst>
          </p:cNvPr>
          <p:cNvPicPr>
            <a:picLocks noChangeAspect="1"/>
          </p:cNvPicPr>
          <p:nvPr/>
        </p:nvPicPr>
        <p:blipFill>
          <a:blip r:embed="rId3"/>
          <a:stretch>
            <a:fillRect/>
          </a:stretch>
        </p:blipFill>
        <p:spPr>
          <a:xfrm>
            <a:off x="9780104" y="3037398"/>
            <a:ext cx="1665360" cy="1887730"/>
          </a:xfrm>
          <a:prstGeom prst="rect">
            <a:avLst/>
          </a:prstGeom>
        </p:spPr>
      </p:pic>
      <p:sp>
        <p:nvSpPr>
          <p:cNvPr id="9" name="Tytuł 1">
            <a:extLst>
              <a:ext uri="{FF2B5EF4-FFF2-40B4-BE49-F238E27FC236}">
                <a16:creationId xmlns:a16="http://schemas.microsoft.com/office/drawing/2014/main" id="{437ECD99-C1B1-4585-B9EB-3C74482357E8}"/>
              </a:ext>
            </a:extLst>
          </p:cNvPr>
          <p:cNvSpPr txBox="1">
            <a:spLocks/>
          </p:cNvSpPr>
          <p:nvPr/>
        </p:nvSpPr>
        <p:spPr>
          <a:xfrm>
            <a:off x="749411" y="5193938"/>
            <a:ext cx="9147312" cy="2845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pl-PL" sz="1400" cap="none" dirty="0">
                <a:latin typeface="Źr"/>
                <a:cs typeface="Calibri" panose="020F0502020204030204" pitchFamily="34" charset="0"/>
              </a:rPr>
              <a:t>Źródło: https://www.gandalf.com.pl/blog/30-ciekawostek-o-harrym-potterze-ktorych-nie-znacie/</a:t>
            </a:r>
            <a:endParaRPr lang="en-US" sz="1400" cap="none" dirty="0">
              <a:latin typeface="Źr"/>
              <a:cs typeface="Calibri" panose="020F0502020204030204" pitchFamily="34" charset="0"/>
            </a:endParaRPr>
          </a:p>
        </p:txBody>
      </p:sp>
    </p:spTree>
    <p:extLst>
      <p:ext uri="{BB962C8B-B14F-4D97-AF65-F5344CB8AC3E}">
        <p14:creationId xmlns:p14="http://schemas.microsoft.com/office/powerpoint/2010/main" val="306800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 zawierający wewnątrz, stół, czerwony, okno&#10;&#10;Opis wygenerowany automatycznie">
            <a:extLst>
              <a:ext uri="{FF2B5EF4-FFF2-40B4-BE49-F238E27FC236}">
                <a16:creationId xmlns:a16="http://schemas.microsoft.com/office/drawing/2014/main" id="{00007EF4-33C6-4653-84E5-037AF248A1F8}"/>
              </a:ext>
            </a:extLst>
          </p:cNvPr>
          <p:cNvPicPr>
            <a:picLocks noChangeAspect="1"/>
          </p:cNvPicPr>
          <p:nvPr/>
        </p:nvPicPr>
        <p:blipFill rotWithShape="1">
          <a:blip r:embed="rId2">
            <a:extLst>
              <a:ext uri="{28A0092B-C50C-407E-A947-70E740481C1C}">
                <a14:useLocalDpi xmlns:a14="http://schemas.microsoft.com/office/drawing/2010/main" val="0"/>
              </a:ext>
            </a:extLst>
          </a:blip>
          <a:srcRect t="6275" r="3" b="7694"/>
          <a:stretch/>
        </p:blipFill>
        <p:spPr>
          <a:xfrm>
            <a:off x="6527852" y="13589"/>
            <a:ext cx="5146360" cy="5903415"/>
          </a:xfrm>
          <a:prstGeom prst="rect">
            <a:avLst/>
          </a:prstGeom>
          <a:ln>
            <a:noFill/>
          </a:ln>
        </p:spPr>
      </p:pic>
      <p:sp>
        <p:nvSpPr>
          <p:cNvPr id="2" name="Tytuł 1">
            <a:extLst>
              <a:ext uri="{FF2B5EF4-FFF2-40B4-BE49-F238E27FC236}">
                <a16:creationId xmlns:a16="http://schemas.microsoft.com/office/drawing/2014/main" id="{8EDD4C3C-F3D5-42C4-AA49-DAF79DE8818B}"/>
              </a:ext>
            </a:extLst>
          </p:cNvPr>
          <p:cNvSpPr>
            <a:spLocks noGrp="1"/>
          </p:cNvSpPr>
          <p:nvPr>
            <p:ph type="title"/>
          </p:nvPr>
        </p:nvSpPr>
        <p:spPr>
          <a:xfrm>
            <a:off x="192245" y="65272"/>
            <a:ext cx="5903755" cy="752052"/>
          </a:xfrm>
        </p:spPr>
        <p:txBody>
          <a:bodyPr>
            <a:normAutofit/>
          </a:bodyPr>
          <a:lstStyle/>
          <a:p>
            <a:r>
              <a:rPr lang="pl-PL" sz="2600" dirty="0">
                <a:solidFill>
                  <a:srgbClr val="C00000"/>
                </a:solidFill>
              </a:rPr>
              <a:t>9.  Ciekawostki o ekranizacji książki</a:t>
            </a:r>
            <a:endParaRPr lang="en-US" sz="2600" dirty="0">
              <a:solidFill>
                <a:srgbClr val="C00000"/>
              </a:solidFill>
            </a:endParaRPr>
          </a:p>
        </p:txBody>
      </p:sp>
      <p:sp>
        <p:nvSpPr>
          <p:cNvPr id="3" name="Symbol zastępczy zawartości 2">
            <a:extLst>
              <a:ext uri="{FF2B5EF4-FFF2-40B4-BE49-F238E27FC236}">
                <a16:creationId xmlns:a16="http://schemas.microsoft.com/office/drawing/2014/main" id="{D90CA0B5-5A17-485F-990A-EC3E89A732B5}"/>
              </a:ext>
            </a:extLst>
          </p:cNvPr>
          <p:cNvSpPr>
            <a:spLocks noGrp="1"/>
          </p:cNvSpPr>
          <p:nvPr>
            <p:ph idx="1"/>
          </p:nvPr>
        </p:nvSpPr>
        <p:spPr>
          <a:xfrm>
            <a:off x="212046" y="1431235"/>
            <a:ext cx="5746302" cy="3403158"/>
          </a:xfrm>
        </p:spPr>
        <p:txBody>
          <a:bodyPr>
            <a:noAutofit/>
          </a:bodyPr>
          <a:lstStyle/>
          <a:p>
            <a:pPr marL="0" indent="0">
              <a:lnSpc>
                <a:spcPct val="100000"/>
              </a:lnSpc>
              <a:buNone/>
            </a:pPr>
            <a:r>
              <a:rPr lang="pl-PL" sz="1600" cap="none" dirty="0">
                <a:latin typeface="Calibri" panose="020F0502020204030204" pitchFamily="34" charset="0"/>
                <a:cs typeface="Calibri" panose="020F0502020204030204" pitchFamily="34" charset="0"/>
              </a:rPr>
              <a:t>6. Jedna z charakterystycznych cech młodego czarodzieja to okrągłe okulary. </a:t>
            </a:r>
            <a:r>
              <a:rPr lang="pl-PL" sz="1600" cap="none" dirty="0" err="1">
                <a:latin typeface="Calibri" panose="020F0502020204030204" pitchFamily="34" charset="0"/>
                <a:cs typeface="Calibri" panose="020F0502020204030204" pitchFamily="34" charset="0"/>
              </a:rPr>
              <a:t>Radcliffe</a:t>
            </a:r>
            <a:r>
              <a:rPr lang="pl-PL" sz="1600" cap="none" dirty="0">
                <a:latin typeface="Calibri" panose="020F0502020204030204" pitchFamily="34" charset="0"/>
                <a:cs typeface="Calibri" panose="020F0502020204030204" pitchFamily="34" charset="0"/>
              </a:rPr>
              <a:t> miał ponad 160 par okularów w czasie nagrywania całej historii Harry’ego Pottera</a:t>
            </a:r>
            <a:r>
              <a:rPr lang="pl-PL" sz="1600" dirty="0"/>
              <a:t>.</a:t>
            </a:r>
            <a:endParaRPr lang="en-US" sz="1600" dirty="0"/>
          </a:p>
          <a:p>
            <a:pPr marL="0" indent="0">
              <a:lnSpc>
                <a:spcPct val="100000"/>
              </a:lnSpc>
              <a:buNone/>
            </a:pPr>
            <a:r>
              <a:rPr lang="pl-PL" sz="1600" cap="none" dirty="0">
                <a:latin typeface="Calibri" panose="020F0502020204030204" pitchFamily="34" charset="0"/>
                <a:cs typeface="Calibri" panose="020F0502020204030204" pitchFamily="34" charset="0"/>
              </a:rPr>
              <a:t>7. Półki w gabinecie </a:t>
            </a:r>
            <a:r>
              <a:rPr lang="pl-PL" sz="1600" cap="none" dirty="0" err="1">
                <a:latin typeface="Calibri" panose="020F0502020204030204" pitchFamily="34" charset="0"/>
                <a:cs typeface="Calibri" panose="020F0502020204030204" pitchFamily="34" charset="0"/>
              </a:rPr>
              <a:t>Dumbledore’a</a:t>
            </a:r>
            <a:r>
              <a:rPr lang="pl-PL" sz="1600" cap="none" dirty="0">
                <a:latin typeface="Calibri" panose="020F0502020204030204" pitchFamily="34" charset="0"/>
                <a:cs typeface="Calibri" panose="020F0502020204030204" pitchFamily="34" charset="0"/>
              </a:rPr>
              <a:t> wypełniał ogromny zbiór ksiąg. W rzeczywistości to nie magiczne dzieła, a stare książki telefoniczne w różnych okładkach.</a:t>
            </a:r>
          </a:p>
          <a:p>
            <a:pPr marL="0" indent="0">
              <a:lnSpc>
                <a:spcPct val="100000"/>
              </a:lnSpc>
              <a:buNone/>
            </a:pPr>
            <a:r>
              <a:rPr lang="pl-PL" sz="1600" cap="none" dirty="0">
                <a:latin typeface="Calibri" panose="020F0502020204030204" pitchFamily="34" charset="0"/>
                <a:cs typeface="Calibri" panose="020F0502020204030204" pitchFamily="34" charset="0"/>
              </a:rPr>
              <a:t>8. Meble będące wyposażeniem wież w Ministerstwie Magii zrobiono z kartonu.</a:t>
            </a:r>
          </a:p>
          <a:p>
            <a:pPr marL="0" indent="0">
              <a:lnSpc>
                <a:spcPct val="100000"/>
              </a:lnSpc>
              <a:buNone/>
            </a:pPr>
            <a:r>
              <a:rPr lang="pl-PL" sz="1600" cap="none" dirty="0">
                <a:latin typeface="Calibri" panose="020F0502020204030204" pitchFamily="34" charset="0"/>
                <a:cs typeface="Calibri" panose="020F0502020204030204" pitchFamily="34" charset="0"/>
              </a:rPr>
              <a:t>9. </a:t>
            </a:r>
            <a:r>
              <a:rPr lang="pl-PL" sz="1600" cap="none" dirty="0" err="1">
                <a:latin typeface="Calibri" panose="020F0502020204030204" pitchFamily="34" charset="0"/>
                <a:cs typeface="Calibri" panose="020F0502020204030204" pitchFamily="34" charset="0"/>
              </a:rPr>
              <a:t>Rubeus</a:t>
            </a:r>
            <a:r>
              <a:rPr lang="pl-PL" sz="1600" cap="none" dirty="0">
                <a:latin typeface="Calibri" panose="020F0502020204030204" pitchFamily="34" charset="0"/>
                <a:cs typeface="Calibri" panose="020F0502020204030204" pitchFamily="34" charset="0"/>
              </a:rPr>
              <a:t> </a:t>
            </a:r>
            <a:r>
              <a:rPr lang="pl-PL" sz="1600" cap="none" dirty="0" err="1">
                <a:latin typeface="Calibri" panose="020F0502020204030204" pitchFamily="34" charset="0"/>
                <a:cs typeface="Calibri" panose="020F0502020204030204" pitchFamily="34" charset="0"/>
              </a:rPr>
              <a:t>Hagrid</a:t>
            </a:r>
            <a:r>
              <a:rPr lang="pl-PL" sz="1600" cap="none" dirty="0">
                <a:latin typeface="Calibri" panose="020F0502020204030204" pitchFamily="34" charset="0"/>
                <a:cs typeface="Calibri" panose="020F0502020204030204" pitchFamily="34" charset="0"/>
              </a:rPr>
              <a:t>, grany przez </a:t>
            </a:r>
            <a:r>
              <a:rPr lang="pl-PL" sz="1600" cap="none" dirty="0" err="1">
                <a:latin typeface="Calibri" panose="020F0502020204030204" pitchFamily="34" charset="0"/>
                <a:cs typeface="Calibri" panose="020F0502020204030204" pitchFamily="34" charset="0"/>
              </a:rPr>
              <a:t>Robbiego</a:t>
            </a:r>
            <a:r>
              <a:rPr lang="pl-PL" sz="1600" cap="none" dirty="0">
                <a:latin typeface="Calibri" panose="020F0502020204030204" pitchFamily="34" charset="0"/>
                <a:cs typeface="Calibri" panose="020F0502020204030204" pitchFamily="34" charset="0"/>
              </a:rPr>
              <a:t> </a:t>
            </a:r>
            <a:r>
              <a:rPr lang="pl-PL" sz="1600" cap="none" dirty="0" err="1">
                <a:latin typeface="Calibri" panose="020F0502020204030204" pitchFamily="34" charset="0"/>
                <a:cs typeface="Calibri" panose="020F0502020204030204" pitchFamily="34" charset="0"/>
              </a:rPr>
              <a:t>Coltrane</a:t>
            </a:r>
            <a:r>
              <a:rPr lang="pl-PL" sz="1600" cap="none" dirty="0">
                <a:latin typeface="Calibri" panose="020F0502020204030204" pitchFamily="34" charset="0"/>
                <a:cs typeface="Calibri" panose="020F0502020204030204" pitchFamily="34" charset="0"/>
              </a:rPr>
              <a:t>, ma pokaźną brodę. Zrobiono ją z sześciu osobnych pukli włosów. Przysparzała ona sporo kłopotów. Między innymi zaplątał się w nią prawdziwy nietoperz i wkręcił mały wiatrak.</a:t>
            </a:r>
          </a:p>
          <a:p>
            <a:pPr marL="0" indent="0">
              <a:lnSpc>
                <a:spcPct val="100000"/>
              </a:lnSpc>
              <a:buNone/>
            </a:pPr>
            <a:r>
              <a:rPr lang="pl-PL" sz="1600" cap="none" dirty="0">
                <a:latin typeface="Calibri" panose="020F0502020204030204" pitchFamily="34" charset="0"/>
                <a:cs typeface="Calibri" panose="020F0502020204030204" pitchFamily="34" charset="0"/>
              </a:rPr>
              <a:t>10. Zwierzęta to stały element cyklu o Potterze. W piątej części serii – „Harry Potter i Zakon Feniksa” – pokazany jest ministerialny gabinet Dolores </a:t>
            </a:r>
            <a:r>
              <a:rPr lang="pl-PL" sz="1600" cap="none" dirty="0" err="1">
                <a:latin typeface="Calibri" panose="020F0502020204030204" pitchFamily="34" charset="0"/>
                <a:cs typeface="Calibri" panose="020F0502020204030204" pitchFamily="34" charset="0"/>
              </a:rPr>
              <a:t>Umbridge</a:t>
            </a:r>
            <a:r>
              <a:rPr lang="pl-PL" sz="1600" cap="none" dirty="0">
                <a:latin typeface="Calibri" panose="020F0502020204030204" pitchFamily="34" charset="0"/>
                <a:cs typeface="Calibri" panose="020F0502020204030204" pitchFamily="34" charset="0"/>
              </a:rPr>
              <a:t>. Jego ściany zdobią zdjęcia kotów. Zrobiono je na specjalnej sesji, na którą przywieziono 40 kotów ze schroniska. Wszystkie zwierzaki znalazły nowe domy i żaden kociak nie wrócił do schroniska.</a:t>
            </a:r>
          </a:p>
        </p:txBody>
      </p:sp>
      <p:sp>
        <p:nvSpPr>
          <p:cNvPr id="11" name="Tytuł 1">
            <a:extLst>
              <a:ext uri="{FF2B5EF4-FFF2-40B4-BE49-F238E27FC236}">
                <a16:creationId xmlns:a16="http://schemas.microsoft.com/office/drawing/2014/main" id="{F982775B-CC8A-49F9-B8BB-DB5E7E49C7B8}"/>
              </a:ext>
            </a:extLst>
          </p:cNvPr>
          <p:cNvSpPr txBox="1">
            <a:spLocks/>
          </p:cNvSpPr>
          <p:nvPr/>
        </p:nvSpPr>
        <p:spPr>
          <a:xfrm>
            <a:off x="306959" y="6389542"/>
            <a:ext cx="9147312" cy="2845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pl-PL" sz="1400" cap="none" dirty="0">
                <a:latin typeface="Źr"/>
                <a:cs typeface="Calibri" panose="020F0502020204030204" pitchFamily="34" charset="0"/>
              </a:rPr>
              <a:t>Źródło: https://www.gandalf.com.pl/blog/30-ciekawostek-o-harrym-potterze-ktorych-nie-znacie/</a:t>
            </a:r>
            <a:endParaRPr lang="en-US" sz="1400" cap="none" dirty="0">
              <a:latin typeface="Źr"/>
              <a:cs typeface="Calibri" panose="020F0502020204030204" pitchFamily="34" charset="0"/>
            </a:endParaRPr>
          </a:p>
        </p:txBody>
      </p:sp>
    </p:spTree>
    <p:extLst>
      <p:ext uri="{BB962C8B-B14F-4D97-AF65-F5344CB8AC3E}">
        <p14:creationId xmlns:p14="http://schemas.microsoft.com/office/powerpoint/2010/main" val="1727682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DD4C3C-F3D5-42C4-AA49-DAF79DE8818B}"/>
              </a:ext>
            </a:extLst>
          </p:cNvPr>
          <p:cNvSpPr>
            <a:spLocks noGrp="1"/>
          </p:cNvSpPr>
          <p:nvPr>
            <p:ph type="title"/>
          </p:nvPr>
        </p:nvSpPr>
        <p:spPr>
          <a:xfrm>
            <a:off x="306959" y="0"/>
            <a:ext cx="5637210" cy="612058"/>
          </a:xfrm>
        </p:spPr>
        <p:txBody>
          <a:bodyPr>
            <a:normAutofit/>
          </a:bodyPr>
          <a:lstStyle/>
          <a:p>
            <a:r>
              <a:rPr lang="pl-PL" sz="2600" dirty="0"/>
              <a:t>9.  Ciekawostki o ekranizacji książki</a:t>
            </a:r>
            <a:endParaRPr lang="en-US" sz="2600" dirty="0"/>
          </a:p>
        </p:txBody>
      </p:sp>
      <p:sp>
        <p:nvSpPr>
          <p:cNvPr id="3" name="Symbol zastępczy zawartości 2">
            <a:extLst>
              <a:ext uri="{FF2B5EF4-FFF2-40B4-BE49-F238E27FC236}">
                <a16:creationId xmlns:a16="http://schemas.microsoft.com/office/drawing/2014/main" id="{D90CA0B5-5A17-485F-990A-EC3E89A732B5}"/>
              </a:ext>
            </a:extLst>
          </p:cNvPr>
          <p:cNvSpPr>
            <a:spLocks noGrp="1"/>
          </p:cNvSpPr>
          <p:nvPr>
            <p:ph idx="1"/>
          </p:nvPr>
        </p:nvSpPr>
        <p:spPr>
          <a:xfrm>
            <a:off x="186813" y="612059"/>
            <a:ext cx="5757356" cy="4825180"/>
          </a:xfrm>
        </p:spPr>
        <p:txBody>
          <a:bodyPr>
            <a:noAutofit/>
          </a:bodyPr>
          <a:lstStyle/>
          <a:p>
            <a:pPr marL="0" indent="0">
              <a:lnSpc>
                <a:spcPct val="110000"/>
              </a:lnSpc>
              <a:buNone/>
            </a:pPr>
            <a:r>
              <a:rPr lang="pl-PL" sz="1500" cap="none" dirty="0">
                <a:latin typeface="Calibri" panose="020F0502020204030204" pitchFamily="34" charset="0"/>
                <a:cs typeface="Calibri" panose="020F0502020204030204" pitchFamily="34" charset="0"/>
              </a:rPr>
              <a:t>11. Kiedy na planie filmowym pojawiały się tłumy dzieci, stale był obecny stomatolog. Na uwadze miał nie tyle bóle zębów, co wypadające mleczaki. Dentysta natychmiast wstawiał sztuczne zęby w miejsce tych, które wypadały. Zorganizowano to po to, żeby nie tracić czasu zdjęciowego i zachować ciągłość produkcji.</a:t>
            </a:r>
          </a:p>
          <a:p>
            <a:pPr marL="0" indent="0">
              <a:lnSpc>
                <a:spcPct val="110000"/>
              </a:lnSpc>
              <a:buNone/>
            </a:pPr>
            <a:r>
              <a:rPr lang="pl-PL" sz="1500" cap="none" dirty="0">
                <a:latin typeface="Calibri" panose="020F0502020204030204" pitchFamily="34" charset="0"/>
                <a:cs typeface="Calibri" panose="020F0502020204030204" pitchFamily="34" charset="0"/>
              </a:rPr>
              <a:t>12. Magiczne mikstury i eliksiry, które pili aktorzy to najczęściej były… zupy.</a:t>
            </a:r>
          </a:p>
          <a:p>
            <a:pPr marL="0" indent="0">
              <a:lnSpc>
                <a:spcPct val="110000"/>
              </a:lnSpc>
              <a:buNone/>
            </a:pPr>
            <a:r>
              <a:rPr lang="pl-PL" sz="1500" cap="none" dirty="0">
                <a:latin typeface="Calibri" panose="020F0502020204030204" pitchFamily="34" charset="0"/>
                <a:cs typeface="Calibri" panose="020F0502020204030204" pitchFamily="34" charset="0"/>
              </a:rPr>
              <a:t>13. Wszystkie ujęcia pokazujące Szkołę Magii i Czarodziejstwa Hogwart na zewnątrz zostały zrobione przy użyciu makiety, którą przez siedem miesięcy tworzył zespół liczący 40 osób.</a:t>
            </a:r>
          </a:p>
          <a:p>
            <a:pPr marL="0" indent="0">
              <a:lnSpc>
                <a:spcPct val="110000"/>
              </a:lnSpc>
              <a:buNone/>
            </a:pPr>
            <a:r>
              <a:rPr lang="pl-PL" sz="1500" cap="none" dirty="0">
                <a:latin typeface="Calibri" panose="020F0502020204030204" pitchFamily="34" charset="0"/>
                <a:cs typeface="Calibri" panose="020F0502020204030204" pitchFamily="34" charset="0"/>
              </a:rPr>
              <a:t>14. Na potrzeby scen pokazujących np. śmierć wykonano 250 odlewów ciał.</a:t>
            </a:r>
          </a:p>
          <a:p>
            <a:pPr marL="0" indent="0">
              <a:lnSpc>
                <a:spcPct val="110000"/>
              </a:lnSpc>
              <a:buNone/>
            </a:pPr>
            <a:r>
              <a:rPr lang="pl-PL" sz="1500" cap="none" dirty="0">
                <a:latin typeface="Calibri" panose="020F0502020204030204" pitchFamily="34" charset="0"/>
                <a:cs typeface="Calibri" panose="020F0502020204030204" pitchFamily="34" charset="0"/>
              </a:rPr>
              <a:t>15. Jeden z pierwszych planów zdjęciowych, który powstał na potrzeby produkcji, to Wielka Sala. Była tak duża, że bez trudu mogłoby zaparkować tam ponad 20 londyńskich autobusów. Na budowę Wielkiej Sali zużyto ponad 100 ton gipsu, a prace trwały cztery i pół miesiąca. Zatrudniono do nich ponad 30 osób.</a:t>
            </a:r>
            <a:endParaRPr lang="en-US" sz="1500" dirty="0"/>
          </a:p>
        </p:txBody>
      </p:sp>
      <p:pic>
        <p:nvPicPr>
          <p:cNvPr id="5" name="Obraz 4">
            <a:extLst>
              <a:ext uri="{FF2B5EF4-FFF2-40B4-BE49-F238E27FC236}">
                <a16:creationId xmlns:a16="http://schemas.microsoft.com/office/drawing/2014/main" id="{A0DEF739-B1C5-40E4-9436-54229BF39FBB}"/>
              </a:ext>
            </a:extLst>
          </p:cNvPr>
          <p:cNvPicPr>
            <a:picLocks noChangeAspect="1"/>
          </p:cNvPicPr>
          <p:nvPr/>
        </p:nvPicPr>
        <p:blipFill rotWithShape="1">
          <a:blip r:embed="rId2"/>
          <a:srcRect l="8015" r="20619"/>
          <a:stretch/>
        </p:blipFill>
        <p:spPr>
          <a:xfrm>
            <a:off x="6165972" y="109875"/>
            <a:ext cx="5310189" cy="5301586"/>
          </a:xfrm>
          <a:prstGeom prst="rect">
            <a:avLst/>
          </a:prstGeom>
          <a:ln w="57150" cmpd="thinThick">
            <a:solidFill>
              <a:schemeClr val="bg1">
                <a:lumMod val="50000"/>
              </a:schemeClr>
            </a:solidFill>
            <a:miter lim="800000"/>
          </a:ln>
        </p:spPr>
      </p:pic>
      <p:sp>
        <p:nvSpPr>
          <p:cNvPr id="21" name="Tytuł 1">
            <a:extLst>
              <a:ext uri="{FF2B5EF4-FFF2-40B4-BE49-F238E27FC236}">
                <a16:creationId xmlns:a16="http://schemas.microsoft.com/office/drawing/2014/main" id="{CC0F1C4A-4A0C-4DC9-9E86-96BADAFD2CC0}"/>
              </a:ext>
            </a:extLst>
          </p:cNvPr>
          <p:cNvSpPr txBox="1">
            <a:spLocks/>
          </p:cNvSpPr>
          <p:nvPr/>
        </p:nvSpPr>
        <p:spPr>
          <a:xfrm>
            <a:off x="306959" y="6389542"/>
            <a:ext cx="9147312" cy="2845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pPr>
              <a:spcAft>
                <a:spcPts val="600"/>
              </a:spcAft>
            </a:pPr>
            <a:r>
              <a:rPr lang="pl-PL" sz="1400" cap="none" dirty="0">
                <a:latin typeface="Źr"/>
                <a:cs typeface="Calibri" panose="020F0502020204030204" pitchFamily="34" charset="0"/>
              </a:rPr>
              <a:t>Źródło: https://www.gandalf.com.pl/blog/30-ciekawostek-o-harrym-potterze-ktorych-nie-znacie/</a:t>
            </a:r>
            <a:endParaRPr lang="en-US" sz="1400" cap="none">
              <a:latin typeface="Źr"/>
              <a:cs typeface="Calibri" panose="020F0502020204030204" pitchFamily="34" charset="0"/>
            </a:endParaRPr>
          </a:p>
        </p:txBody>
      </p:sp>
    </p:spTree>
    <p:extLst>
      <p:ext uri="{BB962C8B-B14F-4D97-AF65-F5344CB8AC3E}">
        <p14:creationId xmlns:p14="http://schemas.microsoft.com/office/powerpoint/2010/main" val="65335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2181D3-B56F-49EA-BB92-01579FBAE10D}"/>
              </a:ext>
            </a:extLst>
          </p:cNvPr>
          <p:cNvSpPr>
            <a:spLocks noGrp="1"/>
          </p:cNvSpPr>
          <p:nvPr>
            <p:ph type="title"/>
          </p:nvPr>
        </p:nvSpPr>
        <p:spPr/>
        <p:txBody>
          <a:bodyPr/>
          <a:lstStyle/>
          <a:p>
            <a:endParaRPr lang="en-US"/>
          </a:p>
        </p:txBody>
      </p:sp>
      <p:pic>
        <p:nvPicPr>
          <p:cNvPr id="4" name="Symbol zastępczy zawartości 3"/>
          <p:cNvPicPr>
            <a:picLocks noGrp="1" noChangeAspect="1"/>
          </p:cNvPicPr>
          <p:nvPr>
            <p:ph idx="1"/>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2627874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8C1BE8-9052-4E1C-967F-E0EA8D32F59C}"/>
              </a:ext>
            </a:extLst>
          </p:cNvPr>
          <p:cNvSpPr>
            <a:spLocks noGrp="1"/>
          </p:cNvSpPr>
          <p:nvPr>
            <p:ph type="title"/>
          </p:nvPr>
        </p:nvSpPr>
        <p:spPr/>
        <p:txBody>
          <a:bodyPr>
            <a:normAutofit fontScale="90000"/>
          </a:bodyPr>
          <a:lstStyle/>
          <a:p>
            <a:r>
              <a:rPr lang="pl-PL" dirty="0"/>
              <a:t>AUTOR: MIKOŁAJ DYCZKOWSKI, KLASA 6E</a:t>
            </a:r>
            <a:endParaRPr lang="en-US" dirty="0"/>
          </a:p>
        </p:txBody>
      </p:sp>
    </p:spTree>
    <p:extLst>
      <p:ext uri="{BB962C8B-B14F-4D97-AF65-F5344CB8AC3E}">
        <p14:creationId xmlns:p14="http://schemas.microsoft.com/office/powerpoint/2010/main" val="351738330"/>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C1C73B-9E2E-450F-B2B4-7F7F546BF0D3}"/>
              </a:ext>
            </a:extLst>
          </p:cNvPr>
          <p:cNvSpPr>
            <a:spLocks noGrp="1"/>
          </p:cNvSpPr>
          <p:nvPr>
            <p:ph type="title"/>
          </p:nvPr>
        </p:nvSpPr>
        <p:spPr>
          <a:xfrm>
            <a:off x="-112367" y="298743"/>
            <a:ext cx="11802386" cy="627018"/>
          </a:xfrm>
        </p:spPr>
        <p:txBody>
          <a:bodyPr>
            <a:noAutofit/>
          </a:bodyPr>
          <a:lstStyle/>
          <a:p>
            <a:pPr algn="ctr"/>
            <a:r>
              <a:rPr lang="pl-PL" sz="4000" dirty="0">
                <a:solidFill>
                  <a:srgbClr val="C00000"/>
                </a:solidFill>
              </a:rPr>
              <a:t>1. Harry Potter – Jaki to gatunek literatury ?</a:t>
            </a:r>
            <a:endParaRPr lang="en-US" sz="4000" dirty="0">
              <a:solidFill>
                <a:srgbClr val="C00000"/>
              </a:solidFill>
            </a:endParaRPr>
          </a:p>
        </p:txBody>
      </p:sp>
      <p:sp>
        <p:nvSpPr>
          <p:cNvPr id="3" name="Symbol zastępczy zawartości 2">
            <a:extLst>
              <a:ext uri="{FF2B5EF4-FFF2-40B4-BE49-F238E27FC236}">
                <a16:creationId xmlns:a16="http://schemas.microsoft.com/office/drawing/2014/main" id="{485612B9-5339-48F8-9E1D-2192222E6D2A}"/>
              </a:ext>
            </a:extLst>
          </p:cNvPr>
          <p:cNvSpPr>
            <a:spLocks noGrp="1"/>
          </p:cNvSpPr>
          <p:nvPr>
            <p:ph idx="1"/>
          </p:nvPr>
        </p:nvSpPr>
        <p:spPr>
          <a:xfrm>
            <a:off x="612250" y="1415332"/>
            <a:ext cx="10646797" cy="4126727"/>
          </a:xfrm>
        </p:spPr>
        <p:txBody>
          <a:bodyPr>
            <a:normAutofit/>
          </a:bodyPr>
          <a:lstStyle/>
          <a:p>
            <a:r>
              <a:rPr lang="pl-PL" sz="2400" cap="none" dirty="0">
                <a:latin typeface="Calibri" panose="020F0502020204030204" pitchFamily="34" charset="0"/>
                <a:cs typeface="Calibri" panose="020F0502020204030204" pitchFamily="34" charset="0"/>
              </a:rPr>
              <a:t>Seria o Harrym Potterze należy do gatunku </a:t>
            </a:r>
            <a:r>
              <a:rPr lang="pl-PL" sz="2400" b="1" cap="none" dirty="0">
                <a:latin typeface="Calibri" panose="020F0502020204030204" pitchFamily="34" charset="0"/>
                <a:cs typeface="Calibri" panose="020F0502020204030204" pitchFamily="34" charset="0"/>
              </a:rPr>
              <a:t>literatury fantastycznej</a:t>
            </a:r>
            <a:r>
              <a:rPr lang="pl-PL" sz="2400" cap="none" dirty="0">
                <a:latin typeface="Calibri" panose="020F0502020204030204" pitchFamily="34" charset="0"/>
                <a:cs typeface="Calibri" panose="020F0502020204030204" pitchFamily="34" charset="0"/>
              </a:rPr>
              <a:t>.</a:t>
            </a:r>
          </a:p>
          <a:p>
            <a:r>
              <a:rPr lang="pl-PL" sz="2400" cap="none" dirty="0">
                <a:latin typeface="Calibri" panose="020F0502020204030204" pitchFamily="34" charset="0"/>
                <a:cs typeface="Calibri" panose="020F0502020204030204" pitchFamily="34" charset="0"/>
              </a:rPr>
              <a:t>Pojawiają się w niej </a:t>
            </a:r>
            <a:r>
              <a:rPr lang="pl-PL" sz="2400" b="1" cap="none" dirty="0">
                <a:latin typeface="Calibri" panose="020F0502020204030204" pitchFamily="34" charset="0"/>
                <a:cs typeface="Calibri" panose="020F0502020204030204" pitchFamily="34" charset="0"/>
              </a:rPr>
              <a:t>magia i czary</a:t>
            </a:r>
            <a:r>
              <a:rPr lang="pl-PL" sz="2400" cap="none" dirty="0">
                <a:latin typeface="Calibri" panose="020F0502020204030204" pitchFamily="34" charset="0"/>
                <a:cs typeface="Calibri" panose="020F0502020204030204" pitchFamily="34" charset="0"/>
              </a:rPr>
              <a:t> oraz </a:t>
            </a:r>
            <a:r>
              <a:rPr lang="pl-PL" sz="2400" b="1" cap="none" dirty="0">
                <a:latin typeface="Calibri" panose="020F0502020204030204" pitchFamily="34" charset="0"/>
                <a:cs typeface="Calibri" panose="020F0502020204030204" pitchFamily="34" charset="0"/>
              </a:rPr>
              <a:t>baśniowe zwierzęta </a:t>
            </a:r>
            <a:r>
              <a:rPr lang="pl-PL" sz="2400" cap="none" dirty="0">
                <a:latin typeface="Calibri" panose="020F0502020204030204" pitchFamily="34" charset="0"/>
                <a:cs typeface="Calibri" panose="020F0502020204030204" pitchFamily="34" charset="0"/>
              </a:rPr>
              <a:t>takie jak Puszek, czyli trójgłowy pies strzegący klapy prowadzącej do kamienia filozoficznego.</a:t>
            </a:r>
          </a:p>
          <a:p>
            <a:r>
              <a:rPr lang="pl-PL" sz="2400" cap="none" dirty="0">
                <a:latin typeface="Calibri" panose="020F0502020204030204" pitchFamily="34" charset="0"/>
                <a:cs typeface="Calibri" panose="020F0502020204030204" pitchFamily="34" charset="0"/>
              </a:rPr>
              <a:t>Przynajmniej w pierwszych dwóch książkach serii wyraźnie widać </a:t>
            </a:r>
            <a:r>
              <a:rPr lang="pl-PL" sz="2400" b="1" cap="none" dirty="0">
                <a:latin typeface="Calibri" panose="020F0502020204030204" pitchFamily="34" charset="0"/>
                <a:cs typeface="Calibri" panose="020F0502020204030204" pitchFamily="34" charset="0"/>
              </a:rPr>
              <a:t>podział na to kto jest dobry, a kto jest zły</a:t>
            </a:r>
            <a:r>
              <a:rPr lang="pl-PL" sz="2400" cap="none" dirty="0">
                <a:latin typeface="Calibri" panose="020F0502020204030204" pitchFamily="34" charset="0"/>
                <a:cs typeface="Calibri" panose="020F0502020204030204" pitchFamily="34" charset="0"/>
              </a:rPr>
              <a:t>. Począwszy od części trzeciej ta równowaga zostaje zachwiana, a wybory bohaterów stają się trudne.</a:t>
            </a:r>
          </a:p>
          <a:p>
            <a:r>
              <a:rPr lang="pl-PL" sz="2400" cap="none" dirty="0">
                <a:latin typeface="Calibri" panose="020F0502020204030204" pitchFamily="34" charset="0"/>
                <a:cs typeface="Calibri" panose="020F0502020204030204" pitchFamily="34" charset="0"/>
              </a:rPr>
              <a:t>Narracja w książce jest prowadzona w trzeciej osobie, a narrator jest wszechwiedzący.</a:t>
            </a:r>
          </a:p>
          <a:p>
            <a:endParaRPr lang="en-US" dirty="0"/>
          </a:p>
        </p:txBody>
      </p:sp>
    </p:spTree>
    <p:extLst>
      <p:ext uri="{BB962C8B-B14F-4D97-AF65-F5344CB8AC3E}">
        <p14:creationId xmlns:p14="http://schemas.microsoft.com/office/powerpoint/2010/main" val="2270885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7" name="Picture 8">
            <a:extLst>
              <a:ext uri="{FF2B5EF4-FFF2-40B4-BE49-F238E27FC236}">
                <a16:creationId xmlns:a16="http://schemas.microsoft.com/office/drawing/2014/main" id="{1D7BE49D-A34B-4F25-BC8C-CE9E2B37FAA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8" name="Rectangle 10">
            <a:extLst>
              <a:ext uri="{FF2B5EF4-FFF2-40B4-BE49-F238E27FC236}">
                <a16:creationId xmlns:a16="http://schemas.microsoft.com/office/drawing/2014/main" id="{66DFDEE3-F2F4-48C9-8222-CA273412CD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4" name="Obraz 3" descr="Harry Potter powraca. Młodszy, zanim został czarodziejem">
            <a:extLst>
              <a:ext uri="{FF2B5EF4-FFF2-40B4-BE49-F238E27FC236}">
                <a16:creationId xmlns:a16="http://schemas.microsoft.com/office/drawing/2014/main" id="{2F725A53-0669-4017-887B-0ED011A83098}"/>
              </a:ext>
            </a:extLst>
          </p:cNvPr>
          <p:cNvPicPr/>
          <p:nvPr/>
        </p:nvPicPr>
        <p:blipFill rotWithShape="1">
          <a:blip r:embed="rId4" cstate="print">
            <a:extLst>
              <a:ext uri="{28A0092B-C50C-407E-A947-70E740481C1C}">
                <a14:useLocalDpi xmlns:a14="http://schemas.microsoft.com/office/drawing/2010/main" val="0"/>
              </a:ext>
            </a:extLst>
          </a:blip>
          <a:srcRect l="19168" r="15669" b="1"/>
          <a:stretch/>
        </p:blipFill>
        <p:spPr bwMode="auto">
          <a:xfrm>
            <a:off x="6327849" y="234347"/>
            <a:ext cx="5146360" cy="5903415"/>
          </a:xfrm>
          <a:prstGeom prst="rect">
            <a:avLst/>
          </a:prstGeom>
          <a:noFill/>
          <a:ln>
            <a:noFill/>
          </a:ln>
        </p:spPr>
      </p:pic>
      <p:sp>
        <p:nvSpPr>
          <p:cNvPr id="19" name="Freeform 9">
            <a:extLst>
              <a:ext uri="{FF2B5EF4-FFF2-40B4-BE49-F238E27FC236}">
                <a16:creationId xmlns:a16="http://schemas.microsoft.com/office/drawing/2014/main" id="{95A09B00-70D2-4998-8FA5-3A8ED576D9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Rectangle 14">
            <a:extLst>
              <a:ext uri="{FF2B5EF4-FFF2-40B4-BE49-F238E27FC236}">
                <a16:creationId xmlns:a16="http://schemas.microsoft.com/office/drawing/2014/main" id="{4B5FB9F9-CCF5-4072-83C3-3B45E1409F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DF05BD94-E299-4183-A978-6DDBE803C2C3}"/>
              </a:ext>
            </a:extLst>
          </p:cNvPr>
          <p:cNvSpPr>
            <a:spLocks noGrp="1"/>
          </p:cNvSpPr>
          <p:nvPr>
            <p:ph type="title"/>
          </p:nvPr>
        </p:nvSpPr>
        <p:spPr>
          <a:xfrm>
            <a:off x="333954" y="234347"/>
            <a:ext cx="4957275" cy="759498"/>
          </a:xfrm>
        </p:spPr>
        <p:txBody>
          <a:bodyPr>
            <a:normAutofit/>
          </a:bodyPr>
          <a:lstStyle/>
          <a:p>
            <a:r>
              <a:rPr lang="pl-PL" sz="3600" dirty="0">
                <a:solidFill>
                  <a:schemeClr val="bg1"/>
                </a:solidFill>
              </a:rPr>
              <a:t>2. Główni Bohaterowie</a:t>
            </a:r>
            <a:endParaRPr lang="en-US" sz="3600" dirty="0">
              <a:solidFill>
                <a:schemeClr val="bg1"/>
              </a:solidFill>
            </a:endParaRPr>
          </a:p>
        </p:txBody>
      </p:sp>
      <p:sp>
        <p:nvSpPr>
          <p:cNvPr id="3" name="Symbol zastępczy zawartości 2">
            <a:extLst>
              <a:ext uri="{FF2B5EF4-FFF2-40B4-BE49-F238E27FC236}">
                <a16:creationId xmlns:a16="http://schemas.microsoft.com/office/drawing/2014/main" id="{5A4C68FB-64BF-4D02-9E81-149698289E0C}"/>
              </a:ext>
            </a:extLst>
          </p:cNvPr>
          <p:cNvSpPr>
            <a:spLocks noGrp="1"/>
          </p:cNvSpPr>
          <p:nvPr>
            <p:ph idx="1"/>
          </p:nvPr>
        </p:nvSpPr>
        <p:spPr>
          <a:xfrm>
            <a:off x="333955" y="993845"/>
            <a:ext cx="5398935" cy="5143917"/>
          </a:xfrm>
        </p:spPr>
        <p:txBody>
          <a:bodyPr>
            <a:normAutofit fontScale="77500" lnSpcReduction="20000"/>
          </a:bodyPr>
          <a:lstStyle/>
          <a:p>
            <a:pPr marL="0" indent="0">
              <a:buNone/>
            </a:pPr>
            <a:r>
              <a:rPr lang="en-US" sz="31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Harry Potter</a:t>
            </a:r>
            <a:endParaRPr lang="pl-PL" sz="31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r>
              <a:rPr lang="pl-PL" sz="3100" cap="none" dirty="0">
                <a:solidFill>
                  <a:schemeClr val="bg1"/>
                </a:solidFill>
                <a:latin typeface="Calibri" panose="020F0502020204030204" pitchFamily="34" charset="0"/>
                <a:cs typeface="Calibri" panose="020F0502020204030204" pitchFamily="34" charset="0"/>
              </a:rPr>
              <a:t>Chłopiec widoczny na zdjęciu to Harry Potter. Jest on główną postacią omawianej lektury. Nosi na sobie czarną szatę, szarą kamizelkę oraz białą koszulę z żółto-czerwonym krawatem. Harry posiada też charakterystyczne okrągłe okulary w czarnych oprawkach. Chłopiec ma niebieskie oczy i czarne włosy. Jego przyjaciółmi są Ron i </a:t>
            </a:r>
            <a:r>
              <a:rPr lang="pl-PL" sz="3100" cap="none" dirty="0" err="1">
                <a:solidFill>
                  <a:schemeClr val="bg1"/>
                </a:solidFill>
                <a:latin typeface="Calibri" panose="020F0502020204030204" pitchFamily="34" charset="0"/>
                <a:cs typeface="Calibri" panose="020F0502020204030204" pitchFamily="34" charset="0"/>
              </a:rPr>
              <a:t>Hermiona</a:t>
            </a:r>
            <a:r>
              <a:rPr lang="pl-PL" sz="3100" cap="none" dirty="0">
                <a:solidFill>
                  <a:schemeClr val="bg1"/>
                </a:solidFill>
                <a:latin typeface="Calibri" panose="020F0502020204030204" pitchFamily="34" charset="0"/>
                <a:cs typeface="Calibri" panose="020F0502020204030204" pitchFamily="34" charset="0"/>
              </a:rPr>
              <a:t>. Harry jest odważny,  zdolny i miły. Dyrektor szkoły </a:t>
            </a:r>
            <a:r>
              <a:rPr lang="pl-PL" sz="3100" cap="none" dirty="0" err="1">
                <a:solidFill>
                  <a:schemeClr val="bg1"/>
                </a:solidFill>
                <a:latin typeface="Calibri" panose="020F0502020204030204" pitchFamily="34" charset="0"/>
                <a:cs typeface="Calibri" panose="020F0502020204030204" pitchFamily="34" charset="0"/>
              </a:rPr>
              <a:t>Albus</a:t>
            </a:r>
            <a:r>
              <a:rPr lang="pl-PL" sz="3100" cap="none" dirty="0">
                <a:solidFill>
                  <a:schemeClr val="bg1"/>
                </a:solidFill>
                <a:latin typeface="Calibri" panose="020F0502020204030204" pitchFamily="34" charset="0"/>
                <a:cs typeface="Calibri" panose="020F0502020204030204" pitchFamily="34" charset="0"/>
              </a:rPr>
              <a:t> </a:t>
            </a:r>
            <a:r>
              <a:rPr lang="pl-PL" sz="3100" cap="none" dirty="0" err="1">
                <a:solidFill>
                  <a:schemeClr val="bg1"/>
                </a:solidFill>
                <a:latin typeface="Calibri" panose="020F0502020204030204" pitchFamily="34" charset="0"/>
                <a:cs typeface="Calibri" panose="020F0502020204030204" pitchFamily="34" charset="0"/>
              </a:rPr>
              <a:t>Dumbledore</a:t>
            </a:r>
            <a:r>
              <a:rPr lang="pl-PL" sz="3100" cap="none" dirty="0">
                <a:solidFill>
                  <a:schemeClr val="bg1"/>
                </a:solidFill>
                <a:latin typeface="Calibri" panose="020F0502020204030204" pitchFamily="34" charset="0"/>
                <a:cs typeface="Calibri" panose="020F0502020204030204" pitchFamily="34" charset="0"/>
              </a:rPr>
              <a:t> bardzo lubi tego ucznia. Chłopiec pochodzi </a:t>
            </a:r>
            <a:r>
              <a:rPr lang="pl-PL" sz="3100" cap="none" dirty="0" err="1">
                <a:solidFill>
                  <a:schemeClr val="bg1"/>
                </a:solidFill>
                <a:latin typeface="Calibri" panose="020F0502020204030204" pitchFamily="34" charset="0"/>
                <a:cs typeface="Calibri" panose="020F0502020204030204" pitchFamily="34" charset="0"/>
              </a:rPr>
              <a:t>Gryffindoru</a:t>
            </a:r>
            <a:r>
              <a:rPr lang="pl-PL" sz="3100" cap="none" dirty="0">
                <a:solidFill>
                  <a:schemeClr val="bg1"/>
                </a:solidFill>
                <a:latin typeface="Calibri" panose="020F0502020204030204" pitchFamily="34" charset="0"/>
                <a:cs typeface="Calibri" panose="020F0502020204030204" pitchFamily="34" charset="0"/>
              </a:rPr>
              <a:t>. </a:t>
            </a:r>
            <a:endParaRPr lang="en-US" sz="3100" cap="none"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9484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8" name="Picture 19">
            <a:extLst>
              <a:ext uri="{FF2B5EF4-FFF2-40B4-BE49-F238E27FC236}">
                <a16:creationId xmlns:a16="http://schemas.microsoft.com/office/drawing/2014/main" id="{1A71A71C-209A-4AEB-ACE5-99478391B92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9" name="Rectangle 21">
            <a:extLst>
              <a:ext uri="{FF2B5EF4-FFF2-40B4-BE49-F238E27FC236}">
                <a16:creationId xmlns:a16="http://schemas.microsoft.com/office/drawing/2014/main" id="{6DE4BFA7-B82F-438B-B2B2-49906328DF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4" name="Obraz 3" descr="Ronald Weasley | HPpedia Wiki | Fandom">
            <a:extLst>
              <a:ext uri="{FF2B5EF4-FFF2-40B4-BE49-F238E27FC236}">
                <a16:creationId xmlns:a16="http://schemas.microsoft.com/office/drawing/2014/main" id="{648B5231-4EC6-488A-9BA5-392A7CE5C990}"/>
              </a:ext>
            </a:extLst>
          </p:cNvPr>
          <p:cNvPicPr/>
          <p:nvPr/>
        </p:nvPicPr>
        <p:blipFill rotWithShape="1">
          <a:blip r:embed="rId4">
            <a:extLst>
              <a:ext uri="{28A0092B-C50C-407E-A947-70E740481C1C}">
                <a14:useLocalDpi xmlns:a14="http://schemas.microsoft.com/office/drawing/2010/main" val="0"/>
              </a:ext>
            </a:extLst>
          </a:blip>
          <a:srcRect l="15432" r="1436" b="3"/>
          <a:stretch/>
        </p:blipFill>
        <p:spPr bwMode="auto">
          <a:xfrm>
            <a:off x="7793391" y="234347"/>
            <a:ext cx="3680817" cy="5903415"/>
          </a:xfrm>
          <a:prstGeom prst="rect">
            <a:avLst/>
          </a:prstGeom>
          <a:noFill/>
          <a:ln>
            <a:noFill/>
          </a:ln>
        </p:spPr>
      </p:pic>
      <p:sp>
        <p:nvSpPr>
          <p:cNvPr id="30" name="Freeform 9">
            <a:extLst>
              <a:ext uri="{FF2B5EF4-FFF2-40B4-BE49-F238E27FC236}">
                <a16:creationId xmlns:a16="http://schemas.microsoft.com/office/drawing/2014/main" id="{D508A3B8-B1AA-4A53-8613-20B62ECDE2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1" name="Rectangle 25">
            <a:extLst>
              <a:ext uri="{FF2B5EF4-FFF2-40B4-BE49-F238E27FC236}">
                <a16:creationId xmlns:a16="http://schemas.microsoft.com/office/drawing/2014/main" id="{5255E8F1-8D1A-4978-A5E9-DA60C55D2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7554139"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DF05BD94-E299-4183-A978-6DDBE803C2C3}"/>
              </a:ext>
            </a:extLst>
          </p:cNvPr>
          <p:cNvSpPr>
            <a:spLocks noGrp="1"/>
          </p:cNvSpPr>
          <p:nvPr>
            <p:ph type="title"/>
          </p:nvPr>
        </p:nvSpPr>
        <p:spPr>
          <a:xfrm>
            <a:off x="585718" y="393410"/>
            <a:ext cx="6382699" cy="798687"/>
          </a:xfrm>
        </p:spPr>
        <p:txBody>
          <a:bodyPr>
            <a:normAutofit/>
          </a:bodyPr>
          <a:lstStyle/>
          <a:p>
            <a:r>
              <a:rPr lang="pl-PL" sz="3600" dirty="0">
                <a:solidFill>
                  <a:schemeClr val="bg1"/>
                </a:solidFill>
              </a:rPr>
              <a:t>2. Główni Bohaterowie</a:t>
            </a:r>
            <a:endParaRPr lang="en-US" sz="3600" dirty="0">
              <a:solidFill>
                <a:schemeClr val="bg1"/>
              </a:solidFill>
            </a:endParaRPr>
          </a:p>
        </p:txBody>
      </p:sp>
      <p:sp>
        <p:nvSpPr>
          <p:cNvPr id="3" name="Symbol zastępczy zawartości 2">
            <a:extLst>
              <a:ext uri="{FF2B5EF4-FFF2-40B4-BE49-F238E27FC236}">
                <a16:creationId xmlns:a16="http://schemas.microsoft.com/office/drawing/2014/main" id="{5A4C68FB-64BF-4D02-9E81-149698289E0C}"/>
              </a:ext>
            </a:extLst>
          </p:cNvPr>
          <p:cNvSpPr>
            <a:spLocks noGrp="1"/>
          </p:cNvSpPr>
          <p:nvPr>
            <p:ph idx="1"/>
          </p:nvPr>
        </p:nvSpPr>
        <p:spPr>
          <a:xfrm>
            <a:off x="585718" y="1192097"/>
            <a:ext cx="6559665" cy="4660063"/>
          </a:xfrm>
        </p:spPr>
        <p:txBody>
          <a:bodyPr>
            <a:normAutofit fontScale="92500" lnSpcReduction="20000"/>
          </a:bodyPr>
          <a:lstStyle/>
          <a:p>
            <a:pPr marL="0" indent="0">
              <a:buNone/>
            </a:pPr>
            <a:r>
              <a:rPr lang="pl-PL"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Ronald </a:t>
            </a:r>
            <a:r>
              <a:rPr lang="pl-PL" sz="28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weasley</a:t>
            </a:r>
            <a:endParaRPr lang="pl-PL"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nSpc>
                <a:spcPct val="110000"/>
              </a:lnSpc>
              <a:buNone/>
            </a:pPr>
            <a:r>
              <a:rPr lang="pl-PL" sz="2800"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Ten wysoki, szczupły chłopiec o rudej czuprynie i piegowatej sympatycznej twarzy to Ron </a:t>
            </a:r>
            <a:r>
              <a:rPr lang="pl-PL" sz="2800" cap="none"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Weasley</a:t>
            </a:r>
            <a:r>
              <a:rPr lang="pl-PL" sz="2800"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bliski przyjaciel Harry'ego Pottera. Jego cechy charakteru to porywczość, nadwrażliwość na własnym punkcie, upór a jednocześnie koleżeńskość i uczynność. Pochodzi z bardzo biednej rodziny. Ma pięciu braci i młodszą od siebie siostrę. Ron poznał Harry’ego na tajemniczym peronie 9 i ¾. Połączyła ich szczera i długotrwała przyjaźń. Jest z </a:t>
            </a:r>
            <a:r>
              <a:rPr lang="pl-PL" sz="2800" cap="none"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Gryffindoru</a:t>
            </a:r>
            <a:r>
              <a:rPr lang="pl-PL" sz="2800" cap="none"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7053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8" name="Picture 19">
            <a:extLst>
              <a:ext uri="{FF2B5EF4-FFF2-40B4-BE49-F238E27FC236}">
                <a16:creationId xmlns:a16="http://schemas.microsoft.com/office/drawing/2014/main" id="{91AB8A88-A60F-421C-9564-D5A7639EA5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9" name="Rectangle 21">
            <a:extLst>
              <a:ext uri="{FF2B5EF4-FFF2-40B4-BE49-F238E27FC236}">
                <a16:creationId xmlns:a16="http://schemas.microsoft.com/office/drawing/2014/main" id="{832D3A04-3120-4CF3-8F9E-6DCF218BAC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4" name="Obraz 3" descr="hermiona granger - Szukaj w Google | Rokfort">
            <a:extLst>
              <a:ext uri="{FF2B5EF4-FFF2-40B4-BE49-F238E27FC236}">
                <a16:creationId xmlns:a16="http://schemas.microsoft.com/office/drawing/2014/main" id="{F2A93187-B679-4BE9-A4D6-07682C4D825E}"/>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833780" y="468696"/>
            <a:ext cx="4134754" cy="5458422"/>
          </a:xfrm>
          <a:prstGeom prst="rect">
            <a:avLst/>
          </a:prstGeom>
          <a:noFill/>
          <a:ln>
            <a:noFill/>
          </a:ln>
        </p:spPr>
      </p:pic>
      <p:sp>
        <p:nvSpPr>
          <p:cNvPr id="30"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1" name="Rectangle 25">
            <a:extLst>
              <a:ext uri="{FF2B5EF4-FFF2-40B4-BE49-F238E27FC236}">
                <a16:creationId xmlns:a16="http://schemas.microsoft.com/office/drawing/2014/main" id="{70D81F57-CC57-46AD-86A2-54F697BD59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DF05BD94-E299-4183-A978-6DDBE803C2C3}"/>
              </a:ext>
            </a:extLst>
          </p:cNvPr>
          <p:cNvSpPr>
            <a:spLocks noGrp="1"/>
          </p:cNvSpPr>
          <p:nvPr>
            <p:ph type="title"/>
          </p:nvPr>
        </p:nvSpPr>
        <p:spPr>
          <a:xfrm>
            <a:off x="359227" y="259136"/>
            <a:ext cx="4957275" cy="772561"/>
          </a:xfrm>
        </p:spPr>
        <p:txBody>
          <a:bodyPr>
            <a:normAutofit/>
          </a:bodyPr>
          <a:lstStyle/>
          <a:p>
            <a:r>
              <a:rPr lang="pl-PL" sz="3600" dirty="0">
                <a:solidFill>
                  <a:schemeClr val="bg1"/>
                </a:solidFill>
              </a:rPr>
              <a:t>2. Główni Bohaterowie</a:t>
            </a:r>
            <a:endParaRPr lang="en-US" sz="3600" dirty="0">
              <a:solidFill>
                <a:schemeClr val="bg1"/>
              </a:solidFill>
            </a:endParaRPr>
          </a:p>
        </p:txBody>
      </p:sp>
      <p:sp>
        <p:nvSpPr>
          <p:cNvPr id="3" name="Symbol zastępczy zawartości 2">
            <a:extLst>
              <a:ext uri="{FF2B5EF4-FFF2-40B4-BE49-F238E27FC236}">
                <a16:creationId xmlns:a16="http://schemas.microsoft.com/office/drawing/2014/main" id="{5A4C68FB-64BF-4D02-9E81-149698289E0C}"/>
              </a:ext>
            </a:extLst>
          </p:cNvPr>
          <p:cNvSpPr>
            <a:spLocks noGrp="1"/>
          </p:cNvSpPr>
          <p:nvPr>
            <p:ph idx="1"/>
          </p:nvPr>
        </p:nvSpPr>
        <p:spPr>
          <a:xfrm>
            <a:off x="359226" y="1031697"/>
            <a:ext cx="5405470" cy="4979489"/>
          </a:xfrm>
        </p:spPr>
        <p:txBody>
          <a:bodyPr>
            <a:normAutofit fontScale="85000" lnSpcReduction="20000"/>
          </a:bodyPr>
          <a:lstStyle/>
          <a:p>
            <a:pPr marL="0" indent="0">
              <a:buNone/>
            </a:pPr>
            <a:r>
              <a:rPr lang="pl-PL" sz="26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hermiona</a:t>
            </a:r>
            <a:r>
              <a:rPr lang="pl-PL" sz="2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pl-PL" sz="26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granger</a:t>
            </a:r>
            <a:endParaRPr lang="pl-PL" sz="2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buNone/>
            </a:pPr>
            <a:r>
              <a:rPr lang="pl-PL" sz="2600" cap="none" dirty="0">
                <a:solidFill>
                  <a:schemeClr val="bg1"/>
                </a:solidFill>
                <a:latin typeface="Calibri" panose="020F0502020204030204" pitchFamily="34" charset="0"/>
                <a:cs typeface="Calibri" panose="020F0502020204030204" pitchFamily="34" charset="0"/>
              </a:rPr>
              <a:t>Dziewczynka z gęstymi, kasztanowymi włosami przedstawiona na zdjęciu to </a:t>
            </a:r>
            <a:r>
              <a:rPr lang="pl-PL" sz="2600" cap="none" dirty="0" err="1">
                <a:solidFill>
                  <a:schemeClr val="bg1"/>
                </a:solidFill>
                <a:latin typeface="Calibri" panose="020F0502020204030204" pitchFamily="34" charset="0"/>
                <a:cs typeface="Calibri" panose="020F0502020204030204" pitchFamily="34" charset="0"/>
              </a:rPr>
              <a:t>Hermiona</a:t>
            </a:r>
            <a:r>
              <a:rPr lang="pl-PL" sz="2600" cap="none" dirty="0">
                <a:solidFill>
                  <a:schemeClr val="bg1"/>
                </a:solidFill>
                <a:latin typeface="Calibri" panose="020F0502020204030204" pitchFamily="34" charset="0"/>
                <a:cs typeface="Calibri" panose="020F0502020204030204" pitchFamily="34" charset="0"/>
              </a:rPr>
              <a:t> </a:t>
            </a:r>
            <a:r>
              <a:rPr lang="pl-PL" sz="2600" cap="none" dirty="0" err="1">
                <a:solidFill>
                  <a:schemeClr val="bg1"/>
                </a:solidFill>
                <a:latin typeface="Calibri" panose="020F0502020204030204" pitchFamily="34" charset="0"/>
                <a:cs typeface="Calibri" panose="020F0502020204030204" pitchFamily="34" charset="0"/>
              </a:rPr>
              <a:t>Granger</a:t>
            </a:r>
            <a:r>
              <a:rPr lang="pl-PL" sz="2600" cap="none" dirty="0">
                <a:solidFill>
                  <a:schemeClr val="bg1"/>
                </a:solidFill>
                <a:latin typeface="Calibri" panose="020F0502020204030204" pitchFamily="34" charset="0"/>
                <a:cs typeface="Calibri" panose="020F0502020204030204" pitchFamily="34" charset="0"/>
              </a:rPr>
              <a:t>, przyjaciółka Harry’ego i Rona. </a:t>
            </a:r>
            <a:r>
              <a:rPr lang="pl-PL" sz="2600" cap="none" dirty="0" err="1">
                <a:solidFill>
                  <a:schemeClr val="bg1"/>
                </a:solidFill>
                <a:latin typeface="Calibri" panose="020F0502020204030204" pitchFamily="34" charset="0"/>
                <a:cs typeface="Calibri" panose="020F0502020204030204" pitchFamily="34" charset="0"/>
              </a:rPr>
              <a:t>Hermiona</a:t>
            </a:r>
            <a:r>
              <a:rPr lang="pl-PL" sz="2600" cap="none" dirty="0">
                <a:solidFill>
                  <a:schemeClr val="bg1"/>
                </a:solidFill>
                <a:latin typeface="Calibri" panose="020F0502020204030204" pitchFamily="34" charset="0"/>
                <a:cs typeface="Calibri" panose="020F0502020204030204" pitchFamily="34" charset="0"/>
              </a:rPr>
              <a:t> jest prymuską w szkole. Jej niesamowita pilność i zaangażowanie w naukę wynikają z tego, że pochodzi ona z rodziny </a:t>
            </a:r>
            <a:r>
              <a:rPr lang="pl-PL" sz="2600" cap="none" dirty="0" err="1">
                <a:solidFill>
                  <a:schemeClr val="bg1"/>
                </a:solidFill>
                <a:latin typeface="Calibri" panose="020F0502020204030204" pitchFamily="34" charset="0"/>
                <a:cs typeface="Calibri" panose="020F0502020204030204" pitchFamily="34" charset="0"/>
              </a:rPr>
              <a:t>mugoli</a:t>
            </a:r>
            <a:r>
              <a:rPr lang="pl-PL" sz="2600" cap="none" dirty="0">
                <a:solidFill>
                  <a:schemeClr val="bg1"/>
                </a:solidFill>
                <a:latin typeface="Calibri" panose="020F0502020204030204" pitchFamily="34" charset="0"/>
                <a:cs typeface="Calibri" panose="020F0502020204030204" pitchFamily="34" charset="0"/>
              </a:rPr>
              <a:t>. W takiej rodzinie nikt nie był czarodziejem. Dlatego dziewczynka czasami jest uważana przez innych za zarozumiałą i pewną siebie, a tak naprawdę jest miłą, inteligentną i uczynną osobą. Jest z </a:t>
            </a:r>
            <a:r>
              <a:rPr lang="pl-PL" sz="2600" cap="none" dirty="0" err="1">
                <a:solidFill>
                  <a:schemeClr val="bg1"/>
                </a:solidFill>
                <a:latin typeface="Calibri" panose="020F0502020204030204" pitchFamily="34" charset="0"/>
                <a:cs typeface="Calibri" panose="020F0502020204030204" pitchFamily="34" charset="0"/>
              </a:rPr>
              <a:t>Gryffindoru</a:t>
            </a:r>
            <a:r>
              <a:rPr lang="pl-PL" sz="2600" cap="none" dirty="0">
                <a:solidFill>
                  <a:schemeClr val="bg1"/>
                </a:solidFill>
                <a:latin typeface="Calibri" panose="020F0502020204030204" pitchFamily="34" charset="0"/>
                <a:cs typeface="Calibri" panose="020F0502020204030204" pitchFamily="34" charset="0"/>
              </a:rPr>
              <a:t>.</a:t>
            </a:r>
            <a:endParaRPr lang="en-US" sz="1800" cap="none" dirty="0">
              <a:solidFill>
                <a:schemeClr val="bg1"/>
              </a:solidFill>
            </a:endParaRPr>
          </a:p>
        </p:txBody>
      </p:sp>
    </p:spTree>
    <p:extLst>
      <p:ext uri="{BB962C8B-B14F-4D97-AF65-F5344CB8AC3E}">
        <p14:creationId xmlns:p14="http://schemas.microsoft.com/office/powerpoint/2010/main" val="142586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1AB8A88-A60F-421C-9564-D5A7639EA5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3" name="Rectangle 32">
            <a:extLst>
              <a:ext uri="{FF2B5EF4-FFF2-40B4-BE49-F238E27FC236}">
                <a16:creationId xmlns:a16="http://schemas.microsoft.com/office/drawing/2014/main" id="{832D3A04-3120-4CF3-8F9E-6DCF218BAC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4" name="Obraz 3" descr="Neville longbottom png 4 » PNG Image">
            <a:extLst>
              <a:ext uri="{FF2B5EF4-FFF2-40B4-BE49-F238E27FC236}">
                <a16:creationId xmlns:a16="http://schemas.microsoft.com/office/drawing/2014/main" id="{73A7A194-4F3B-44AC-A1E8-20BFB30AC628}"/>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505310" y="1327356"/>
            <a:ext cx="4811620" cy="3563718"/>
          </a:xfrm>
          <a:prstGeom prst="rect">
            <a:avLst/>
          </a:prstGeom>
          <a:noFill/>
          <a:ln>
            <a:noFill/>
          </a:ln>
        </p:spPr>
      </p:pic>
      <p:sp>
        <p:nvSpPr>
          <p:cNvPr id="35"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7" name="Rectangle 36">
            <a:extLst>
              <a:ext uri="{FF2B5EF4-FFF2-40B4-BE49-F238E27FC236}">
                <a16:creationId xmlns:a16="http://schemas.microsoft.com/office/drawing/2014/main" id="{70D81F57-CC57-46AD-86A2-54F697BD59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2D02ACE2-398B-4CAF-8D62-EDF42131FC35}"/>
              </a:ext>
            </a:extLst>
          </p:cNvPr>
          <p:cNvSpPr>
            <a:spLocks noGrp="1"/>
          </p:cNvSpPr>
          <p:nvPr>
            <p:ph type="title"/>
          </p:nvPr>
        </p:nvSpPr>
        <p:spPr>
          <a:xfrm>
            <a:off x="333102" y="225003"/>
            <a:ext cx="5309971" cy="636877"/>
          </a:xfrm>
        </p:spPr>
        <p:txBody>
          <a:bodyPr>
            <a:noAutofit/>
          </a:bodyPr>
          <a:lstStyle/>
          <a:p>
            <a:r>
              <a:rPr lang="pl-PL" sz="3600" dirty="0">
                <a:solidFill>
                  <a:schemeClr val="bg1"/>
                </a:solidFill>
              </a:rPr>
              <a:t>3. Bohaterowie poboczni</a:t>
            </a:r>
            <a:endParaRPr lang="en-US" sz="3600" dirty="0">
              <a:solidFill>
                <a:schemeClr val="bg1"/>
              </a:solidFill>
            </a:endParaRPr>
          </a:p>
        </p:txBody>
      </p:sp>
      <p:sp>
        <p:nvSpPr>
          <p:cNvPr id="3" name="Symbol zastępczy zawartości 2">
            <a:extLst>
              <a:ext uri="{FF2B5EF4-FFF2-40B4-BE49-F238E27FC236}">
                <a16:creationId xmlns:a16="http://schemas.microsoft.com/office/drawing/2014/main" id="{86E20D92-74B3-4238-B650-FEAEC34381E5}"/>
              </a:ext>
            </a:extLst>
          </p:cNvPr>
          <p:cNvSpPr>
            <a:spLocks noGrp="1"/>
          </p:cNvSpPr>
          <p:nvPr>
            <p:ph idx="1"/>
          </p:nvPr>
        </p:nvSpPr>
        <p:spPr>
          <a:xfrm>
            <a:off x="212047" y="1086883"/>
            <a:ext cx="5560315" cy="5121480"/>
          </a:xfrm>
        </p:spPr>
        <p:txBody>
          <a:bodyPr>
            <a:noAutofit/>
          </a:bodyPr>
          <a:lstStyle/>
          <a:p>
            <a:pPr marL="0" indent="0">
              <a:lnSpc>
                <a:spcPct val="100000"/>
              </a:lnSpc>
              <a:spcBef>
                <a:spcPts val="0"/>
              </a:spcBef>
              <a:spcAft>
                <a:spcPts val="600"/>
              </a:spcAft>
              <a:buNone/>
            </a:pPr>
            <a:r>
              <a:rPr lang="pl-PL" sz="24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Neville</a:t>
            </a:r>
            <a:r>
              <a:rPr lang="pl-PL"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pl-PL" sz="2400"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longbottom</a:t>
            </a:r>
            <a:endParaRPr lang="pl-PL" sz="24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nSpc>
                <a:spcPct val="100000"/>
              </a:lnSpc>
              <a:spcBef>
                <a:spcPts val="0"/>
              </a:spcBef>
              <a:buNone/>
            </a:pPr>
            <a:r>
              <a:rPr lang="pl-PL" sz="2400" cap="none" dirty="0">
                <a:solidFill>
                  <a:schemeClr val="bg1"/>
                </a:solidFill>
                <a:latin typeface="Calibri" panose="020F0502020204030204" pitchFamily="34" charset="0"/>
                <a:cs typeface="Calibri" panose="020F0502020204030204" pitchFamily="34" charset="0"/>
              </a:rPr>
              <a:t>Widoczny na zdjęciu tłuściutki, pyzaty i niepozorny chłopiec to </a:t>
            </a:r>
            <a:r>
              <a:rPr lang="pl-PL" sz="2400" cap="none" dirty="0" err="1">
                <a:solidFill>
                  <a:schemeClr val="bg1"/>
                </a:solidFill>
                <a:latin typeface="Calibri" panose="020F0502020204030204" pitchFamily="34" charset="0"/>
                <a:cs typeface="Calibri" panose="020F0502020204030204" pitchFamily="34" charset="0"/>
              </a:rPr>
              <a:t>Neville</a:t>
            </a:r>
            <a:r>
              <a:rPr lang="pl-PL" sz="2400" cap="none" dirty="0">
                <a:solidFill>
                  <a:schemeClr val="bg1"/>
                </a:solidFill>
                <a:latin typeface="Calibri" panose="020F0502020204030204" pitchFamily="34" charset="0"/>
                <a:cs typeface="Calibri" panose="020F0502020204030204" pitchFamily="34" charset="0"/>
              </a:rPr>
              <a:t> </a:t>
            </a:r>
            <a:r>
              <a:rPr lang="pl-PL" sz="2400" cap="none" dirty="0" err="1">
                <a:solidFill>
                  <a:schemeClr val="bg1"/>
                </a:solidFill>
                <a:latin typeface="Calibri" panose="020F0502020204030204" pitchFamily="34" charset="0"/>
                <a:cs typeface="Calibri" panose="020F0502020204030204" pitchFamily="34" charset="0"/>
              </a:rPr>
              <a:t>Longbottom</a:t>
            </a:r>
            <a:r>
              <a:rPr lang="pl-PL" sz="2400" cap="none" dirty="0">
                <a:solidFill>
                  <a:schemeClr val="bg1"/>
                </a:solidFill>
                <a:latin typeface="Calibri" panose="020F0502020204030204" pitchFamily="34" charset="0"/>
                <a:cs typeface="Calibri" panose="020F0502020204030204" pitchFamily="34" charset="0"/>
              </a:rPr>
              <a:t>. Jest on kolegą Harry’ego ze szkoły i w przeciwieństwie do </a:t>
            </a:r>
            <a:r>
              <a:rPr lang="pl-PL" sz="2400" cap="none" dirty="0" err="1">
                <a:solidFill>
                  <a:schemeClr val="bg1"/>
                </a:solidFill>
                <a:latin typeface="Calibri" panose="020F0502020204030204" pitchFamily="34" charset="0"/>
                <a:cs typeface="Calibri" panose="020F0502020204030204" pitchFamily="34" charset="0"/>
              </a:rPr>
              <a:t>Hermiony</a:t>
            </a:r>
            <a:r>
              <a:rPr lang="pl-PL" sz="2400" cap="none" dirty="0">
                <a:solidFill>
                  <a:schemeClr val="bg1"/>
                </a:solidFill>
                <a:latin typeface="Calibri" panose="020F0502020204030204" pitchFamily="34" charset="0"/>
                <a:cs typeface="Calibri" panose="020F0502020204030204" pitchFamily="34" charset="0"/>
              </a:rPr>
              <a:t> nauka przychodzi mu niezwykle trudno. Zwłaszcza nie daje sobie rady z ćwiczeniami sprawnościowymi takimi jak latanie na miotle. Przez swoją nieporadność ściąga kłopoty na siebie i otoczenie. </a:t>
            </a:r>
            <a:r>
              <a:rPr lang="pl-PL" sz="2400" cap="none" dirty="0" err="1">
                <a:solidFill>
                  <a:schemeClr val="bg1"/>
                </a:solidFill>
                <a:latin typeface="Calibri" panose="020F0502020204030204" pitchFamily="34" charset="0"/>
                <a:cs typeface="Calibri" panose="020F0502020204030204" pitchFamily="34" charset="0"/>
              </a:rPr>
              <a:t>Neville</a:t>
            </a:r>
            <a:r>
              <a:rPr lang="pl-PL" sz="2400" cap="none" dirty="0">
                <a:solidFill>
                  <a:schemeClr val="bg1"/>
                </a:solidFill>
                <a:latin typeface="Calibri" panose="020F0502020204030204" pitchFamily="34" charset="0"/>
                <a:cs typeface="Calibri" panose="020F0502020204030204" pitchFamily="34" charset="0"/>
              </a:rPr>
              <a:t> ma też zalety. Zna się na zielarstwie. Chłopiec najbardziej nie lubi eliksirów ze względu na nauczyciela. Jest z </a:t>
            </a:r>
            <a:r>
              <a:rPr lang="pl-PL" sz="2400" cap="none" dirty="0" err="1">
                <a:solidFill>
                  <a:schemeClr val="bg1"/>
                </a:solidFill>
                <a:latin typeface="Calibri" panose="020F0502020204030204" pitchFamily="34" charset="0"/>
                <a:cs typeface="Calibri" panose="020F0502020204030204" pitchFamily="34" charset="0"/>
              </a:rPr>
              <a:t>Gryffindoru</a:t>
            </a:r>
            <a:r>
              <a:rPr lang="pl-PL" sz="2400" cap="none" dirty="0">
                <a:solidFill>
                  <a:schemeClr val="bg1"/>
                </a:solidFill>
                <a:latin typeface="Calibri" panose="020F0502020204030204" pitchFamily="34" charset="0"/>
                <a:cs typeface="Calibri" panose="020F0502020204030204" pitchFamily="34" charset="0"/>
              </a:rPr>
              <a:t>.</a:t>
            </a:r>
            <a:endParaRPr lang="pl-PL"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8628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AB8A88-A60F-421C-9564-D5A7639EA5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832D3A04-3120-4CF3-8F9E-6DCF218BAC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4" name="Obraz 3" descr="Another idea for overbearing mother role, as hair is slicked back ...">
            <a:extLst>
              <a:ext uri="{FF2B5EF4-FFF2-40B4-BE49-F238E27FC236}">
                <a16:creationId xmlns:a16="http://schemas.microsoft.com/office/drawing/2014/main" id="{6D0B531D-0133-4155-AD7B-6C3BA3A53052}"/>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799665" y="468696"/>
            <a:ext cx="4202984" cy="5458422"/>
          </a:xfrm>
          <a:prstGeom prst="rect">
            <a:avLst/>
          </a:prstGeom>
          <a:noFill/>
          <a:ln>
            <a:noFill/>
          </a:ln>
        </p:spPr>
      </p:pic>
      <p:sp>
        <p:nvSpPr>
          <p:cNvPr id="13"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70D81F57-CC57-46AD-86A2-54F697BD59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86E20D92-74B3-4238-B650-FEAEC34381E5}"/>
              </a:ext>
            </a:extLst>
          </p:cNvPr>
          <p:cNvSpPr>
            <a:spLocks noGrp="1"/>
          </p:cNvSpPr>
          <p:nvPr>
            <p:ph idx="1"/>
          </p:nvPr>
        </p:nvSpPr>
        <p:spPr>
          <a:xfrm>
            <a:off x="333102" y="1086883"/>
            <a:ext cx="5423642" cy="4921858"/>
          </a:xfrm>
        </p:spPr>
        <p:txBody>
          <a:bodyPr>
            <a:noAutofit/>
          </a:bodyPr>
          <a:lstStyle/>
          <a:p>
            <a:pPr marL="0" indent="0">
              <a:buNone/>
            </a:pPr>
            <a:r>
              <a:rPr lang="pl-PL" sz="24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Draco</a:t>
            </a:r>
            <a:r>
              <a:rPr lang="pl-PL"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pl-PL" sz="24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malfoy</a:t>
            </a:r>
            <a:endParaRPr lang="pl-PL" sz="24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nSpc>
                <a:spcPct val="100000"/>
              </a:lnSpc>
              <a:buNone/>
            </a:pPr>
            <a:r>
              <a:rPr lang="pl-PL" sz="2400" cap="none" dirty="0">
                <a:solidFill>
                  <a:schemeClr val="bg1"/>
                </a:solidFill>
                <a:latin typeface="Calibri" panose="020F0502020204030204" pitchFamily="34" charset="0"/>
                <a:cs typeface="Calibri" panose="020F0502020204030204" pitchFamily="34" charset="0"/>
              </a:rPr>
              <a:t>Blondyn, który spogląda na nas ze zdjęcia to zarozumiały </a:t>
            </a:r>
            <a:r>
              <a:rPr lang="pl-PL" sz="2400" cap="none" dirty="0" err="1">
                <a:solidFill>
                  <a:schemeClr val="bg1"/>
                </a:solidFill>
                <a:latin typeface="Calibri" panose="020F0502020204030204" pitchFamily="34" charset="0"/>
                <a:cs typeface="Calibri" panose="020F0502020204030204" pitchFamily="34" charset="0"/>
              </a:rPr>
              <a:t>Draco</a:t>
            </a:r>
            <a:r>
              <a:rPr lang="pl-PL" sz="2400" cap="none" dirty="0">
                <a:solidFill>
                  <a:schemeClr val="bg1"/>
                </a:solidFill>
                <a:latin typeface="Calibri" panose="020F0502020204030204" pitchFamily="34" charset="0"/>
                <a:cs typeface="Calibri" panose="020F0502020204030204" pitchFamily="34" charset="0"/>
              </a:rPr>
              <a:t> </a:t>
            </a:r>
            <a:r>
              <a:rPr lang="pl-PL" sz="2400" cap="none" dirty="0" err="1">
                <a:solidFill>
                  <a:schemeClr val="bg1"/>
                </a:solidFill>
                <a:latin typeface="Calibri" panose="020F0502020204030204" pitchFamily="34" charset="0"/>
                <a:cs typeface="Calibri" panose="020F0502020204030204" pitchFamily="34" charset="0"/>
              </a:rPr>
              <a:t>Malfoy</a:t>
            </a:r>
            <a:r>
              <a:rPr lang="pl-PL" sz="2400" cap="none" dirty="0">
                <a:solidFill>
                  <a:schemeClr val="bg1"/>
                </a:solidFill>
                <a:latin typeface="Calibri" panose="020F0502020204030204" pitchFamily="34" charset="0"/>
                <a:cs typeface="Calibri" panose="020F0502020204030204" pitchFamily="34" charset="0"/>
              </a:rPr>
              <a:t>, którego ojciec jest pracownikiem Ministerstwa Magii. </a:t>
            </a:r>
            <a:r>
              <a:rPr lang="pl-PL" sz="2400" cap="none" dirty="0" err="1">
                <a:solidFill>
                  <a:schemeClr val="bg1"/>
                </a:solidFill>
                <a:latin typeface="Calibri" panose="020F0502020204030204" pitchFamily="34" charset="0"/>
                <a:cs typeface="Calibri" panose="020F0502020204030204" pitchFamily="34" charset="0"/>
              </a:rPr>
              <a:t>Draco</a:t>
            </a:r>
            <a:r>
              <a:rPr lang="pl-PL" sz="2400" cap="none" dirty="0">
                <a:solidFill>
                  <a:schemeClr val="bg1"/>
                </a:solidFill>
                <a:latin typeface="Calibri" panose="020F0502020204030204" pitchFamily="34" charset="0"/>
                <a:cs typeface="Calibri" panose="020F0502020204030204" pitchFamily="34" charset="0"/>
              </a:rPr>
              <a:t> jest arogancki i niegrzeczny. Wynosi się ponad innych i uwielbia się popisywać. Dlatego nie zostaje przyjęty przez Harry’ego do grona przyjaciół. Od tego momentu </a:t>
            </a:r>
            <a:r>
              <a:rPr lang="pl-PL" sz="2400" cap="none" dirty="0" err="1">
                <a:solidFill>
                  <a:schemeClr val="bg1"/>
                </a:solidFill>
                <a:latin typeface="Calibri" panose="020F0502020204030204" pitchFamily="34" charset="0"/>
                <a:cs typeface="Calibri" panose="020F0502020204030204" pitchFamily="34" charset="0"/>
              </a:rPr>
              <a:t>Draco</a:t>
            </a:r>
            <a:r>
              <a:rPr lang="pl-PL" sz="2400" cap="none" dirty="0">
                <a:solidFill>
                  <a:schemeClr val="bg1"/>
                </a:solidFill>
                <a:latin typeface="Calibri" panose="020F0502020204030204" pitchFamily="34" charset="0"/>
                <a:cs typeface="Calibri" panose="020F0502020204030204" pitchFamily="34" charset="0"/>
              </a:rPr>
              <a:t> traktuje Harry’ego jako głównego wroga. Jest ze </a:t>
            </a:r>
            <a:r>
              <a:rPr lang="pl-PL" sz="2400" cap="none" dirty="0" err="1">
                <a:solidFill>
                  <a:schemeClr val="bg1"/>
                </a:solidFill>
                <a:latin typeface="Calibri" panose="020F0502020204030204" pitchFamily="34" charset="0"/>
                <a:cs typeface="Calibri" panose="020F0502020204030204" pitchFamily="34" charset="0"/>
              </a:rPr>
              <a:t>Slytherinu</a:t>
            </a:r>
            <a:r>
              <a:rPr lang="pl-PL" sz="2400" cap="none" dirty="0">
                <a:solidFill>
                  <a:schemeClr val="bg1"/>
                </a:solidFill>
                <a:latin typeface="Calibri" panose="020F0502020204030204" pitchFamily="34" charset="0"/>
                <a:cs typeface="Calibri" panose="020F0502020204030204" pitchFamily="34" charset="0"/>
              </a:rPr>
              <a:t>.</a:t>
            </a:r>
            <a:endParaRPr lang="en-US" sz="2400" cap="none" dirty="0">
              <a:solidFill>
                <a:schemeClr val="bg1"/>
              </a:solidFill>
              <a:latin typeface="Calibri" panose="020F0502020204030204" pitchFamily="34" charset="0"/>
              <a:cs typeface="Calibri" panose="020F0502020204030204" pitchFamily="34" charset="0"/>
            </a:endParaRPr>
          </a:p>
        </p:txBody>
      </p:sp>
      <p:sp>
        <p:nvSpPr>
          <p:cNvPr id="10" name="Tytuł 1">
            <a:extLst>
              <a:ext uri="{FF2B5EF4-FFF2-40B4-BE49-F238E27FC236}">
                <a16:creationId xmlns:a16="http://schemas.microsoft.com/office/drawing/2014/main" id="{2D02ACE2-398B-4CAF-8D62-EDF42131FC35}"/>
              </a:ext>
            </a:extLst>
          </p:cNvPr>
          <p:cNvSpPr>
            <a:spLocks noGrp="1"/>
          </p:cNvSpPr>
          <p:nvPr>
            <p:ph type="title"/>
          </p:nvPr>
        </p:nvSpPr>
        <p:spPr>
          <a:xfrm>
            <a:off x="333102" y="225003"/>
            <a:ext cx="5309971" cy="636877"/>
          </a:xfrm>
        </p:spPr>
        <p:txBody>
          <a:bodyPr>
            <a:noAutofit/>
          </a:bodyPr>
          <a:lstStyle/>
          <a:p>
            <a:r>
              <a:rPr lang="pl-PL" sz="3600" dirty="0">
                <a:solidFill>
                  <a:schemeClr val="bg1"/>
                </a:solidFill>
              </a:rPr>
              <a:t>3. Bohaterowie poboczni</a:t>
            </a:r>
            <a:endParaRPr lang="en-US" sz="3600" dirty="0">
              <a:solidFill>
                <a:schemeClr val="bg1"/>
              </a:solidFill>
            </a:endParaRPr>
          </a:p>
        </p:txBody>
      </p:sp>
    </p:spTree>
    <p:extLst>
      <p:ext uri="{BB962C8B-B14F-4D97-AF65-F5344CB8AC3E}">
        <p14:creationId xmlns:p14="http://schemas.microsoft.com/office/powerpoint/2010/main" val="2691110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AB8A88-A60F-421C-9564-D5A7639EA5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832D3A04-3120-4CF3-8F9E-6DCF218BAC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4" name="Obraz 3" descr="Harry Potter: 5 fois Albus Dumbledore était un héros (&amp; 5 il était ...">
            <a:extLst>
              <a:ext uri="{FF2B5EF4-FFF2-40B4-BE49-F238E27FC236}">
                <a16:creationId xmlns:a16="http://schemas.microsoft.com/office/drawing/2014/main" id="{EADE8242-3E8F-4801-9F1B-5E09FA922122}"/>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409011" y="1134569"/>
            <a:ext cx="5024284" cy="3961783"/>
          </a:xfrm>
          <a:prstGeom prst="rect">
            <a:avLst/>
          </a:prstGeom>
          <a:noFill/>
          <a:ln>
            <a:noFill/>
          </a:ln>
        </p:spPr>
      </p:pic>
      <p:sp>
        <p:nvSpPr>
          <p:cNvPr id="13" name="Freeform 9">
            <a:extLst>
              <a:ext uri="{FF2B5EF4-FFF2-40B4-BE49-F238E27FC236}">
                <a16:creationId xmlns:a16="http://schemas.microsoft.com/office/drawing/2014/main" id="{98D68143-E11F-49D9-A842-E52CB43645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5" name="Rectangle 14">
            <a:extLst>
              <a:ext uri="{FF2B5EF4-FFF2-40B4-BE49-F238E27FC236}">
                <a16:creationId xmlns:a16="http://schemas.microsoft.com/office/drawing/2014/main" id="{70D81F57-CC57-46AD-86A2-54F697BD59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094412"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3" name="Symbol zastępczy zawartości 2">
            <a:extLst>
              <a:ext uri="{FF2B5EF4-FFF2-40B4-BE49-F238E27FC236}">
                <a16:creationId xmlns:a16="http://schemas.microsoft.com/office/drawing/2014/main" id="{86E20D92-74B3-4238-B650-FEAEC34381E5}"/>
              </a:ext>
            </a:extLst>
          </p:cNvPr>
          <p:cNvSpPr>
            <a:spLocks noGrp="1"/>
          </p:cNvSpPr>
          <p:nvPr>
            <p:ph idx="1"/>
          </p:nvPr>
        </p:nvSpPr>
        <p:spPr>
          <a:xfrm>
            <a:off x="252941" y="1086883"/>
            <a:ext cx="5608307" cy="4948156"/>
          </a:xfrm>
        </p:spPr>
        <p:txBody>
          <a:bodyPr>
            <a:noAutofit/>
          </a:bodyPr>
          <a:lstStyle/>
          <a:p>
            <a:pPr marL="0" indent="0">
              <a:buNone/>
            </a:pPr>
            <a:r>
              <a:rPr lang="pl-PL" sz="22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Albus</a:t>
            </a:r>
            <a:r>
              <a:rPr lang="pl-PL" sz="2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pl-PL" sz="2200" b="1" dirty="0" err="1">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dumbledore</a:t>
            </a:r>
            <a:r>
              <a:rPr lang="pl-PL" sz="2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a:p>
            <a:pPr marL="0" indent="0">
              <a:lnSpc>
                <a:spcPct val="100000"/>
              </a:lnSpc>
              <a:buNone/>
            </a:pPr>
            <a:r>
              <a:rPr lang="pl-PL" sz="2200" cap="none" dirty="0">
                <a:solidFill>
                  <a:schemeClr val="bg1"/>
                </a:solidFill>
                <a:latin typeface="Calibri" panose="020F0502020204030204" pitchFamily="34" charset="0"/>
                <a:cs typeface="Calibri" panose="020F0502020204030204" pitchFamily="34" charset="0"/>
              </a:rPr>
              <a:t>Sędziwy pan zdjęciu to </a:t>
            </a:r>
            <a:r>
              <a:rPr lang="pl-PL" sz="2200" cap="none" dirty="0" err="1">
                <a:solidFill>
                  <a:schemeClr val="bg1"/>
                </a:solidFill>
                <a:latin typeface="Calibri" panose="020F0502020204030204" pitchFamily="34" charset="0"/>
                <a:cs typeface="Calibri" panose="020F0502020204030204" pitchFamily="34" charset="0"/>
              </a:rPr>
              <a:t>Albus</a:t>
            </a:r>
            <a:r>
              <a:rPr lang="pl-PL" sz="2200" cap="none" dirty="0">
                <a:solidFill>
                  <a:schemeClr val="bg1"/>
                </a:solidFill>
                <a:latin typeface="Calibri" panose="020F0502020204030204" pitchFamily="34" charset="0"/>
                <a:cs typeface="Calibri" panose="020F0502020204030204" pitchFamily="34" charset="0"/>
              </a:rPr>
              <a:t> </a:t>
            </a:r>
            <a:r>
              <a:rPr lang="pl-PL" sz="2200" cap="none" dirty="0" err="1">
                <a:solidFill>
                  <a:schemeClr val="bg1"/>
                </a:solidFill>
                <a:latin typeface="Calibri" panose="020F0502020204030204" pitchFamily="34" charset="0"/>
                <a:cs typeface="Calibri" panose="020F0502020204030204" pitchFamily="34" charset="0"/>
              </a:rPr>
              <a:t>Dumbledore</a:t>
            </a:r>
            <a:r>
              <a:rPr lang="pl-PL" sz="2200" cap="none" dirty="0">
                <a:solidFill>
                  <a:schemeClr val="bg1"/>
                </a:solidFill>
                <a:latin typeface="Calibri" panose="020F0502020204030204" pitchFamily="34" charset="0"/>
                <a:cs typeface="Calibri" panose="020F0502020204030204" pitchFamily="34" charset="0"/>
              </a:rPr>
              <a:t>. Jest on profesorem oraz dyrektorem Szkoły Magii w Hogwarcie. Profesor </a:t>
            </a:r>
            <a:r>
              <a:rPr lang="pl-PL" sz="2200" cap="none" dirty="0" err="1">
                <a:solidFill>
                  <a:schemeClr val="bg1"/>
                </a:solidFill>
                <a:latin typeface="Calibri" panose="020F0502020204030204" pitchFamily="34" charset="0"/>
                <a:cs typeface="Calibri" panose="020F0502020204030204" pitchFamily="34" charset="0"/>
              </a:rPr>
              <a:t>Dumbledore</a:t>
            </a:r>
            <a:r>
              <a:rPr lang="pl-PL" sz="2200" cap="none" dirty="0">
                <a:solidFill>
                  <a:schemeClr val="bg1"/>
                </a:solidFill>
                <a:latin typeface="Calibri" panose="020F0502020204030204" pitchFamily="34" charset="0"/>
                <a:cs typeface="Calibri" panose="020F0502020204030204" pitchFamily="34" charset="0"/>
              </a:rPr>
              <a:t> jest lubianym i szanowanym przez uczniów nauczycielem. Jest on ceniony za tolerancyjne podejście do dzieci oraz sprawiedliwość w ich ocenianiu.  </a:t>
            </a:r>
            <a:r>
              <a:rPr lang="pl-PL" sz="2200" cap="none" dirty="0" err="1">
                <a:solidFill>
                  <a:schemeClr val="bg1"/>
                </a:solidFill>
                <a:latin typeface="Calibri" panose="020F0502020204030204" pitchFamily="34" charset="0"/>
                <a:cs typeface="Calibri" panose="020F0502020204030204" pitchFamily="34" charset="0"/>
              </a:rPr>
              <a:t>Albus</a:t>
            </a:r>
            <a:r>
              <a:rPr lang="pl-PL" sz="2200" cap="none" dirty="0">
                <a:solidFill>
                  <a:schemeClr val="bg1"/>
                </a:solidFill>
                <a:latin typeface="Calibri" panose="020F0502020204030204" pitchFamily="34" charset="0"/>
                <a:cs typeface="Calibri" panose="020F0502020204030204" pitchFamily="34" charset="0"/>
              </a:rPr>
              <a:t> </a:t>
            </a:r>
            <a:r>
              <a:rPr lang="pl-PL" sz="2200" cap="none" dirty="0" err="1">
                <a:solidFill>
                  <a:schemeClr val="bg1"/>
                </a:solidFill>
                <a:latin typeface="Calibri" panose="020F0502020204030204" pitchFamily="34" charset="0"/>
                <a:cs typeface="Calibri" panose="020F0502020204030204" pitchFamily="34" charset="0"/>
              </a:rPr>
              <a:t>Dumbledore</a:t>
            </a:r>
            <a:r>
              <a:rPr lang="pl-PL" sz="2200" cap="none" dirty="0">
                <a:solidFill>
                  <a:schemeClr val="bg1"/>
                </a:solidFill>
                <a:latin typeface="Calibri" panose="020F0502020204030204" pitchFamily="34" charset="0"/>
                <a:cs typeface="Calibri" panose="020F0502020204030204" pitchFamily="34" charset="0"/>
              </a:rPr>
              <a:t> jest zdecydowanie najodważniejszym i najpotężniejszym czarodziejem w oczach swoich uczniów. Potwierdza to jego zaangażowanie w ochronę dzieci przed </a:t>
            </a:r>
            <a:r>
              <a:rPr lang="pl-PL" sz="2200" cap="none" dirty="0" err="1">
                <a:solidFill>
                  <a:schemeClr val="bg1"/>
                </a:solidFill>
                <a:latin typeface="Calibri" panose="020F0502020204030204" pitchFamily="34" charset="0"/>
                <a:cs typeface="Calibri" panose="020F0502020204030204" pitchFamily="34" charset="0"/>
              </a:rPr>
              <a:t>śmierciożercami</a:t>
            </a:r>
            <a:r>
              <a:rPr lang="pl-PL" sz="2200" cap="none" dirty="0">
                <a:solidFill>
                  <a:schemeClr val="bg1"/>
                </a:solidFill>
                <a:latin typeface="Calibri" panose="020F0502020204030204" pitchFamily="34" charset="0"/>
                <a:cs typeface="Calibri" panose="020F0502020204030204" pitchFamily="34" charset="0"/>
              </a:rPr>
              <a:t>.</a:t>
            </a:r>
            <a:endParaRPr lang="en-US" sz="2200" cap="none" dirty="0">
              <a:solidFill>
                <a:schemeClr val="bg1"/>
              </a:solidFill>
              <a:latin typeface="Calibri" panose="020F0502020204030204" pitchFamily="34" charset="0"/>
              <a:cs typeface="Calibri" panose="020F0502020204030204" pitchFamily="34" charset="0"/>
            </a:endParaRPr>
          </a:p>
        </p:txBody>
      </p:sp>
      <p:sp>
        <p:nvSpPr>
          <p:cNvPr id="10" name="Tytuł 1">
            <a:extLst>
              <a:ext uri="{FF2B5EF4-FFF2-40B4-BE49-F238E27FC236}">
                <a16:creationId xmlns:a16="http://schemas.microsoft.com/office/drawing/2014/main" id="{2D02ACE2-398B-4CAF-8D62-EDF42131FC35}"/>
              </a:ext>
            </a:extLst>
          </p:cNvPr>
          <p:cNvSpPr>
            <a:spLocks noGrp="1"/>
          </p:cNvSpPr>
          <p:nvPr>
            <p:ph type="title"/>
          </p:nvPr>
        </p:nvSpPr>
        <p:spPr>
          <a:xfrm>
            <a:off x="333102" y="225003"/>
            <a:ext cx="5309971" cy="636877"/>
          </a:xfrm>
        </p:spPr>
        <p:txBody>
          <a:bodyPr>
            <a:noAutofit/>
          </a:bodyPr>
          <a:lstStyle/>
          <a:p>
            <a:r>
              <a:rPr lang="pl-PL" sz="3600" dirty="0">
                <a:solidFill>
                  <a:schemeClr val="bg1"/>
                </a:solidFill>
              </a:rPr>
              <a:t>3. Bohaterowie poboczni</a:t>
            </a:r>
            <a:endParaRPr lang="en-US" sz="3600" dirty="0">
              <a:solidFill>
                <a:schemeClr val="bg1"/>
              </a:solidFill>
            </a:endParaRPr>
          </a:p>
        </p:txBody>
      </p:sp>
    </p:spTree>
    <p:extLst>
      <p:ext uri="{BB962C8B-B14F-4D97-AF65-F5344CB8AC3E}">
        <p14:creationId xmlns:p14="http://schemas.microsoft.com/office/powerpoint/2010/main" val="3354155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ydarzenie główne">
  <a:themeElements>
    <a:clrScheme name="Wydarzenie główne">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Wydarzenie główne">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ydarzenie główne">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309</TotalTime>
  <Words>2141</Words>
  <Application>Microsoft Office PowerPoint</Application>
  <PresentationFormat>Panoramiczny</PresentationFormat>
  <Paragraphs>136</Paragraphs>
  <Slides>25</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25</vt:i4>
      </vt:variant>
    </vt:vector>
  </HeadingPairs>
  <TitlesOfParts>
    <vt:vector size="32" baseType="lpstr">
      <vt:lpstr>Arial</vt:lpstr>
      <vt:lpstr>Calibri</vt:lpstr>
      <vt:lpstr>Impact</vt:lpstr>
      <vt:lpstr>ProximaNova</vt:lpstr>
      <vt:lpstr>Wingdings</vt:lpstr>
      <vt:lpstr>Źr</vt:lpstr>
      <vt:lpstr>Wydarzenie główne</vt:lpstr>
      <vt:lpstr>Harry potter</vt:lpstr>
      <vt:lpstr>2. Główni bohaterowie</vt:lpstr>
      <vt:lpstr>1. Harry Potter – Jaki to gatunek literatury ?</vt:lpstr>
      <vt:lpstr>2. Główni Bohaterowie</vt:lpstr>
      <vt:lpstr>2. Główni Bohaterowie</vt:lpstr>
      <vt:lpstr>2. Główni Bohaterowie</vt:lpstr>
      <vt:lpstr>3. Bohaterowie poboczni</vt:lpstr>
      <vt:lpstr>3. Bohaterowie poboczni</vt:lpstr>
      <vt:lpstr>3. Bohaterowie poboczni</vt:lpstr>
      <vt:lpstr>3. Bohaterowie poboczni</vt:lpstr>
      <vt:lpstr>3. Bohaterowie poboczni</vt:lpstr>
      <vt:lpstr>3. Bohaterowie poboczni</vt:lpstr>
      <vt:lpstr>3. Bohaterowie poboczni</vt:lpstr>
      <vt:lpstr>3. Bohaterowie poboczni</vt:lpstr>
      <vt:lpstr>Prezentacja programu PowerPoint</vt:lpstr>
      <vt:lpstr>4. Czas i miejsce akcji</vt:lpstr>
      <vt:lpstr>5. Plan wydarzeń</vt:lpstr>
      <vt:lpstr>6. Główne motywy</vt:lpstr>
      <vt:lpstr>7. Moja opinia o książce</vt:lpstr>
      <vt:lpstr>8. O autorce j. k. rowling</vt:lpstr>
      <vt:lpstr>9.  Ciekawostki o ekranizacji książki</vt:lpstr>
      <vt:lpstr>9.  Ciekawostki o ekranizacji książki</vt:lpstr>
      <vt:lpstr>9.  Ciekawostki o ekranizacji książki</vt:lpstr>
      <vt:lpstr>Prezentacja programu PowerPoint</vt:lpstr>
      <vt:lpstr>AUTOR: MIKOŁAJ DYCZKOWSKI, KLASA 6E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Harry potter</dc:title>
  <dc:creator>Joanna Dyczkowska</dc:creator>
  <cp:lastModifiedBy>Dyrektor</cp:lastModifiedBy>
  <cp:revision>39</cp:revision>
  <dcterms:created xsi:type="dcterms:W3CDTF">2020-03-31T16:42:13Z</dcterms:created>
  <dcterms:modified xsi:type="dcterms:W3CDTF">2020-04-02T06:45:18Z</dcterms:modified>
</cp:coreProperties>
</file>