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513159" y="685800"/>
            <a:ext cx="6000750" cy="2971801"/>
          </a:xfrm>
        </p:spPr>
        <p:txBody>
          <a:bodyPr anchor="b">
            <a:normAutofit/>
          </a:bodyPr>
          <a:lstStyle>
            <a:lvl1pPr algn="l">
              <a:defRPr sz="4800">
                <a:effectLst/>
              </a:defRPr>
            </a:lvl1pPr>
          </a:lstStyle>
          <a:p>
            <a:r>
              <a:rPr lang="sk-SK"/>
              <a:t>Kliknite sem a upravte štýl predlohy nadpisov.</a:t>
            </a:r>
            <a:endParaRPr lang="en-US" dirty="0"/>
          </a:p>
        </p:txBody>
      </p:sp>
      <p:sp>
        <p:nvSpPr>
          <p:cNvPr id="3" name="Subtitle 2"/>
          <p:cNvSpPr>
            <a:spLocks noGrp="1"/>
          </p:cNvSpPr>
          <p:nvPr>
            <p:ph type="subTitle" idx="1"/>
          </p:nvPr>
        </p:nvSpPr>
        <p:spPr>
          <a:xfrm>
            <a:off x="513159" y="3843868"/>
            <a:ext cx="48006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endParaRPr lang="en-US" dirty="0"/>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cxnSp>
        <p:nvCxnSpPr>
          <p:cNvPr id="16" name="Straight Connector 15"/>
          <p:cNvCxnSpPr/>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91546"/>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32279"/>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609602"/>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Kliknite sem a upravte štýl predlohy nadpisov.</a:t>
            </a:r>
            <a:endParaRPr lang="en-US" dirty="0"/>
          </a:p>
        </p:txBody>
      </p:sp>
      <p:sp>
        <p:nvSpPr>
          <p:cNvPr id="17" name="Picture Placeholder 2"/>
          <p:cNvSpPr>
            <a:spLocks noGrp="1" noChangeAspect="1"/>
          </p:cNvSpPr>
          <p:nvPr>
            <p:ph type="pic" idx="13"/>
          </p:nvPr>
        </p:nvSpPr>
        <p:spPr>
          <a:xfrm>
            <a:off x="514350" y="533400"/>
            <a:ext cx="8114109"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16" name="Text Placeholder 9"/>
          <p:cNvSpPr>
            <a:spLocks noGrp="1"/>
          </p:cNvSpPr>
          <p:nvPr>
            <p:ph type="body" sz="quarter" idx="14"/>
          </p:nvPr>
        </p:nvSpPr>
        <p:spPr>
          <a:xfrm>
            <a:off x="685801" y="3843867"/>
            <a:ext cx="6228158"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Date Placeholder 2"/>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nchor="ctr">
            <a:normAutofit/>
          </a:bodyPr>
          <a:lstStyle>
            <a:lvl1pPr algn="l">
              <a:defRPr sz="3200" b="0" cap="all"/>
            </a:lvl1pPr>
          </a:lstStyle>
          <a:p>
            <a:r>
              <a:rPr lang="sk-SK"/>
              <a:t>Kliknite sem a upravte štýl predlohy nadpisov.</a:t>
            </a:r>
            <a:endParaRPr lang="en-US" dirty="0"/>
          </a:p>
        </p:txBody>
      </p:sp>
      <p:sp>
        <p:nvSpPr>
          <p:cNvPr id="3" name="Text Placeholder 2"/>
          <p:cNvSpPr>
            <a:spLocks noGrp="1"/>
          </p:cNvSpPr>
          <p:nvPr>
            <p:ph type="body" idx="1"/>
          </p:nvPr>
        </p:nvSpPr>
        <p:spPr>
          <a:xfrm>
            <a:off x="513159" y="4114800"/>
            <a:ext cx="6401991"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856059" y="685800"/>
            <a:ext cx="6858001" cy="2743200"/>
          </a:xfrm>
        </p:spPr>
        <p:txBody>
          <a:bodyPr anchor="ctr">
            <a:normAutofit/>
          </a:bodyPr>
          <a:lstStyle>
            <a:lvl1pPr algn="l">
              <a:defRPr sz="3200" b="0" cap="all">
                <a:solidFill>
                  <a:schemeClr val="tx1"/>
                </a:solidFill>
              </a:defRPr>
            </a:lvl1pPr>
          </a:lstStyle>
          <a:p>
            <a:r>
              <a:rPr lang="sk-SK"/>
              <a:t>Kliknite sem a upravte štýl predlohy nadpisov.</a:t>
            </a:r>
            <a:endParaRPr lang="en-US" dirty="0"/>
          </a:p>
        </p:txBody>
      </p:sp>
      <p:sp>
        <p:nvSpPr>
          <p:cNvPr id="10" name="Text Placeholder 9"/>
          <p:cNvSpPr>
            <a:spLocks noGrp="1"/>
          </p:cNvSpPr>
          <p:nvPr>
            <p:ph type="body" sz="quarter" idx="13"/>
          </p:nvPr>
        </p:nvSpPr>
        <p:spPr>
          <a:xfrm>
            <a:off x="1084659" y="3429000"/>
            <a:ext cx="64008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513160" y="4301068"/>
            <a:ext cx="64008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
        <p:nvSpPr>
          <p:cNvPr id="14" name="TextBox 13"/>
          <p:cNvSpPr txBox="1"/>
          <p:nvPr/>
        </p:nvSpPr>
        <p:spPr>
          <a:xfrm>
            <a:off x="398859" y="812222"/>
            <a:ext cx="4572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714059" y="2768601"/>
            <a:ext cx="4572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513159" y="3429000"/>
            <a:ext cx="6400800" cy="1697400"/>
          </a:xfrm>
        </p:spPr>
        <p:txBody>
          <a:bodyPr anchor="b">
            <a:normAutofit/>
          </a:bodyPr>
          <a:lstStyle>
            <a:lvl1pPr algn="l">
              <a:defRPr sz="3200" b="0" cap="all"/>
            </a:lvl1pPr>
          </a:lstStyle>
          <a:p>
            <a:r>
              <a:rPr lang="sk-SK"/>
              <a:t>Kliknite sem a upravte štýl predlohy nadpisov.</a:t>
            </a:r>
            <a:endParaRPr lang="en-US" dirty="0"/>
          </a:p>
        </p:txBody>
      </p:sp>
      <p:sp>
        <p:nvSpPr>
          <p:cNvPr id="3" name="Text Placeholder 2"/>
          <p:cNvSpPr>
            <a:spLocks noGrp="1"/>
          </p:cNvSpPr>
          <p:nvPr>
            <p:ph type="body" idx="1"/>
          </p:nvPr>
        </p:nvSpPr>
        <p:spPr>
          <a:xfrm>
            <a:off x="513158" y="5132981"/>
            <a:ext cx="6401993"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856060" y="685800"/>
            <a:ext cx="6858000" cy="2743200"/>
          </a:xfrm>
        </p:spPr>
        <p:txBody>
          <a:bodyPr anchor="ctr">
            <a:normAutofit/>
          </a:bodyPr>
          <a:lstStyle>
            <a:lvl1pPr algn="l">
              <a:defRPr sz="3200" b="0" cap="all">
                <a:solidFill>
                  <a:schemeClr val="tx1"/>
                </a:solidFill>
              </a:defRPr>
            </a:lvl1pPr>
          </a:lstStyle>
          <a:p>
            <a:r>
              <a:rPr lang="sk-SK"/>
              <a:t>Kliknite sem a upravte štýl predlohy nadpisov.</a:t>
            </a:r>
            <a:endParaRPr lang="en-US" dirty="0"/>
          </a:p>
        </p:txBody>
      </p:sp>
      <p:sp>
        <p:nvSpPr>
          <p:cNvPr id="10" name="Text Placeholder 9"/>
          <p:cNvSpPr>
            <a:spLocks noGrp="1"/>
          </p:cNvSpPr>
          <p:nvPr>
            <p:ph type="body" sz="quarter" idx="13"/>
          </p:nvPr>
        </p:nvSpPr>
        <p:spPr>
          <a:xfrm>
            <a:off x="513159" y="3928534"/>
            <a:ext cx="64008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k-SK"/>
              <a:t>Kliknite sem a upravte štýly predlohy textu.</a:t>
            </a:r>
          </a:p>
        </p:txBody>
      </p:sp>
      <p:sp>
        <p:nvSpPr>
          <p:cNvPr id="3" name="Text Placeholder 2"/>
          <p:cNvSpPr>
            <a:spLocks noGrp="1"/>
          </p:cNvSpPr>
          <p:nvPr>
            <p:ph type="body" idx="1"/>
          </p:nvPr>
        </p:nvSpPr>
        <p:spPr>
          <a:xfrm>
            <a:off x="513159" y="4978400"/>
            <a:ext cx="64008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
        <p:nvSpPr>
          <p:cNvPr id="11" name="TextBox 10"/>
          <p:cNvSpPr txBox="1"/>
          <p:nvPr/>
        </p:nvSpPr>
        <p:spPr>
          <a:xfrm>
            <a:off x="398859" y="812222"/>
            <a:ext cx="4572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7714059" y="2768601"/>
            <a:ext cx="4572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vert="horz" lIns="91440" tIns="45720" rIns="91440" bIns="45720" rtlCol="0" anchor="ctr">
            <a:normAutofit/>
          </a:bodyPr>
          <a:lstStyle>
            <a:lvl1pPr>
              <a:defRPr lang="en-US" b="0" dirty="0"/>
            </a:lvl1pPr>
          </a:lstStyle>
          <a:p>
            <a:pPr marL="0" lvl="0"/>
            <a:r>
              <a:rPr lang="sk-SK"/>
              <a:t>Kliknite sem a upravte štýl predlohy nadpisov.</a:t>
            </a:r>
            <a:endParaRPr lang="en-US" dirty="0"/>
          </a:p>
        </p:txBody>
      </p:sp>
      <p:sp>
        <p:nvSpPr>
          <p:cNvPr id="10" name="Text Placeholder 9"/>
          <p:cNvSpPr>
            <a:spLocks noGrp="1"/>
          </p:cNvSpPr>
          <p:nvPr>
            <p:ph type="body" sz="quarter" idx="13"/>
          </p:nvPr>
        </p:nvSpPr>
        <p:spPr>
          <a:xfrm>
            <a:off x="513159" y="3928534"/>
            <a:ext cx="64008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k-SK"/>
              <a:t>Kliknite sem a upravte štýly predlohy textu.</a:t>
            </a:r>
          </a:p>
        </p:txBody>
      </p:sp>
      <p:sp>
        <p:nvSpPr>
          <p:cNvPr id="3" name="Text Placeholder 2"/>
          <p:cNvSpPr>
            <a:spLocks noGrp="1"/>
          </p:cNvSpPr>
          <p:nvPr>
            <p:ph type="body" idx="1"/>
          </p:nvPr>
        </p:nvSpPr>
        <p:spPr>
          <a:xfrm>
            <a:off x="513159" y="4766733"/>
            <a:ext cx="64008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k-SK"/>
              <a:t>Kliknite sem a upravte štýl predlohy nadpisov.</a:t>
            </a:r>
            <a:endParaRPr lang="en-US" dirty="0"/>
          </a:p>
        </p:txBody>
      </p:sp>
      <p:sp>
        <p:nvSpPr>
          <p:cNvPr id="3" name="Vertical Text Placeholder 2"/>
          <p:cNvSpPr>
            <a:spLocks noGrp="1"/>
          </p:cNvSpPr>
          <p:nvPr>
            <p:ph type="body" orient="vert" idx="1"/>
          </p:nvPr>
        </p:nvSpPr>
        <p:spPr/>
        <p:txBody>
          <a:bodyPr vert="eaVert" ancho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685800"/>
            <a:ext cx="1543050" cy="4572000"/>
          </a:xfrm>
        </p:spPr>
        <p:txBody>
          <a:bodyPr vert="eaVert"/>
          <a:lstStyle/>
          <a:p>
            <a:r>
              <a:rPr lang="sk-SK"/>
              <a:t>Kliknite sem a upravte štýl predlohy nadpisov.</a:t>
            </a:r>
            <a:endParaRPr lang="en-US" dirty="0"/>
          </a:p>
        </p:txBody>
      </p:sp>
      <p:sp>
        <p:nvSpPr>
          <p:cNvPr id="3" name="Vertical Text Placeholder 2"/>
          <p:cNvSpPr>
            <a:spLocks noGrp="1"/>
          </p:cNvSpPr>
          <p:nvPr>
            <p:ph type="body" orient="vert" idx="1"/>
          </p:nvPr>
        </p:nvSpPr>
        <p:spPr>
          <a:xfrm>
            <a:off x="514350" y="685800"/>
            <a:ext cx="5867400" cy="5308600"/>
          </a:xfrm>
        </p:spPr>
        <p:txBody>
          <a:bodyPr vert="eaVert" ancho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Kliknite sem a upravte štýl predlohy nadpisov.</a:t>
            </a:r>
            <a:endParaRPr lang="en-US" dirty="0"/>
          </a:p>
        </p:txBody>
      </p:sp>
      <p:sp>
        <p:nvSpPr>
          <p:cNvPr id="3" name="Content Placeholder 2"/>
          <p:cNvSpPr>
            <a:spLocks noGrp="1"/>
          </p:cNvSpPr>
          <p:nvPr>
            <p:ph idx="1"/>
          </p:nvPr>
        </p:nvSpPr>
        <p:spPr/>
        <p:txBody>
          <a:bodyPr anchor="ct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513159" y="2006600"/>
            <a:ext cx="6400801" cy="2281600"/>
          </a:xfrm>
        </p:spPr>
        <p:txBody>
          <a:bodyPr anchor="b">
            <a:normAutofit/>
          </a:bodyPr>
          <a:lstStyle>
            <a:lvl1pPr algn="l">
              <a:defRPr sz="3600" b="0" cap="all"/>
            </a:lvl1pPr>
          </a:lstStyle>
          <a:p>
            <a:r>
              <a:rPr lang="sk-SK"/>
              <a:t>Kliknite sem a upravte štýl predlohy nadpisov.</a:t>
            </a:r>
            <a:endParaRPr lang="en-US" dirty="0"/>
          </a:p>
        </p:txBody>
      </p:sp>
      <p:sp>
        <p:nvSpPr>
          <p:cNvPr id="3" name="Text Placeholder 2"/>
          <p:cNvSpPr>
            <a:spLocks noGrp="1"/>
          </p:cNvSpPr>
          <p:nvPr>
            <p:ph type="body" idx="1"/>
          </p:nvPr>
        </p:nvSpPr>
        <p:spPr>
          <a:xfrm>
            <a:off x="513160" y="4495800"/>
            <a:ext cx="64008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Kliknite sem a upravte štýl predlohy nadpisov.</a:t>
            </a:r>
            <a:endParaRPr lang="en-US" dirty="0"/>
          </a:p>
        </p:txBody>
      </p:sp>
      <p:sp>
        <p:nvSpPr>
          <p:cNvPr id="3" name="Content Placeholder 2"/>
          <p:cNvSpPr>
            <a:spLocks noGrp="1"/>
          </p:cNvSpPr>
          <p:nvPr>
            <p:ph sz="half" idx="1"/>
          </p:nvPr>
        </p:nvSpPr>
        <p:spPr>
          <a:xfrm>
            <a:off x="513159" y="685801"/>
            <a:ext cx="3703241" cy="361526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4356100" y="685801"/>
            <a:ext cx="3700859" cy="3615266"/>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Kliknite sem a upravte štýl predlohy nadpisov.</a:t>
            </a:r>
            <a:endParaRPr lang="en-US" dirty="0"/>
          </a:p>
        </p:txBody>
      </p:sp>
      <p:sp>
        <p:nvSpPr>
          <p:cNvPr id="3" name="Text Placeholder 2"/>
          <p:cNvSpPr>
            <a:spLocks noGrp="1"/>
          </p:cNvSpPr>
          <p:nvPr>
            <p:ph type="body" idx="1"/>
          </p:nvPr>
        </p:nvSpPr>
        <p:spPr>
          <a:xfrm>
            <a:off x="729061" y="685800"/>
            <a:ext cx="3487340"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513159" y="1270529"/>
            <a:ext cx="3703241" cy="3030538"/>
          </a:xfrm>
        </p:spPr>
        <p:txBody>
          <a:bodyPr anchor="t">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4559299" y="685800"/>
            <a:ext cx="3498851"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4354909" y="1262062"/>
            <a:ext cx="3696891" cy="3030538"/>
          </a:xfrm>
        </p:spPr>
        <p:txBody>
          <a:bodyPr anchor="t">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Kliknite sem a upravte štýl predlohy nadpisov.</a:t>
            </a:r>
            <a:endParaRPr lang="en-US" dirty="0"/>
          </a:p>
        </p:txBody>
      </p:sp>
      <p:sp>
        <p:nvSpPr>
          <p:cNvPr id="3" name="Date Placeholder 2"/>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5313759" y="685800"/>
            <a:ext cx="2743200" cy="1371600"/>
          </a:xfrm>
        </p:spPr>
        <p:txBody>
          <a:bodyPr anchor="b">
            <a:normAutofit/>
          </a:bodyPr>
          <a:lstStyle>
            <a:lvl1pPr algn="l">
              <a:defRPr sz="2400" b="0"/>
            </a:lvl1pPr>
          </a:lstStyle>
          <a:p>
            <a:r>
              <a:rPr lang="sk-SK"/>
              <a:t>Kliknite sem a upravte štýl predlohy nadpisov.</a:t>
            </a:r>
            <a:endParaRPr lang="en-US" dirty="0"/>
          </a:p>
        </p:txBody>
      </p:sp>
      <p:sp>
        <p:nvSpPr>
          <p:cNvPr id="3" name="Content Placeholder 2"/>
          <p:cNvSpPr>
            <a:spLocks noGrp="1"/>
          </p:cNvSpPr>
          <p:nvPr>
            <p:ph idx="1"/>
          </p:nvPr>
        </p:nvSpPr>
        <p:spPr>
          <a:xfrm>
            <a:off x="513159" y="685800"/>
            <a:ext cx="4457701" cy="5308600"/>
          </a:xfrm>
        </p:spPr>
        <p:txBody>
          <a:bodyPr anchor="ct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5313759" y="2209800"/>
            <a:ext cx="27432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3542109" y="1447800"/>
            <a:ext cx="4514850" cy="1143000"/>
          </a:xfrm>
        </p:spPr>
        <p:txBody>
          <a:bodyPr anchor="b">
            <a:normAutofit/>
          </a:bodyPr>
          <a:lstStyle>
            <a:lvl1pPr algn="l">
              <a:defRPr sz="2800" b="0"/>
            </a:lvl1pPr>
          </a:lstStyle>
          <a:p>
            <a:r>
              <a:rPr lang="sk-SK"/>
              <a:t>Kliknite sem a upravte štýl predlohy nadpisov.</a:t>
            </a:r>
            <a:endParaRPr lang="en-US" dirty="0"/>
          </a:p>
        </p:txBody>
      </p:sp>
      <p:sp>
        <p:nvSpPr>
          <p:cNvPr id="14" name="Picture Placeholder 2"/>
          <p:cNvSpPr>
            <a:spLocks noGrp="1" noChangeAspect="1"/>
          </p:cNvSpPr>
          <p:nvPr>
            <p:ph type="pic" idx="1"/>
          </p:nvPr>
        </p:nvSpPr>
        <p:spPr>
          <a:xfrm>
            <a:off x="741759" y="914400"/>
            <a:ext cx="2460731"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3542109" y="2777067"/>
            <a:ext cx="4516041"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5129DF65-B8B3-499D-AFE3-52AAF930A8F8}" type="datetimeFigureOut">
              <a:rPr lang="sk-SK" smtClean="0"/>
              <a:pPr/>
              <a:t>14. 2. 2021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756DDB57-FFFF-4B0C-A5B0-40CAC5FAC404}"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963334"/>
            <a:ext cx="2236394"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4487333"/>
            <a:ext cx="6400800" cy="1507067"/>
          </a:xfrm>
          <a:prstGeom prst="rect">
            <a:avLst/>
          </a:prstGeom>
          <a:effectLst/>
        </p:spPr>
        <p:txBody>
          <a:bodyPr vert="horz" lIns="91440" tIns="45720" rIns="91440" bIns="45720" rtlCol="0" anchor="ctr">
            <a:normAutofit/>
          </a:bodyPr>
          <a:lstStyle/>
          <a:p>
            <a:r>
              <a:rPr lang="sk-SK"/>
              <a:t>Upravte štýly predlohy textu</a:t>
            </a:r>
            <a:endParaRPr lang="en-US" dirty="0"/>
          </a:p>
        </p:txBody>
      </p:sp>
      <p:sp>
        <p:nvSpPr>
          <p:cNvPr id="3" name="Text Placeholder 2"/>
          <p:cNvSpPr>
            <a:spLocks noGrp="1"/>
          </p:cNvSpPr>
          <p:nvPr>
            <p:ph type="body" idx="1"/>
          </p:nvPr>
        </p:nvSpPr>
        <p:spPr>
          <a:xfrm>
            <a:off x="513159" y="685801"/>
            <a:ext cx="6400800" cy="3615267"/>
          </a:xfrm>
          <a:prstGeom prst="rect">
            <a:avLst/>
          </a:prstGeom>
        </p:spPr>
        <p:txBody>
          <a:bodyPr vert="horz" lIns="91440" tIns="45720" rIns="91440" bIns="45720" rtlCol="0" anchor="ct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428309" y="6172201"/>
            <a:ext cx="120015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129DF65-B8B3-499D-AFE3-52AAF930A8F8}" type="datetimeFigureOut">
              <a:rPr lang="sk-SK" smtClean="0"/>
              <a:pPr/>
              <a:t>14. 2. 2021</a:t>
            </a:fld>
            <a:endParaRPr lang="sk-SK"/>
          </a:p>
        </p:txBody>
      </p:sp>
      <p:sp>
        <p:nvSpPr>
          <p:cNvPr id="5" name="Footer Placeholder 4"/>
          <p:cNvSpPr>
            <a:spLocks noGrp="1"/>
          </p:cNvSpPr>
          <p:nvPr>
            <p:ph type="ftr" sz="quarter" idx="3"/>
          </p:nvPr>
        </p:nvSpPr>
        <p:spPr>
          <a:xfrm>
            <a:off x="513159" y="6172201"/>
            <a:ext cx="565785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sk-SK"/>
          </a:p>
        </p:txBody>
      </p:sp>
      <p:sp>
        <p:nvSpPr>
          <p:cNvPr id="6" name="Slide Number Placeholder 5"/>
          <p:cNvSpPr>
            <a:spLocks noGrp="1"/>
          </p:cNvSpPr>
          <p:nvPr>
            <p:ph type="sldNum" sz="quarter" idx="4"/>
          </p:nvPr>
        </p:nvSpPr>
        <p:spPr>
          <a:xfrm>
            <a:off x="7772400" y="5578476"/>
            <a:ext cx="856684"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56DDB57-FFFF-4B0C-A5B0-40CAC5FAC404}" type="slidenum">
              <a:rPr lang="sk-SK" smtClean="0"/>
              <a:pPr/>
              <a:t>‹#›</a:t>
            </a:fld>
            <a:endParaRPr lang="sk-SK"/>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sk-SK" dirty="0">
                <a:solidFill>
                  <a:srgbClr val="FFC000"/>
                </a:solidFill>
                <a:effectLst>
                  <a:outerShdw blurRad="38100" dist="38100" dir="2700000" algn="tl">
                    <a:srgbClr val="000000">
                      <a:alpha val="43137"/>
                    </a:srgbClr>
                  </a:outerShdw>
                </a:effectLst>
              </a:rPr>
              <a:t>Ochrana spotrebiteľa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6400800" cy="1507067"/>
          </a:xfrm>
        </p:spPr>
        <p:txBody>
          <a:bodyPr/>
          <a:lstStyle/>
          <a:p>
            <a:pPr algn="ctr"/>
            <a:r>
              <a:rPr lang="sk-SK" dirty="0"/>
              <a:t>Kde hľadať pomoc?</a:t>
            </a:r>
          </a:p>
        </p:txBody>
      </p:sp>
      <p:sp>
        <p:nvSpPr>
          <p:cNvPr id="3" name="Zástupný symbol obsahu 2"/>
          <p:cNvSpPr>
            <a:spLocks noGrp="1"/>
          </p:cNvSpPr>
          <p:nvPr>
            <p:ph idx="1"/>
          </p:nvPr>
        </p:nvSpPr>
        <p:spPr>
          <a:xfrm>
            <a:off x="500034" y="2071678"/>
            <a:ext cx="6400800" cy="3615267"/>
          </a:xfrm>
        </p:spPr>
        <p:txBody>
          <a:bodyPr>
            <a:normAutofit/>
          </a:bodyPr>
          <a:lstStyle/>
          <a:p>
            <a:r>
              <a:rPr lang="sk-SK" sz="2600" dirty="0">
                <a:latin typeface="Arial" pitchFamily="34" charset="0"/>
                <a:cs typeface="Arial" pitchFamily="34" charset="0"/>
              </a:rPr>
              <a:t>Už vieme, </a:t>
            </a:r>
            <a:r>
              <a:rPr lang="sk-SK" sz="2600" dirty="0">
                <a:effectLst>
                  <a:outerShdw blurRad="38100" dist="38100" dir="2700000" algn="tl">
                    <a:srgbClr val="000000">
                      <a:alpha val="43137"/>
                    </a:srgbClr>
                  </a:outerShdw>
                </a:effectLst>
                <a:latin typeface="Arial" pitchFamily="34" charset="0"/>
                <a:cs typeface="Arial" pitchFamily="34" charset="0"/>
              </a:rPr>
              <a:t>čo si treba všímať </a:t>
            </a:r>
            <a:r>
              <a:rPr lang="sk-SK" sz="2600" dirty="0">
                <a:latin typeface="Arial" pitchFamily="34" charset="0"/>
                <a:cs typeface="Arial" pitchFamily="34" charset="0"/>
              </a:rPr>
              <a:t>pri </a:t>
            </a:r>
            <a:r>
              <a:rPr lang="sk-SK" sz="2600" dirty="0">
                <a:solidFill>
                  <a:schemeClr val="tx1"/>
                </a:solidFill>
                <a:latin typeface="Arial" pitchFamily="34" charset="0"/>
                <a:cs typeface="Arial" pitchFamily="34" charset="0"/>
              </a:rPr>
              <a:t>kúpe</a:t>
            </a:r>
            <a:r>
              <a:rPr lang="sk-SK" sz="2600" dirty="0">
                <a:latin typeface="Arial" pitchFamily="34" charset="0"/>
                <a:cs typeface="Arial" pitchFamily="34" charset="0"/>
              </a:rPr>
              <a:t> </a:t>
            </a:r>
            <a:r>
              <a:rPr lang="sk-SK" sz="2600" dirty="0">
                <a:solidFill>
                  <a:srgbClr val="FFC000"/>
                </a:solidFill>
                <a:latin typeface="Arial" pitchFamily="34" charset="0"/>
                <a:cs typeface="Arial" pitchFamily="34" charset="0"/>
              </a:rPr>
              <a:t>potravín,</a:t>
            </a:r>
            <a:r>
              <a:rPr lang="sk-SK" sz="2600" dirty="0">
                <a:latin typeface="Arial" pitchFamily="34" charset="0"/>
                <a:cs typeface="Arial" pitchFamily="34" charset="0"/>
              </a:rPr>
              <a:t> </a:t>
            </a:r>
            <a:r>
              <a:rPr lang="sk-SK" sz="2600" dirty="0">
                <a:solidFill>
                  <a:srgbClr val="FF0000"/>
                </a:solidFill>
                <a:latin typeface="Arial" pitchFamily="34" charset="0"/>
                <a:cs typeface="Arial" pitchFamily="34" charset="0"/>
              </a:rPr>
              <a:t>textilu</a:t>
            </a:r>
            <a:r>
              <a:rPr lang="sk-SK" sz="2600" dirty="0">
                <a:latin typeface="Arial" pitchFamily="34" charset="0"/>
                <a:cs typeface="Arial" pitchFamily="34" charset="0"/>
              </a:rPr>
              <a:t>, </a:t>
            </a:r>
            <a:r>
              <a:rPr lang="sk-SK" sz="2600" dirty="0">
                <a:solidFill>
                  <a:schemeClr val="accent6">
                    <a:lumMod val="50000"/>
                  </a:schemeClr>
                </a:solidFill>
                <a:latin typeface="Arial" pitchFamily="34" charset="0"/>
                <a:cs typeface="Arial" pitchFamily="34" charset="0"/>
              </a:rPr>
              <a:t>obuvi</a:t>
            </a:r>
            <a:r>
              <a:rPr lang="sk-SK" sz="2600" dirty="0">
                <a:latin typeface="Arial" pitchFamily="34" charset="0"/>
                <a:cs typeface="Arial" pitchFamily="34" charset="0"/>
              </a:rPr>
              <a:t>, </a:t>
            </a:r>
            <a:r>
              <a:rPr lang="sk-SK" sz="2600" dirty="0">
                <a:solidFill>
                  <a:schemeClr val="bg1"/>
                </a:solidFill>
                <a:latin typeface="Arial" pitchFamily="34" charset="0"/>
                <a:cs typeface="Arial" pitchFamily="34" charset="0"/>
              </a:rPr>
              <a:t>technických výrobkov</a:t>
            </a:r>
            <a:r>
              <a:rPr lang="sk-SK" sz="2600" dirty="0">
                <a:latin typeface="Arial" pitchFamily="34" charset="0"/>
                <a:cs typeface="Arial" pitchFamily="34" charset="0"/>
              </a:rPr>
              <a:t> a aj </a:t>
            </a:r>
            <a:r>
              <a:rPr lang="sk-SK" sz="2600" dirty="0">
                <a:effectLst>
                  <a:outerShdw blurRad="38100" dist="38100" dir="2700000" algn="tl">
                    <a:srgbClr val="000000">
                      <a:alpha val="43137"/>
                    </a:srgbClr>
                  </a:outerShdw>
                </a:effectLst>
                <a:latin typeface="Arial" pitchFamily="34" charset="0"/>
                <a:cs typeface="Arial" pitchFamily="34" charset="0"/>
              </a:rPr>
              <a:t>ako</a:t>
            </a:r>
            <a:r>
              <a:rPr lang="sk-SK" sz="2600" dirty="0">
                <a:latin typeface="Arial" pitchFamily="34" charset="0"/>
                <a:cs typeface="Arial" pitchFamily="34" charset="0"/>
              </a:rPr>
              <a:t> </a:t>
            </a:r>
            <a:r>
              <a:rPr lang="sk-SK" sz="2600" dirty="0">
                <a:solidFill>
                  <a:schemeClr val="accent5"/>
                </a:solidFill>
                <a:effectLst>
                  <a:outerShdw blurRad="38100" dist="38100" dir="2700000" algn="tl">
                    <a:srgbClr val="000000">
                      <a:alpha val="43137"/>
                    </a:srgbClr>
                  </a:outerShdw>
                </a:effectLst>
                <a:latin typeface="Arial" pitchFamily="34" charset="0"/>
                <a:cs typeface="Arial" pitchFamily="34" charset="0"/>
              </a:rPr>
              <a:t>reklamovať tovar</a:t>
            </a:r>
            <a:r>
              <a:rPr lang="sk-SK" sz="2600" dirty="0">
                <a:latin typeface="Arial" pitchFamily="34" charset="0"/>
                <a:cs typeface="Arial" pitchFamily="34" charset="0"/>
              </a:rPr>
              <a:t>...</a:t>
            </a:r>
          </a:p>
          <a:p>
            <a:r>
              <a:rPr lang="sk-SK" sz="2600" dirty="0">
                <a:latin typeface="Arial" pitchFamily="34" charset="0"/>
                <a:cs typeface="Arial" pitchFamily="34" charset="0"/>
              </a:rPr>
              <a:t>V prípade problémov, ale aj keď potrebujeme poradiť, môžeme sa obrátiť na </a:t>
            </a:r>
          </a:p>
        </p:txBody>
      </p:sp>
      <p:cxnSp>
        <p:nvCxnSpPr>
          <p:cNvPr id="5" name="Rovná spojovacia šípka 4"/>
          <p:cNvCxnSpPr/>
          <p:nvPr/>
        </p:nvCxnSpPr>
        <p:spPr>
          <a:xfrm>
            <a:off x="1428728" y="4929198"/>
            <a:ext cx="92869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7" name="Rovná spojovacia šípka 6"/>
          <p:cNvCxnSpPr/>
          <p:nvPr/>
        </p:nvCxnSpPr>
        <p:spPr>
          <a:xfrm rot="16200000" flipH="1">
            <a:off x="1000100" y="5429264"/>
            <a:ext cx="1143008" cy="2857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BlokTextu 7"/>
          <p:cNvSpPr txBox="1"/>
          <p:nvPr/>
        </p:nvSpPr>
        <p:spPr>
          <a:xfrm>
            <a:off x="2428860" y="4786322"/>
            <a:ext cx="422102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sk-SK" b="1" dirty="0"/>
              <a:t>Slovenskú obchodnú inšpekciu</a:t>
            </a:r>
            <a:r>
              <a:rPr lang="sk-SK" dirty="0"/>
              <a:t> (SOI)</a:t>
            </a:r>
          </a:p>
        </p:txBody>
      </p:sp>
      <p:sp>
        <p:nvSpPr>
          <p:cNvPr id="9" name="BlokTextu 8"/>
          <p:cNvSpPr txBox="1"/>
          <p:nvPr/>
        </p:nvSpPr>
        <p:spPr>
          <a:xfrm>
            <a:off x="1785918" y="5857892"/>
            <a:ext cx="4227439" cy="369332"/>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sk-SK" b="1" dirty="0"/>
              <a:t>Združenie slovenských spotrebiteľov</a:t>
            </a:r>
          </a:p>
        </p:txBody>
      </p:sp>
      <p:pic>
        <p:nvPicPr>
          <p:cNvPr id="1026" name="Picture 2" descr="Ako sa pripraviť na kontrolu zo SOI - ÚSPEŠNÉ PODNIKANIE"/>
          <p:cNvPicPr>
            <a:picLocks noChangeAspect="1" noChangeArrowheads="1"/>
          </p:cNvPicPr>
          <p:nvPr/>
        </p:nvPicPr>
        <p:blipFill>
          <a:blip r:embed="rId2"/>
          <a:srcRect l="16113" t="6198" r="12109" b="7024"/>
          <a:stretch>
            <a:fillRect/>
          </a:stretch>
        </p:blipFill>
        <p:spPr bwMode="auto">
          <a:xfrm>
            <a:off x="5643538" y="0"/>
            <a:ext cx="3500462" cy="20002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6400800" cy="1507067"/>
          </a:xfrm>
        </p:spPr>
        <p:txBody>
          <a:bodyPr/>
          <a:lstStyle/>
          <a:p>
            <a:pPr algn="ctr"/>
            <a:r>
              <a:rPr lang="sk-SK" dirty="0"/>
              <a:t>Právo a spotrebiteľ</a:t>
            </a:r>
          </a:p>
        </p:txBody>
      </p:sp>
      <p:sp>
        <p:nvSpPr>
          <p:cNvPr id="3" name="Zástupný symbol obsahu 2"/>
          <p:cNvSpPr>
            <a:spLocks noGrp="1"/>
          </p:cNvSpPr>
          <p:nvPr>
            <p:ph idx="1"/>
          </p:nvPr>
        </p:nvSpPr>
        <p:spPr>
          <a:xfrm>
            <a:off x="428596" y="1857364"/>
            <a:ext cx="6400800" cy="3615267"/>
          </a:xfrm>
        </p:spPr>
        <p:txBody>
          <a:bodyPr>
            <a:normAutofit/>
          </a:bodyPr>
          <a:lstStyle/>
          <a:p>
            <a:r>
              <a:rPr lang="sk-SK" sz="2600" dirty="0">
                <a:solidFill>
                  <a:srgbClr val="FFFF00"/>
                </a:solidFill>
                <a:effectLst>
                  <a:outerShdw blurRad="38100" dist="38100" dir="2700000" algn="tl">
                    <a:srgbClr val="000000">
                      <a:alpha val="43137"/>
                    </a:srgbClr>
                  </a:outerShdw>
                </a:effectLst>
                <a:latin typeface="Arial" pitchFamily="34" charset="0"/>
                <a:cs typeface="Arial" pitchFamily="34" charset="0"/>
              </a:rPr>
              <a:t>Ochrana práv spotrebiteľa </a:t>
            </a:r>
            <a:r>
              <a:rPr lang="sk-SK" sz="2600" dirty="0">
                <a:effectLst>
                  <a:outerShdw blurRad="38100" dist="38100" dir="2700000" algn="tl">
                    <a:srgbClr val="000000">
                      <a:alpha val="43137"/>
                    </a:srgbClr>
                  </a:outerShdw>
                </a:effectLst>
                <a:latin typeface="Arial" pitchFamily="34" charset="0"/>
                <a:cs typeface="Arial" pitchFamily="34" charset="0"/>
              </a:rPr>
              <a:t>v SR </a:t>
            </a:r>
            <a:r>
              <a:rPr lang="sk-SK" sz="2600" dirty="0">
                <a:latin typeface="Arial" pitchFamily="34" charset="0"/>
                <a:cs typeface="Arial" pitchFamily="34" charset="0"/>
              </a:rPr>
              <a:t>je zakotvená </a:t>
            </a:r>
          </a:p>
        </p:txBody>
      </p:sp>
      <p:cxnSp>
        <p:nvCxnSpPr>
          <p:cNvPr id="5" name="Rovná spojovacia šípka 4"/>
          <p:cNvCxnSpPr/>
          <p:nvPr/>
        </p:nvCxnSpPr>
        <p:spPr>
          <a:xfrm>
            <a:off x="2428860" y="3929066"/>
            <a:ext cx="1000132"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7" name="Rovná spojovacia šípka 6"/>
          <p:cNvCxnSpPr/>
          <p:nvPr/>
        </p:nvCxnSpPr>
        <p:spPr>
          <a:xfrm rot="5400000">
            <a:off x="1500166" y="4000504"/>
            <a:ext cx="1000132" cy="8572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BlokTextu 7"/>
          <p:cNvSpPr txBox="1"/>
          <p:nvPr/>
        </p:nvSpPr>
        <p:spPr>
          <a:xfrm>
            <a:off x="3428992" y="3786190"/>
            <a:ext cx="2465740"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pPr algn="ctr"/>
            <a:r>
              <a:rPr lang="sk-SK" b="1" dirty="0"/>
              <a:t>Občiansky zákonník</a:t>
            </a:r>
          </a:p>
        </p:txBody>
      </p:sp>
      <p:sp>
        <p:nvSpPr>
          <p:cNvPr id="9" name="BlokTextu 8"/>
          <p:cNvSpPr txBox="1"/>
          <p:nvPr/>
        </p:nvSpPr>
        <p:spPr>
          <a:xfrm>
            <a:off x="1714480" y="4857760"/>
            <a:ext cx="3494867"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sk-SK" b="1" dirty="0"/>
              <a:t>Zákon o ochrane spotrebiteľa</a:t>
            </a:r>
          </a:p>
        </p:txBody>
      </p:sp>
      <p:pic>
        <p:nvPicPr>
          <p:cNvPr id="21506" name="Picture 2" descr="Občiansky zákonník. Stručný komentár | Wolters Kluwer SR s. r. ..."/>
          <p:cNvPicPr>
            <a:picLocks noChangeAspect="1" noChangeArrowheads="1"/>
          </p:cNvPicPr>
          <p:nvPr/>
        </p:nvPicPr>
        <p:blipFill>
          <a:blip r:embed="rId2"/>
          <a:srcRect/>
          <a:stretch>
            <a:fillRect/>
          </a:stretch>
        </p:blipFill>
        <p:spPr bwMode="auto">
          <a:xfrm>
            <a:off x="7196152" y="0"/>
            <a:ext cx="1947848" cy="2769452"/>
          </a:xfrm>
          <a:prstGeom prst="rect">
            <a:avLst/>
          </a:prstGeom>
          <a:noFill/>
        </p:spPr>
      </p:pic>
      <p:sp>
        <p:nvSpPr>
          <p:cNvPr id="11" name="BlokTextu 10"/>
          <p:cNvSpPr txBox="1"/>
          <p:nvPr/>
        </p:nvSpPr>
        <p:spPr>
          <a:xfrm>
            <a:off x="1214414" y="6000768"/>
            <a:ext cx="5166799" cy="646331"/>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pPr algn="ctr"/>
            <a:r>
              <a:rPr lang="sk-SK" b="1" dirty="0"/>
              <a:t>Chýbajú účinné prostriedky na uplatňovanie</a:t>
            </a:r>
          </a:p>
          <a:p>
            <a:pPr algn="ctr"/>
            <a:r>
              <a:rPr lang="sk-SK" b="1" dirty="0"/>
              <a:t>v praxi</a:t>
            </a:r>
          </a:p>
        </p:txBody>
      </p:sp>
      <p:sp>
        <p:nvSpPr>
          <p:cNvPr id="12" name="BlokTextu 11"/>
          <p:cNvSpPr txBox="1"/>
          <p:nvPr/>
        </p:nvSpPr>
        <p:spPr>
          <a:xfrm>
            <a:off x="6929454" y="4857760"/>
            <a:ext cx="1792478" cy="369332"/>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sk-SK" b="1" dirty="0"/>
              <a:t>č.372/1990 Zb.</a:t>
            </a:r>
          </a:p>
        </p:txBody>
      </p:sp>
      <p:cxnSp>
        <p:nvCxnSpPr>
          <p:cNvPr id="14" name="Rovná spojovacia šípka 13"/>
          <p:cNvCxnSpPr>
            <a:stCxn id="9" idx="3"/>
          </p:cNvCxnSpPr>
          <p:nvPr/>
        </p:nvCxnSpPr>
        <p:spPr>
          <a:xfrm>
            <a:off x="5209347" y="5042426"/>
            <a:ext cx="1648669" cy="296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Rovná spojovacia šípka 15"/>
          <p:cNvCxnSpPr>
            <a:stCxn id="8" idx="3"/>
          </p:cNvCxnSpPr>
          <p:nvPr/>
        </p:nvCxnSpPr>
        <p:spPr>
          <a:xfrm flipV="1">
            <a:off x="5894732" y="2786058"/>
            <a:ext cx="2249168" cy="118479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7" name="Šípka dolu 16"/>
          <p:cNvSpPr/>
          <p:nvPr/>
        </p:nvSpPr>
        <p:spPr>
          <a:xfrm>
            <a:off x="3143240" y="5357826"/>
            <a:ext cx="1214446" cy="42862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k-S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6400800" cy="1507067"/>
          </a:xfrm>
        </p:spPr>
        <p:txBody>
          <a:bodyPr/>
          <a:lstStyle/>
          <a:p>
            <a:pPr algn="ctr"/>
            <a:r>
              <a:rPr lang="sk-SK" dirty="0"/>
              <a:t>Právo na nápravu</a:t>
            </a:r>
          </a:p>
        </p:txBody>
      </p:sp>
      <p:sp>
        <p:nvSpPr>
          <p:cNvPr id="3" name="Zástupný symbol obsahu 2"/>
          <p:cNvSpPr>
            <a:spLocks noGrp="1"/>
          </p:cNvSpPr>
          <p:nvPr>
            <p:ph idx="1"/>
          </p:nvPr>
        </p:nvSpPr>
        <p:spPr>
          <a:xfrm>
            <a:off x="500034" y="2285992"/>
            <a:ext cx="6400800" cy="3615267"/>
          </a:xfrm>
        </p:spPr>
        <p:txBody>
          <a:bodyPr>
            <a:normAutofit/>
          </a:bodyPr>
          <a:lstStyle/>
          <a:p>
            <a:r>
              <a:rPr lang="sk-SK" sz="2600" dirty="0">
                <a:latin typeface="Arial" pitchFamily="34" charset="0"/>
                <a:cs typeface="Arial" pitchFamily="34" charset="0"/>
              </a:rPr>
              <a:t>Jedným </a:t>
            </a:r>
            <a:r>
              <a:rPr lang="sk-SK" sz="2600" dirty="0">
                <a:solidFill>
                  <a:schemeClr val="bg1"/>
                </a:solidFill>
                <a:effectLst>
                  <a:outerShdw blurRad="38100" dist="38100" dir="2700000" algn="tl">
                    <a:srgbClr val="000000">
                      <a:alpha val="43137"/>
                    </a:srgbClr>
                  </a:outerShdw>
                </a:effectLst>
                <a:latin typeface="Arial" pitchFamily="34" charset="0"/>
                <a:cs typeface="Arial" pitchFamily="34" charset="0"/>
              </a:rPr>
              <a:t>z dôležitých práv </a:t>
            </a:r>
            <a:r>
              <a:rPr lang="sk-SK" sz="2600" dirty="0">
                <a:solidFill>
                  <a:srgbClr val="FFFF00"/>
                </a:solidFill>
                <a:effectLst>
                  <a:outerShdw blurRad="38100" dist="38100" dir="2700000" algn="tl">
                    <a:srgbClr val="000000">
                      <a:alpha val="43137"/>
                    </a:srgbClr>
                  </a:outerShdw>
                </a:effectLst>
                <a:latin typeface="Arial" pitchFamily="34" charset="0"/>
                <a:cs typeface="Arial" pitchFamily="34" charset="0"/>
              </a:rPr>
              <a:t>spotrebiteľa</a:t>
            </a:r>
            <a:r>
              <a:rPr lang="sk-SK" sz="2600" dirty="0">
                <a:latin typeface="Arial" pitchFamily="34" charset="0"/>
                <a:cs typeface="Arial" pitchFamily="34" charset="0"/>
              </a:rPr>
              <a:t> je </a:t>
            </a:r>
            <a:r>
              <a:rPr lang="sk-SK" sz="2600" dirty="0">
                <a:solidFill>
                  <a:srgbClr val="FF0000"/>
                </a:solidFill>
                <a:effectLst>
                  <a:outerShdw blurRad="38100" dist="38100" dir="2700000" algn="tl">
                    <a:srgbClr val="000000">
                      <a:alpha val="43137"/>
                    </a:srgbClr>
                  </a:outerShdw>
                </a:effectLst>
                <a:latin typeface="Arial" pitchFamily="34" charset="0"/>
                <a:cs typeface="Arial" pitchFamily="34" charset="0"/>
              </a:rPr>
              <a:t>PRÁVO NA NÁPRAVU </a:t>
            </a:r>
            <a:r>
              <a:rPr lang="sk-SK" sz="2600" dirty="0">
                <a:latin typeface="Arial" pitchFamily="34" charset="0"/>
                <a:cs typeface="Arial" pitchFamily="34" charset="0"/>
                <a:sym typeface="Wingdings" pitchFamily="2" charset="2"/>
              </a:rPr>
              <a:t> </a:t>
            </a:r>
            <a:r>
              <a:rPr lang="sk-SK" sz="2600" dirty="0">
                <a:effectLst>
                  <a:outerShdw blurRad="38100" dist="38100" dir="2700000" algn="tl">
                    <a:srgbClr val="000000">
                      <a:alpha val="43137"/>
                    </a:srgbClr>
                  </a:outerShdw>
                </a:effectLst>
                <a:latin typeface="Arial" pitchFamily="34" charset="0"/>
                <a:cs typeface="Arial" pitchFamily="34" charset="0"/>
                <a:sym typeface="Wingdings" pitchFamily="2" charset="2"/>
              </a:rPr>
              <a:t>spotrebiteľ má dostať</a:t>
            </a:r>
            <a:r>
              <a:rPr lang="sk-SK" sz="2600" dirty="0">
                <a:latin typeface="Arial" pitchFamily="34" charset="0"/>
                <a:cs typeface="Arial" pitchFamily="34" charset="0"/>
                <a:sym typeface="Wingdings" pitchFamily="2" charset="2"/>
              </a:rPr>
              <a:t> </a:t>
            </a:r>
            <a:r>
              <a:rPr lang="sk-SK" sz="2600" u="sng" dirty="0">
                <a:solidFill>
                  <a:schemeClr val="tx1"/>
                </a:solidFill>
                <a:effectLst>
                  <a:outerShdw blurRad="38100" dist="38100" dir="2700000" algn="tl">
                    <a:srgbClr val="000000">
                      <a:alpha val="43137"/>
                    </a:srgbClr>
                  </a:outerShdw>
                </a:effectLst>
                <a:latin typeface="Arial" pitchFamily="34" charset="0"/>
                <a:cs typeface="Arial" pitchFamily="34" charset="0"/>
                <a:sym typeface="Wingdings" pitchFamily="2" charset="2"/>
              </a:rPr>
              <a:t>jasné a konkrétne odpovede na reklamácie, sťažnosti </a:t>
            </a:r>
            <a:r>
              <a:rPr lang="sk-SK" sz="2600" dirty="0">
                <a:latin typeface="Arial" pitchFamily="34" charset="0"/>
                <a:cs typeface="Arial" pitchFamily="34" charset="0"/>
                <a:sym typeface="Wingdings" pitchFamily="2" charset="2"/>
              </a:rPr>
              <a:t>a </a:t>
            </a:r>
            <a:r>
              <a:rPr lang="sk-SK" sz="2600" u="sng" dirty="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sym typeface="Wingdings" pitchFamily="2" charset="2"/>
              </a:rPr>
              <a:t>náhrady</a:t>
            </a:r>
            <a:r>
              <a:rPr lang="sk-SK" sz="2600" u="sng" dirty="0">
                <a:latin typeface="Arial" pitchFamily="34" charset="0"/>
                <a:cs typeface="Arial" pitchFamily="34" charset="0"/>
                <a:sym typeface="Wingdings" pitchFamily="2" charset="2"/>
              </a:rPr>
              <a:t> </a:t>
            </a:r>
            <a:r>
              <a:rPr lang="sk-SK" sz="2600" u="sng" dirty="0">
                <a:effectLst>
                  <a:outerShdw blurRad="38100" dist="38100" dir="2700000" algn="tl">
                    <a:srgbClr val="000000">
                      <a:alpha val="43137"/>
                    </a:srgbClr>
                  </a:outerShdw>
                </a:effectLst>
                <a:latin typeface="Arial" pitchFamily="34" charset="0"/>
                <a:cs typeface="Arial" pitchFamily="34" charset="0"/>
                <a:sym typeface="Wingdings" pitchFamily="2" charset="2"/>
              </a:rPr>
              <a:t>za </a:t>
            </a:r>
            <a:r>
              <a:rPr lang="sk-SK" sz="2600" u="sng" dirty="0">
                <a:solidFill>
                  <a:schemeClr val="accent5">
                    <a:lumMod val="75000"/>
                  </a:schemeClr>
                </a:solidFill>
                <a:effectLst>
                  <a:outerShdw blurRad="38100" dist="38100" dir="2700000" algn="tl">
                    <a:srgbClr val="000000">
                      <a:alpha val="43137"/>
                    </a:srgbClr>
                  </a:outerShdw>
                </a:effectLst>
                <a:latin typeface="Arial" pitchFamily="34" charset="0"/>
                <a:cs typeface="Arial" pitchFamily="34" charset="0"/>
                <a:sym typeface="Wingdings" pitchFamily="2" charset="2"/>
              </a:rPr>
              <a:t>nekvalitné</a:t>
            </a:r>
            <a:r>
              <a:rPr lang="sk-SK" sz="2600" dirty="0">
                <a:solidFill>
                  <a:schemeClr val="accent5">
                    <a:lumMod val="75000"/>
                  </a:schemeClr>
                </a:solidFill>
                <a:effectLst>
                  <a:outerShdw blurRad="38100" dist="38100" dir="2700000" algn="tl">
                    <a:srgbClr val="000000">
                      <a:alpha val="43137"/>
                    </a:srgbClr>
                  </a:outerShdw>
                </a:effectLst>
                <a:latin typeface="Arial" pitchFamily="34" charset="0"/>
                <a:cs typeface="Arial" pitchFamily="34" charset="0"/>
                <a:sym typeface="Wingdings" pitchFamily="2" charset="2"/>
              </a:rPr>
              <a:t> </a:t>
            </a:r>
            <a:r>
              <a:rPr lang="sk-SK" sz="2600" u="sng" dirty="0">
                <a:solidFill>
                  <a:srgbClr val="FFC000"/>
                </a:solidFill>
                <a:effectLst>
                  <a:outerShdw blurRad="38100" dist="38100" dir="2700000" algn="tl">
                    <a:srgbClr val="000000">
                      <a:alpha val="43137"/>
                    </a:srgbClr>
                  </a:outerShdw>
                </a:effectLst>
                <a:latin typeface="Arial" pitchFamily="34" charset="0"/>
                <a:cs typeface="Arial" pitchFamily="34" charset="0"/>
                <a:sym typeface="Wingdings" pitchFamily="2" charset="2"/>
              </a:rPr>
              <a:t>tovary a služby</a:t>
            </a:r>
            <a:r>
              <a:rPr lang="sk-SK" sz="2600" dirty="0">
                <a:latin typeface="Arial" pitchFamily="34" charset="0"/>
                <a:cs typeface="Arial" pitchFamily="34" charset="0"/>
                <a:sym typeface="Wingdings" pitchFamily="2" charset="2"/>
              </a:rPr>
              <a:t>....</a:t>
            </a:r>
            <a:endParaRPr lang="sk-SK" sz="2600" dirty="0">
              <a:latin typeface="Arial" pitchFamily="34" charset="0"/>
              <a:cs typeface="Arial" pitchFamily="34" charset="0"/>
            </a:endParaRPr>
          </a:p>
        </p:txBody>
      </p:sp>
      <p:sp>
        <p:nvSpPr>
          <p:cNvPr id="4" name="BlokTextu 3"/>
          <p:cNvSpPr txBox="1"/>
          <p:nvPr/>
        </p:nvSpPr>
        <p:spPr>
          <a:xfrm>
            <a:off x="1000100" y="6000768"/>
            <a:ext cx="5554726"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sk-SK" b="1" dirty="0"/>
              <a:t>Reklamovať</a:t>
            </a:r>
            <a:r>
              <a:rPr lang="sk-SK" dirty="0"/>
              <a:t> môžeme buď </a:t>
            </a:r>
            <a:r>
              <a:rPr lang="sk-SK" b="1" dirty="0">
                <a:effectLst>
                  <a:outerShdw blurRad="38100" dist="38100" dir="2700000" algn="tl">
                    <a:srgbClr val="000000">
                      <a:alpha val="43137"/>
                    </a:srgbClr>
                  </a:outerShdw>
                </a:effectLst>
              </a:rPr>
              <a:t>osobne</a:t>
            </a:r>
            <a:r>
              <a:rPr lang="sk-SK" dirty="0"/>
              <a:t> alebo </a:t>
            </a:r>
            <a:r>
              <a:rPr lang="sk-SK" b="1" dirty="0">
                <a:effectLst>
                  <a:outerShdw blurRad="38100" dist="38100" dir="2700000" algn="tl">
                    <a:srgbClr val="000000">
                      <a:alpha val="43137"/>
                    </a:srgbClr>
                  </a:outerShdw>
                </a:effectLst>
              </a:rPr>
              <a:t>poštou</a:t>
            </a:r>
          </a:p>
        </p:txBody>
      </p:sp>
      <p:pic>
        <p:nvPicPr>
          <p:cNvPr id="5122" name="Picture 2" descr="Paragraph Sign Royalty Free Cliparts, Vectors, And Stock ..."/>
          <p:cNvPicPr>
            <a:picLocks noChangeAspect="1" noChangeArrowheads="1"/>
          </p:cNvPicPr>
          <p:nvPr/>
        </p:nvPicPr>
        <p:blipFill>
          <a:blip r:embed="rId2"/>
          <a:srcRect/>
          <a:stretch>
            <a:fillRect/>
          </a:stretch>
        </p:blipFill>
        <p:spPr bwMode="auto">
          <a:xfrm>
            <a:off x="7143766" y="0"/>
            <a:ext cx="2000234" cy="200023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6400800" cy="1507067"/>
          </a:xfrm>
        </p:spPr>
        <p:txBody>
          <a:bodyPr/>
          <a:lstStyle/>
          <a:p>
            <a:pPr algn="ctr"/>
            <a:r>
              <a:rPr lang="sk-SK" dirty="0"/>
              <a:t>Reklamácia</a:t>
            </a:r>
          </a:p>
        </p:txBody>
      </p:sp>
      <p:sp>
        <p:nvSpPr>
          <p:cNvPr id="3" name="Zástupný symbol obsahu 2"/>
          <p:cNvSpPr>
            <a:spLocks noGrp="1"/>
          </p:cNvSpPr>
          <p:nvPr>
            <p:ph idx="1"/>
          </p:nvPr>
        </p:nvSpPr>
        <p:spPr>
          <a:xfrm>
            <a:off x="357158" y="2071678"/>
            <a:ext cx="6400800" cy="3615267"/>
          </a:xfrm>
        </p:spPr>
        <p:txBody>
          <a:bodyPr>
            <a:normAutofit/>
          </a:bodyPr>
          <a:lstStyle/>
          <a:p>
            <a:r>
              <a:rPr lang="sk-SK" sz="2600" dirty="0">
                <a:latin typeface="Arial" pitchFamily="34" charset="0"/>
                <a:cs typeface="Arial" pitchFamily="34" charset="0"/>
              </a:rPr>
              <a:t>Pri </a:t>
            </a:r>
            <a:r>
              <a:rPr lang="sk-SK" sz="2600" dirty="0">
                <a:solidFill>
                  <a:srgbClr val="FFC000"/>
                </a:solidFill>
                <a:effectLst>
                  <a:outerShdw blurRad="38100" dist="38100" dir="2700000" algn="tl">
                    <a:srgbClr val="000000">
                      <a:alpha val="43137"/>
                    </a:srgbClr>
                  </a:outerShdw>
                </a:effectLst>
                <a:latin typeface="Arial" pitchFamily="34" charset="0"/>
                <a:cs typeface="Arial" pitchFamily="34" charset="0"/>
              </a:rPr>
              <a:t>osobnom reklamovaní tovaru </a:t>
            </a:r>
            <a:r>
              <a:rPr lang="sk-SK" sz="2600" dirty="0">
                <a:solidFill>
                  <a:schemeClr val="bg1"/>
                </a:solidFill>
                <a:latin typeface="Arial" pitchFamily="34" charset="0"/>
                <a:cs typeface="Arial" pitchFamily="34" charset="0"/>
              </a:rPr>
              <a:t>predávajúci</a:t>
            </a:r>
            <a:r>
              <a:rPr lang="sk-SK" sz="2600" dirty="0">
                <a:latin typeface="Arial" pitchFamily="34" charset="0"/>
                <a:cs typeface="Arial" pitchFamily="34" charset="0"/>
              </a:rPr>
              <a:t> </a:t>
            </a:r>
            <a:r>
              <a:rPr lang="sk-SK" sz="2600" dirty="0">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rPr>
              <a:t>vydá</a:t>
            </a:r>
            <a:r>
              <a:rPr lang="sk-SK" sz="2600" dirty="0">
                <a:latin typeface="Arial" pitchFamily="34" charset="0"/>
                <a:cs typeface="Arial" pitchFamily="34" charset="0"/>
              </a:rPr>
              <a:t> </a:t>
            </a:r>
            <a:r>
              <a:rPr lang="sk-SK" sz="2600" dirty="0">
                <a:solidFill>
                  <a:schemeClr val="tx1"/>
                </a:solidFill>
                <a:latin typeface="Arial" pitchFamily="34" charset="0"/>
                <a:cs typeface="Arial" pitchFamily="34" charset="0"/>
              </a:rPr>
              <a:t>kupujúcemu</a:t>
            </a:r>
            <a:r>
              <a:rPr lang="sk-SK" sz="2600" dirty="0">
                <a:latin typeface="Arial" pitchFamily="34" charset="0"/>
                <a:cs typeface="Arial" pitchFamily="34" charset="0"/>
              </a:rPr>
              <a:t> </a:t>
            </a:r>
            <a:r>
              <a:rPr lang="sk-SK" sz="2600" dirty="0">
                <a:solidFill>
                  <a:srgbClr val="92D050"/>
                </a:solidFill>
                <a:effectLst>
                  <a:outerShdw blurRad="38100" dist="38100" dir="2700000" algn="tl">
                    <a:srgbClr val="000000">
                      <a:alpha val="43137"/>
                    </a:srgbClr>
                  </a:outerShdw>
                </a:effectLst>
                <a:latin typeface="Arial" pitchFamily="34" charset="0"/>
                <a:cs typeface="Arial" pitchFamily="34" charset="0"/>
              </a:rPr>
              <a:t>písomný doklad </a:t>
            </a:r>
            <a:r>
              <a:rPr lang="sk-SK" sz="2600" dirty="0">
                <a:latin typeface="Arial" pitchFamily="34" charset="0"/>
                <a:cs typeface="Arial" pitchFamily="34" charset="0"/>
                <a:sym typeface="Wingdings" pitchFamily="2" charset="2"/>
              </a:rPr>
              <a:t> </a:t>
            </a:r>
            <a:r>
              <a:rPr lang="sk-SK" sz="2600" dirty="0">
                <a:effectLst>
                  <a:outerShdw blurRad="38100" dist="38100" dir="2700000" algn="tl">
                    <a:srgbClr val="000000">
                      <a:alpha val="43137"/>
                    </a:srgbClr>
                  </a:outerShdw>
                </a:effectLst>
                <a:latin typeface="Arial" pitchFamily="34" charset="0"/>
                <a:cs typeface="Arial" pitchFamily="34" charset="0"/>
                <a:sym typeface="Wingdings" pitchFamily="2" charset="2"/>
              </a:rPr>
              <a:t>dátum reklamácie, </a:t>
            </a:r>
            <a:r>
              <a:rPr lang="sk-SK" sz="2600" dirty="0" err="1">
                <a:effectLst>
                  <a:outerShdw blurRad="38100" dist="38100" dir="2700000" algn="tl">
                    <a:srgbClr val="000000">
                      <a:alpha val="43137"/>
                    </a:srgbClr>
                  </a:outerShdw>
                </a:effectLst>
                <a:latin typeface="Arial" pitchFamily="34" charset="0"/>
                <a:cs typeface="Arial" pitchFamily="34" charset="0"/>
                <a:sym typeface="Wingdings" pitchFamily="2" charset="2"/>
              </a:rPr>
              <a:t>vady</a:t>
            </a:r>
            <a:r>
              <a:rPr lang="sk-SK" sz="2600" dirty="0">
                <a:effectLst>
                  <a:outerShdw blurRad="38100" dist="38100" dir="2700000" algn="tl">
                    <a:srgbClr val="000000">
                      <a:alpha val="43137"/>
                    </a:srgbClr>
                  </a:outerShdw>
                </a:effectLst>
                <a:latin typeface="Arial" pitchFamily="34" charset="0"/>
                <a:cs typeface="Arial" pitchFamily="34" charset="0"/>
                <a:sym typeface="Wingdings" pitchFamily="2" charset="2"/>
              </a:rPr>
              <a:t> na tovare a spôsob riešenia reklamácie</a:t>
            </a:r>
            <a:r>
              <a:rPr lang="sk-SK" sz="2600" dirty="0">
                <a:latin typeface="Arial" pitchFamily="34" charset="0"/>
                <a:cs typeface="Arial" pitchFamily="34" charset="0"/>
                <a:sym typeface="Wingdings" pitchFamily="2" charset="2"/>
              </a:rPr>
              <a:t>...</a:t>
            </a:r>
            <a:endParaRPr lang="sk-SK" sz="2600" dirty="0">
              <a:latin typeface="Arial" pitchFamily="34" charset="0"/>
              <a:cs typeface="Arial" pitchFamily="34" charset="0"/>
            </a:endParaRPr>
          </a:p>
        </p:txBody>
      </p:sp>
      <p:sp>
        <p:nvSpPr>
          <p:cNvPr id="4" name="BlokTextu 3"/>
          <p:cNvSpPr txBox="1"/>
          <p:nvPr/>
        </p:nvSpPr>
        <p:spPr>
          <a:xfrm>
            <a:off x="714348" y="1714488"/>
            <a:ext cx="6332183" cy="1200329"/>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sk-SK" dirty="0"/>
              <a:t>Ak sa na tovare, ktorý spotrebiteľ kúpil vyskytne </a:t>
            </a:r>
            <a:r>
              <a:rPr lang="sk-SK" dirty="0" err="1"/>
              <a:t>vada</a:t>
            </a:r>
            <a:endParaRPr lang="sk-SK" dirty="0"/>
          </a:p>
          <a:p>
            <a:r>
              <a:rPr lang="sk-SK" dirty="0"/>
              <a:t>má právo na nápravu...</a:t>
            </a:r>
            <a:r>
              <a:rPr lang="sk-SK" b="1" dirty="0"/>
              <a:t>tovar</a:t>
            </a:r>
            <a:r>
              <a:rPr lang="sk-SK" dirty="0"/>
              <a:t> možno </a:t>
            </a:r>
            <a:r>
              <a:rPr lang="sk-SK" b="1" dirty="0"/>
              <a:t>reklamovať v</a:t>
            </a:r>
          </a:p>
          <a:p>
            <a:r>
              <a:rPr lang="sk-SK" b="1" dirty="0"/>
              <a:t>záručnej dobe</a:t>
            </a:r>
            <a:r>
              <a:rPr lang="sk-SK" dirty="0"/>
              <a:t>, ktorá </a:t>
            </a:r>
            <a:r>
              <a:rPr lang="sk-SK" b="1" dirty="0"/>
              <a:t>je</a:t>
            </a:r>
            <a:r>
              <a:rPr lang="sk-SK" dirty="0"/>
              <a:t> </a:t>
            </a:r>
            <a:r>
              <a:rPr lang="sk-SK" b="1" dirty="0"/>
              <a:t>minimálne 2 roky</a:t>
            </a:r>
            <a:r>
              <a:rPr lang="sk-SK" dirty="0"/>
              <a:t>...</a:t>
            </a:r>
            <a:r>
              <a:rPr lang="sk-SK" b="1" dirty="0"/>
              <a:t>reklamačná</a:t>
            </a:r>
          </a:p>
          <a:p>
            <a:r>
              <a:rPr lang="sk-SK" b="1" dirty="0"/>
              <a:t>doba je 30 dní</a:t>
            </a:r>
            <a:r>
              <a:rPr lang="sk-SK" dirty="0"/>
              <a:t>...</a:t>
            </a:r>
          </a:p>
        </p:txBody>
      </p:sp>
      <p:sp>
        <p:nvSpPr>
          <p:cNvPr id="5" name="Zvislý zvitok 4"/>
          <p:cNvSpPr/>
          <p:nvPr/>
        </p:nvSpPr>
        <p:spPr>
          <a:xfrm>
            <a:off x="7286644" y="2857496"/>
            <a:ext cx="1643042" cy="214314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sk-SK"/>
          </a:p>
        </p:txBody>
      </p:sp>
      <p:cxnSp>
        <p:nvCxnSpPr>
          <p:cNvPr id="7" name="Rovná spojovacia šípka 6"/>
          <p:cNvCxnSpPr/>
          <p:nvPr/>
        </p:nvCxnSpPr>
        <p:spPr>
          <a:xfrm>
            <a:off x="6500826" y="3714752"/>
            <a:ext cx="857256"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6400800" cy="1507067"/>
          </a:xfrm>
        </p:spPr>
        <p:txBody>
          <a:bodyPr/>
          <a:lstStyle/>
          <a:p>
            <a:pPr algn="ctr"/>
            <a:r>
              <a:rPr lang="sk-SK" dirty="0">
                <a:solidFill>
                  <a:srgbClr val="FFFF00"/>
                </a:solidFill>
                <a:effectLst>
                  <a:outerShdw blurRad="38100" dist="38100" dir="2700000" algn="tl">
                    <a:srgbClr val="000000">
                      <a:alpha val="43137"/>
                    </a:srgbClr>
                  </a:outerShdw>
                </a:effectLst>
              </a:rPr>
              <a:t>Náležitosti reklamácie</a:t>
            </a:r>
          </a:p>
        </p:txBody>
      </p:sp>
      <p:sp>
        <p:nvSpPr>
          <p:cNvPr id="3" name="Zástupný symbol obsahu 2"/>
          <p:cNvSpPr>
            <a:spLocks noGrp="1"/>
          </p:cNvSpPr>
          <p:nvPr>
            <p:ph idx="1"/>
          </p:nvPr>
        </p:nvSpPr>
        <p:spPr>
          <a:xfrm>
            <a:off x="428596" y="2071678"/>
            <a:ext cx="6400800" cy="3615267"/>
          </a:xfrm>
        </p:spPr>
        <p:txBody>
          <a:bodyPr>
            <a:normAutofit/>
          </a:bodyPr>
          <a:lstStyle/>
          <a:p>
            <a:r>
              <a:rPr lang="sk-SK" sz="2600" u="sng" dirty="0">
                <a:solidFill>
                  <a:srgbClr val="FF0000"/>
                </a:solidFill>
                <a:latin typeface="Arial" pitchFamily="34" charset="0"/>
                <a:cs typeface="Arial" pitchFamily="34" charset="0"/>
              </a:rPr>
              <a:t>Záhlavie</a:t>
            </a:r>
            <a:r>
              <a:rPr lang="sk-SK" sz="2600" dirty="0">
                <a:latin typeface="Arial" pitchFamily="34" charset="0"/>
                <a:cs typeface="Arial" pitchFamily="34" charset="0"/>
              </a:rPr>
              <a:t>: meno a priezvisko, adresa </a:t>
            </a:r>
            <a:r>
              <a:rPr lang="sk-SK" sz="2600" dirty="0">
                <a:latin typeface="Arial" pitchFamily="34" charset="0"/>
                <a:cs typeface="Arial" pitchFamily="34" charset="0"/>
                <a:sym typeface="Wingdings" pitchFamily="2" charset="2"/>
              </a:rPr>
              <a:t> toho kto reklamuje</a:t>
            </a:r>
          </a:p>
          <a:p>
            <a:r>
              <a:rPr lang="sk-SK" sz="2600" u="sng" dirty="0">
                <a:solidFill>
                  <a:srgbClr val="FF0000"/>
                </a:solidFill>
                <a:latin typeface="Arial" pitchFamily="34" charset="0"/>
                <a:cs typeface="Arial" pitchFamily="34" charset="0"/>
                <a:sym typeface="Wingdings" pitchFamily="2" charset="2"/>
              </a:rPr>
              <a:t>Adresa predajne </a:t>
            </a:r>
            <a:r>
              <a:rPr lang="sk-SK" sz="2600" dirty="0">
                <a:latin typeface="Arial" pitchFamily="34" charset="0"/>
                <a:cs typeface="Arial" pitchFamily="34" charset="0"/>
                <a:sym typeface="Wingdings" pitchFamily="2" charset="2"/>
              </a:rPr>
              <a:t>kde sme tovar kúpili</a:t>
            </a:r>
          </a:p>
          <a:p>
            <a:r>
              <a:rPr lang="sk-SK" sz="2600" u="sng" dirty="0">
                <a:solidFill>
                  <a:srgbClr val="FF0000"/>
                </a:solidFill>
                <a:latin typeface="Arial" pitchFamily="34" charset="0"/>
                <a:cs typeface="Arial" pitchFamily="34" charset="0"/>
                <a:sym typeface="Wingdings" pitchFamily="2" charset="2"/>
              </a:rPr>
              <a:t>Miesto a dátum</a:t>
            </a:r>
            <a:r>
              <a:rPr lang="sk-SK" sz="2600" dirty="0">
                <a:latin typeface="Arial" pitchFamily="34" charset="0"/>
                <a:cs typeface="Arial" pitchFamily="34" charset="0"/>
                <a:sym typeface="Wingdings" pitchFamily="2" charset="2"/>
              </a:rPr>
              <a:t>, kedy sme reklamáciu písali</a:t>
            </a:r>
          </a:p>
          <a:p>
            <a:r>
              <a:rPr lang="sk-SK" sz="2600" u="sng" dirty="0">
                <a:solidFill>
                  <a:srgbClr val="FF0000"/>
                </a:solidFill>
                <a:latin typeface="Arial" pitchFamily="34" charset="0"/>
                <a:cs typeface="Arial" pitchFamily="34" charset="0"/>
                <a:sym typeface="Wingdings" pitchFamily="2" charset="2"/>
              </a:rPr>
              <a:t>Vec – Reklamácia </a:t>
            </a:r>
            <a:r>
              <a:rPr lang="sk-SK" sz="2600" dirty="0">
                <a:latin typeface="Arial" pitchFamily="34" charset="0"/>
                <a:cs typeface="Arial" pitchFamily="34" charset="0"/>
                <a:sym typeface="Wingdings" pitchFamily="2" charset="2"/>
              </a:rPr>
              <a:t>– druh tovaru</a:t>
            </a:r>
            <a:endParaRPr lang="sk-SK" sz="2600" dirty="0">
              <a:latin typeface="Arial" pitchFamily="34" charset="0"/>
              <a:cs typeface="Arial" pitchFamily="34" charset="0"/>
            </a:endParaRPr>
          </a:p>
        </p:txBody>
      </p:sp>
      <p:pic>
        <p:nvPicPr>
          <p:cNvPr id="3074" name="Picture 2" descr="Tenisky klipart zdarma ke stažení"/>
          <p:cNvPicPr>
            <a:picLocks noChangeAspect="1" noChangeArrowheads="1"/>
          </p:cNvPicPr>
          <p:nvPr/>
        </p:nvPicPr>
        <p:blipFill>
          <a:blip r:embed="rId2"/>
          <a:srcRect/>
          <a:stretch>
            <a:fillRect/>
          </a:stretch>
        </p:blipFill>
        <p:spPr bwMode="auto">
          <a:xfrm>
            <a:off x="6453192" y="4551593"/>
            <a:ext cx="2690808" cy="230640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6400800" cy="1507067"/>
          </a:xfrm>
        </p:spPr>
        <p:txBody>
          <a:bodyPr/>
          <a:lstStyle/>
          <a:p>
            <a:r>
              <a:rPr lang="sk-SK" dirty="0">
                <a:solidFill>
                  <a:srgbClr val="FFFF00"/>
                </a:solidFill>
                <a:effectLst>
                  <a:outerShdw blurRad="38100" dist="38100" dir="2700000" algn="tl">
                    <a:srgbClr val="000000">
                      <a:alpha val="43137"/>
                    </a:srgbClr>
                  </a:outerShdw>
                </a:effectLst>
              </a:rPr>
              <a:t>Náležitosti reklamácie</a:t>
            </a:r>
            <a:endParaRPr lang="sk-SK" dirty="0"/>
          </a:p>
        </p:txBody>
      </p:sp>
      <p:sp>
        <p:nvSpPr>
          <p:cNvPr id="3" name="Zástupný symbol obsahu 2"/>
          <p:cNvSpPr>
            <a:spLocks noGrp="1"/>
          </p:cNvSpPr>
          <p:nvPr>
            <p:ph idx="1"/>
          </p:nvPr>
        </p:nvSpPr>
        <p:spPr>
          <a:xfrm>
            <a:off x="428596" y="1214422"/>
            <a:ext cx="6400800" cy="5500726"/>
          </a:xfrm>
        </p:spPr>
        <p:txBody>
          <a:bodyPr>
            <a:normAutofit/>
          </a:bodyPr>
          <a:lstStyle/>
          <a:p>
            <a:r>
              <a:rPr lang="sk-SK" sz="2600" u="sng" dirty="0">
                <a:solidFill>
                  <a:srgbClr val="FF0000"/>
                </a:solidFill>
                <a:latin typeface="Arial" pitchFamily="34" charset="0"/>
                <a:cs typeface="Arial" pitchFamily="34" charset="0"/>
              </a:rPr>
              <a:t>Text reklamácie:</a:t>
            </a:r>
          </a:p>
          <a:p>
            <a:pPr lvl="1"/>
            <a:r>
              <a:rPr lang="sk-SK" sz="2400" dirty="0">
                <a:solidFill>
                  <a:schemeClr val="bg1"/>
                </a:solidFill>
                <a:latin typeface="Arial" pitchFamily="34" charset="0"/>
                <a:cs typeface="Arial" pitchFamily="34" charset="0"/>
              </a:rPr>
              <a:t>S akým výrobkom sme nespokojní </a:t>
            </a:r>
            <a:r>
              <a:rPr lang="sk-SK" sz="2400" dirty="0">
                <a:latin typeface="Arial" pitchFamily="34" charset="0"/>
                <a:cs typeface="Arial" pitchFamily="34" charset="0"/>
              </a:rPr>
              <a:t>(napr. tenisky, mobil, tričko)</a:t>
            </a:r>
          </a:p>
          <a:p>
            <a:pPr lvl="1"/>
            <a:r>
              <a:rPr lang="sk-SK" sz="2400" dirty="0">
                <a:latin typeface="Arial" pitchFamily="34" charset="0"/>
                <a:cs typeface="Arial" pitchFamily="34" charset="0"/>
              </a:rPr>
              <a:t>Kde a kedy bol výrobok kúpený</a:t>
            </a:r>
          </a:p>
          <a:p>
            <a:pPr lvl="1"/>
            <a:r>
              <a:rPr lang="sk-SK" sz="2400" dirty="0">
                <a:solidFill>
                  <a:schemeClr val="bg1"/>
                </a:solidFill>
                <a:latin typeface="Arial" pitchFamily="34" charset="0"/>
                <a:cs typeface="Arial" pitchFamily="34" charset="0"/>
              </a:rPr>
              <a:t>V čom sú problémy s výrobkom </a:t>
            </a:r>
            <a:r>
              <a:rPr lang="sk-SK" sz="2400" dirty="0">
                <a:latin typeface="Arial" pitchFamily="34" charset="0"/>
                <a:cs typeface="Arial" pitchFamily="34" charset="0"/>
              </a:rPr>
              <a:t>(napr. farba, podrážka), </a:t>
            </a:r>
            <a:r>
              <a:rPr lang="sk-SK" sz="2400" dirty="0" err="1">
                <a:latin typeface="Arial" pitchFamily="34" charset="0"/>
                <a:cs typeface="Arial" pitchFamily="34" charset="0"/>
              </a:rPr>
              <a:t>vada</a:t>
            </a:r>
            <a:r>
              <a:rPr lang="sk-SK" sz="2400" dirty="0">
                <a:latin typeface="Arial" pitchFamily="34" charset="0"/>
                <a:cs typeface="Arial" pitchFamily="34" charset="0"/>
              </a:rPr>
              <a:t> (odstrániteľná, neodstrániteľná)</a:t>
            </a:r>
          </a:p>
          <a:p>
            <a:pPr lvl="1"/>
            <a:r>
              <a:rPr lang="sk-SK" sz="2400" dirty="0">
                <a:latin typeface="Arial" pitchFamily="34" charset="0"/>
                <a:cs typeface="Arial" pitchFamily="34" charset="0"/>
              </a:rPr>
              <a:t>Ako vyriešiť problém </a:t>
            </a:r>
            <a:r>
              <a:rPr lang="sk-SK" sz="2400" dirty="0">
                <a:latin typeface="Arial" pitchFamily="34" charset="0"/>
                <a:cs typeface="Arial" pitchFamily="34" charset="0"/>
                <a:sym typeface="Wingdings" pitchFamily="2" charset="2"/>
              </a:rPr>
              <a:t> </a:t>
            </a:r>
            <a:r>
              <a:rPr lang="sk-SK" sz="2400" dirty="0">
                <a:solidFill>
                  <a:schemeClr val="bg1"/>
                </a:solidFill>
                <a:latin typeface="Arial" pitchFamily="34" charset="0"/>
                <a:cs typeface="Arial" pitchFamily="34" charset="0"/>
                <a:sym typeface="Wingdings" pitchFamily="2" charset="2"/>
              </a:rPr>
              <a:t>oprava</a:t>
            </a:r>
            <a:r>
              <a:rPr lang="sk-SK" sz="2400" dirty="0">
                <a:latin typeface="Arial" pitchFamily="34" charset="0"/>
                <a:cs typeface="Arial" pitchFamily="34" charset="0"/>
                <a:sym typeface="Wingdings" pitchFamily="2" charset="2"/>
              </a:rPr>
              <a:t>, </a:t>
            </a:r>
            <a:r>
              <a:rPr lang="sk-SK" sz="2400" dirty="0">
                <a:solidFill>
                  <a:schemeClr val="bg1"/>
                </a:solidFill>
                <a:latin typeface="Arial" pitchFamily="34" charset="0"/>
                <a:cs typeface="Arial" pitchFamily="34" charset="0"/>
                <a:sym typeface="Wingdings" pitchFamily="2" charset="2"/>
              </a:rPr>
              <a:t>výmena</a:t>
            </a:r>
            <a:r>
              <a:rPr lang="sk-SK" sz="2400" dirty="0">
                <a:latin typeface="Arial" pitchFamily="34" charset="0"/>
                <a:cs typeface="Arial" pitchFamily="34" charset="0"/>
                <a:sym typeface="Wingdings" pitchFamily="2" charset="2"/>
              </a:rPr>
              <a:t>, </a:t>
            </a:r>
            <a:r>
              <a:rPr lang="sk-SK" sz="2400" dirty="0">
                <a:solidFill>
                  <a:schemeClr val="bg1"/>
                </a:solidFill>
                <a:latin typeface="Arial" pitchFamily="34" charset="0"/>
                <a:cs typeface="Arial" pitchFamily="34" charset="0"/>
                <a:sym typeface="Wingdings" pitchFamily="2" charset="2"/>
              </a:rPr>
              <a:t>zľava</a:t>
            </a:r>
            <a:r>
              <a:rPr lang="sk-SK" sz="2400" dirty="0">
                <a:latin typeface="Arial" pitchFamily="34" charset="0"/>
                <a:cs typeface="Arial" pitchFamily="34" charset="0"/>
                <a:sym typeface="Wingdings" pitchFamily="2" charset="2"/>
              </a:rPr>
              <a:t>, </a:t>
            </a:r>
            <a:r>
              <a:rPr lang="sk-SK" sz="2400" dirty="0">
                <a:solidFill>
                  <a:schemeClr val="bg1"/>
                </a:solidFill>
                <a:latin typeface="Arial" pitchFamily="34" charset="0"/>
                <a:cs typeface="Arial" pitchFamily="34" charset="0"/>
                <a:sym typeface="Wingdings" pitchFamily="2" charset="2"/>
              </a:rPr>
              <a:t>vrátanie peňazí</a:t>
            </a:r>
          </a:p>
          <a:p>
            <a:pPr lvl="1"/>
            <a:r>
              <a:rPr lang="sk-SK" sz="2400" dirty="0">
                <a:solidFill>
                  <a:schemeClr val="bg1"/>
                </a:solidFill>
                <a:latin typeface="Arial" pitchFamily="34" charset="0"/>
                <a:cs typeface="Arial" pitchFamily="34" charset="0"/>
                <a:sym typeface="Wingdings" pitchFamily="2" charset="2"/>
              </a:rPr>
              <a:t>Doklady o kúpe tovaru</a:t>
            </a:r>
            <a:r>
              <a:rPr lang="sk-SK" sz="2400" dirty="0">
                <a:latin typeface="Arial" pitchFamily="34" charset="0"/>
                <a:cs typeface="Arial" pitchFamily="34" charset="0"/>
                <a:sym typeface="Wingdings" pitchFamily="2" charset="2"/>
              </a:rPr>
              <a:t>  faktúra, pokladničný blok, výpis z banky, záručný list</a:t>
            </a:r>
            <a:endParaRPr lang="sk-SK" sz="2400" dirty="0">
              <a:latin typeface="Arial" pitchFamily="34" charset="0"/>
              <a:cs typeface="Arial" pitchFamily="34" charset="0"/>
            </a:endParaRPr>
          </a:p>
        </p:txBody>
      </p:sp>
      <p:pic>
        <p:nvPicPr>
          <p:cNvPr id="2050" name="Picture 2" descr="Vzor faktúry pre neplatcu DPH | Podnikam.sk"/>
          <p:cNvPicPr>
            <a:picLocks noChangeAspect="1" noChangeArrowheads="1"/>
          </p:cNvPicPr>
          <p:nvPr/>
        </p:nvPicPr>
        <p:blipFill>
          <a:blip r:embed="rId2"/>
          <a:srcRect/>
          <a:stretch>
            <a:fillRect/>
          </a:stretch>
        </p:blipFill>
        <p:spPr bwMode="auto">
          <a:xfrm>
            <a:off x="5857884" y="0"/>
            <a:ext cx="3286116" cy="1928802"/>
          </a:xfrm>
          <a:prstGeom prst="rect">
            <a:avLst/>
          </a:prstGeom>
          <a:noFill/>
        </p:spPr>
      </p:pic>
      <p:sp>
        <p:nvSpPr>
          <p:cNvPr id="5" name="BlokTextu 4"/>
          <p:cNvSpPr txBox="1"/>
          <p:nvPr/>
        </p:nvSpPr>
        <p:spPr>
          <a:xfrm>
            <a:off x="4929190" y="0"/>
            <a:ext cx="974947" cy="369332"/>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sk-SK" b="1" dirty="0"/>
              <a:t>faktúra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6400800" cy="1507067"/>
          </a:xfrm>
        </p:spPr>
        <p:txBody>
          <a:bodyPr/>
          <a:lstStyle/>
          <a:p>
            <a:pPr algn="ctr"/>
            <a:r>
              <a:rPr lang="sk-SK" dirty="0">
                <a:solidFill>
                  <a:srgbClr val="FFFF00"/>
                </a:solidFill>
                <a:effectLst>
                  <a:outerShdw blurRad="38100" dist="38100" dir="2700000" algn="tl">
                    <a:srgbClr val="000000">
                      <a:alpha val="43137"/>
                    </a:srgbClr>
                  </a:outerShdw>
                </a:effectLst>
              </a:rPr>
              <a:t>Náležitosti reklamácie</a:t>
            </a:r>
            <a:endParaRPr lang="sk-SK" dirty="0"/>
          </a:p>
        </p:txBody>
      </p:sp>
      <p:sp>
        <p:nvSpPr>
          <p:cNvPr id="3" name="Zástupný symbol obsahu 2"/>
          <p:cNvSpPr>
            <a:spLocks noGrp="1"/>
          </p:cNvSpPr>
          <p:nvPr>
            <p:ph idx="1"/>
          </p:nvPr>
        </p:nvSpPr>
        <p:spPr>
          <a:xfrm>
            <a:off x="428596" y="1857364"/>
            <a:ext cx="6400800" cy="3615267"/>
          </a:xfrm>
        </p:spPr>
        <p:txBody>
          <a:bodyPr>
            <a:normAutofit/>
          </a:bodyPr>
          <a:lstStyle/>
          <a:p>
            <a:r>
              <a:rPr lang="sk-SK" sz="2600" u="sng" dirty="0">
                <a:solidFill>
                  <a:srgbClr val="FF0000"/>
                </a:solidFill>
                <a:latin typeface="Arial" pitchFamily="34" charset="0"/>
                <a:cs typeface="Arial" pitchFamily="34" charset="0"/>
              </a:rPr>
              <a:t>Záver reklamácie: </a:t>
            </a:r>
            <a:r>
              <a:rPr lang="sk-SK" sz="2600" dirty="0">
                <a:latin typeface="Arial" pitchFamily="34" charset="0"/>
                <a:cs typeface="Arial" pitchFamily="34" charset="0"/>
              </a:rPr>
              <a:t>obsahuje zdvorilostné formulky (napr. za kladné vybavenie vopred ďakujem...)</a:t>
            </a:r>
          </a:p>
          <a:p>
            <a:r>
              <a:rPr lang="sk-SK" sz="2600" u="sng" dirty="0">
                <a:solidFill>
                  <a:srgbClr val="FF0000"/>
                </a:solidFill>
                <a:latin typeface="Arial" pitchFamily="34" charset="0"/>
                <a:cs typeface="Arial" pitchFamily="34" charset="0"/>
              </a:rPr>
              <a:t>Podpis</a:t>
            </a:r>
            <a:r>
              <a:rPr lang="sk-SK" sz="2600" dirty="0">
                <a:latin typeface="Arial" pitchFamily="34" charset="0"/>
                <a:cs typeface="Arial" pitchFamily="34" charset="0"/>
              </a:rPr>
              <a:t> </a:t>
            </a:r>
          </a:p>
          <a:p>
            <a:r>
              <a:rPr lang="sk-SK" sz="2600" u="sng" dirty="0">
                <a:solidFill>
                  <a:srgbClr val="FF0000"/>
                </a:solidFill>
                <a:latin typeface="Arial" pitchFamily="34" charset="0"/>
                <a:cs typeface="Arial" pitchFamily="34" charset="0"/>
              </a:rPr>
              <a:t>Prílohy</a:t>
            </a:r>
            <a:r>
              <a:rPr lang="sk-SK" sz="2600" dirty="0">
                <a:latin typeface="Arial" pitchFamily="34" charset="0"/>
                <a:cs typeface="Arial" pitchFamily="34" charset="0"/>
              </a:rPr>
              <a:t> – napr. záručný list, </a:t>
            </a:r>
            <a:r>
              <a:rPr lang="sk-SK" sz="2600" dirty="0">
                <a:effectLst>
                  <a:outerShdw blurRad="38100" dist="38100" dir="2700000" algn="tl">
                    <a:srgbClr val="000000">
                      <a:alpha val="43137"/>
                    </a:srgbClr>
                  </a:outerShdw>
                </a:effectLst>
                <a:latin typeface="Arial" pitchFamily="34" charset="0"/>
                <a:cs typeface="Arial" pitchFamily="34" charset="0"/>
              </a:rPr>
              <a:t>pokladničný blok</a:t>
            </a:r>
          </a:p>
        </p:txBody>
      </p:sp>
      <p:pic>
        <p:nvPicPr>
          <p:cNvPr id="1026" name="Picture 2" descr="Vzorový pokladničný doklad"/>
          <p:cNvPicPr>
            <a:picLocks noChangeAspect="1" noChangeArrowheads="1"/>
          </p:cNvPicPr>
          <p:nvPr/>
        </p:nvPicPr>
        <p:blipFill>
          <a:blip r:embed="rId2"/>
          <a:srcRect/>
          <a:stretch>
            <a:fillRect/>
          </a:stretch>
        </p:blipFill>
        <p:spPr bwMode="auto">
          <a:xfrm>
            <a:off x="6715140" y="4572004"/>
            <a:ext cx="2428860" cy="242886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C03C8B-B88D-4331-A998-C7B6EEC86796}"/>
              </a:ext>
            </a:extLst>
          </p:cNvPr>
          <p:cNvSpPr>
            <a:spLocks noGrp="1"/>
          </p:cNvSpPr>
          <p:nvPr>
            <p:ph type="title"/>
          </p:nvPr>
        </p:nvSpPr>
        <p:spPr>
          <a:xfrm>
            <a:off x="480596" y="1772816"/>
            <a:ext cx="8267868" cy="4752528"/>
          </a:xfrm>
        </p:spPr>
        <p:txBody>
          <a:bodyPr/>
          <a:lstStyle/>
          <a:p>
            <a:r>
              <a:rPr lang="sk-SK"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Úloha:</a:t>
            </a:r>
            <a: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Z prezentácie </a:t>
            </a:r>
            <a:r>
              <a:rPr lang="sk-SK"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 </a:t>
            </a:r>
            <a: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Prepísať poznámky do zošita a naučiť sa nové učivo s poznámok.  </a:t>
            </a:r>
            <a:b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k-SK"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Vypracuj jeden </a:t>
            </a:r>
            <a: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návrh reklamácie podľa zadania:</a:t>
            </a:r>
            <a:b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reklamácia na tenisky, na ktorých sa odlepila podrážka</a:t>
            </a:r>
            <a:b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reklamácia na mobil, lebo často vypadáva signál</a:t>
            </a:r>
            <a:b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reklamácia na tričko, ktoré po prvom praní stratilo pôvodnú farbu</a:t>
            </a:r>
            <a:b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sk-SK"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k-SK" sz="1600" cap="none"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odfoť mi vypracované úlohy  a pošli na:  bronislava.uhnakova@gmail.com</a:t>
            </a:r>
            <a:br>
              <a:rPr lang="sk-SK" sz="1800" dirty="0">
                <a:effectLst/>
                <a:latin typeface="Calibri" panose="020F0502020204030204" pitchFamily="34" charset="0"/>
                <a:ea typeface="Calibri" panose="020F0502020204030204" pitchFamily="34" charset="0"/>
                <a:cs typeface="Times New Roman" panose="02020603050405020304" pitchFamily="18" charset="0"/>
              </a:rPr>
            </a:br>
            <a:endParaRPr lang="sk-SK" dirty="0"/>
          </a:p>
        </p:txBody>
      </p:sp>
      <p:sp>
        <p:nvSpPr>
          <p:cNvPr id="3" name="Zástupný obsah 2">
            <a:extLst>
              <a:ext uri="{FF2B5EF4-FFF2-40B4-BE49-F238E27FC236}">
                <a16:creationId xmlns:a16="http://schemas.microsoft.com/office/drawing/2014/main" id="{9D4A3BC4-6121-416E-B61B-C13FBB919B20}"/>
              </a:ext>
            </a:extLst>
          </p:cNvPr>
          <p:cNvSpPr>
            <a:spLocks noGrp="1"/>
          </p:cNvSpPr>
          <p:nvPr>
            <p:ph idx="1"/>
          </p:nvPr>
        </p:nvSpPr>
        <p:spPr>
          <a:xfrm>
            <a:off x="513159" y="685801"/>
            <a:ext cx="6400800" cy="654967"/>
          </a:xfrm>
        </p:spPr>
        <p:txBody>
          <a:bodyPr/>
          <a:lstStyle/>
          <a:p>
            <a:r>
              <a:rPr lang="sk-SK" dirty="0"/>
              <a:t>ÚLOHA:</a:t>
            </a:r>
          </a:p>
        </p:txBody>
      </p:sp>
    </p:spTree>
    <p:extLst>
      <p:ext uri="{BB962C8B-B14F-4D97-AF65-F5344CB8AC3E}">
        <p14:creationId xmlns:p14="http://schemas.microsoft.com/office/powerpoint/2010/main" val="3273420272"/>
      </p:ext>
    </p:extLst>
  </p:cSld>
  <p:clrMapOvr>
    <a:masterClrMapping/>
  </p:clrMapOvr>
</p:sld>
</file>

<file path=ppt/theme/theme1.xml><?xml version="1.0" encoding="utf-8"?>
<a:theme xmlns:a="http://schemas.openxmlformats.org/drawingml/2006/main" name="Motív1">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Motív1</Template>
  <TotalTime>358</TotalTime>
  <Words>390</Words>
  <Application>Microsoft Office PowerPoint</Application>
  <PresentationFormat>Předvádění na obrazovce (4:3)</PresentationFormat>
  <Paragraphs>41</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Calibri</vt:lpstr>
      <vt:lpstr>Century Gothic</vt:lpstr>
      <vt:lpstr>Times New Roman</vt:lpstr>
      <vt:lpstr>Wingdings 3</vt:lpstr>
      <vt:lpstr>Motív1</vt:lpstr>
      <vt:lpstr>Ochrana spotrebiteľa</vt:lpstr>
      <vt:lpstr>Kde hľadať pomoc?</vt:lpstr>
      <vt:lpstr>Právo a spotrebiteľ</vt:lpstr>
      <vt:lpstr>Právo na nápravu</vt:lpstr>
      <vt:lpstr>Reklamácia</vt:lpstr>
      <vt:lpstr>Náležitosti reklamácie</vt:lpstr>
      <vt:lpstr>Náležitosti reklamácie</vt:lpstr>
      <vt:lpstr>Náležitosti reklamácie</vt:lpstr>
      <vt:lpstr>Úloha:  Z prezentácie si Prepísať poznámky do zošita a naučiť sa nové učivo s poznámok.   Vypracuj jeden návrh reklamácie podľa zadania: 1. reklamácia na tenisky, na ktorých sa odlepila podrážka 2. reklamácia na mobil, lebo často vypadáva signál 3. reklamácia na tričko, ktoré po prvom praní stratilo pôvodnú farbu   odfoť mi vypracované úlohy  a pošli na:  bronislava.uhnakova@gmail.com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spotrebiteľa</dc:title>
  <dc:creator>Branislav Benčič</dc:creator>
  <cp:lastModifiedBy>Broňa</cp:lastModifiedBy>
  <cp:revision>44</cp:revision>
  <dcterms:created xsi:type="dcterms:W3CDTF">2020-05-24T17:33:30Z</dcterms:created>
  <dcterms:modified xsi:type="dcterms:W3CDTF">2021-02-14T12:36:54Z</dcterms:modified>
</cp:coreProperties>
</file>