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2C27A-8AFA-4487-8DA2-E71D146C52A4}" type="datetimeFigureOut">
              <a:rPr lang="sk-SK" smtClean="0"/>
              <a:t>30.01.2020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4BA2B-57BD-4F97-8B3E-5B9A7C6CCF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024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4BA2B-57BD-4F97-8B3E-5B9A7C6CCFE1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7640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255B-CFEA-4714-9973-BA15D195DBFD}" type="datetimeFigureOut">
              <a:rPr lang="sk-SK" smtClean="0"/>
              <a:t>30.01.2020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ABD4-FE94-43A2-98EE-6E3D5B7FF7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245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255B-CFEA-4714-9973-BA15D195DBFD}" type="datetimeFigureOut">
              <a:rPr lang="sk-SK" smtClean="0"/>
              <a:t>30.01.2020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ABD4-FE94-43A2-98EE-6E3D5B7FF7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584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255B-CFEA-4714-9973-BA15D195DBFD}" type="datetimeFigureOut">
              <a:rPr lang="sk-SK" smtClean="0"/>
              <a:t>30.01.2020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ABD4-FE94-43A2-98EE-6E3D5B7FF7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242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255B-CFEA-4714-9973-BA15D195DBFD}" type="datetimeFigureOut">
              <a:rPr lang="sk-SK" smtClean="0"/>
              <a:t>30.01.2020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ABD4-FE94-43A2-98EE-6E3D5B7FF7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165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255B-CFEA-4714-9973-BA15D195DBFD}" type="datetimeFigureOut">
              <a:rPr lang="sk-SK" smtClean="0"/>
              <a:t>30.01.2020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ABD4-FE94-43A2-98EE-6E3D5B7FF7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991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255B-CFEA-4714-9973-BA15D195DBFD}" type="datetimeFigureOut">
              <a:rPr lang="sk-SK" smtClean="0"/>
              <a:t>30.01.2020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ABD4-FE94-43A2-98EE-6E3D5B7FF7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409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255B-CFEA-4714-9973-BA15D195DBFD}" type="datetimeFigureOut">
              <a:rPr lang="sk-SK" smtClean="0"/>
              <a:t>30.01.2020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ABD4-FE94-43A2-98EE-6E3D5B7FF7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39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255B-CFEA-4714-9973-BA15D195DBFD}" type="datetimeFigureOut">
              <a:rPr lang="sk-SK" smtClean="0"/>
              <a:t>30.01.2020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ABD4-FE94-43A2-98EE-6E3D5B7FF7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05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255B-CFEA-4714-9973-BA15D195DBFD}" type="datetimeFigureOut">
              <a:rPr lang="sk-SK" smtClean="0"/>
              <a:t>30.01.2020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ABD4-FE94-43A2-98EE-6E3D5B7FF7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453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255B-CFEA-4714-9973-BA15D195DBFD}" type="datetimeFigureOut">
              <a:rPr lang="sk-SK" smtClean="0"/>
              <a:t>30.01.2020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ABD4-FE94-43A2-98EE-6E3D5B7FF7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214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255B-CFEA-4714-9973-BA15D195DBFD}" type="datetimeFigureOut">
              <a:rPr lang="sk-SK" smtClean="0"/>
              <a:t>30.01.2020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ABD4-FE94-43A2-98EE-6E3D5B7FF7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848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255B-CFEA-4714-9973-BA15D195DBFD}" type="datetimeFigureOut">
              <a:rPr lang="sk-SK" smtClean="0"/>
              <a:t>30.01.2020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6ABD4-FE94-43A2-98EE-6E3D5B7FF7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425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Osová súmernosť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102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161925" y="620688"/>
            <a:ext cx="6751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u="sng" dirty="0">
                <a:solidFill>
                  <a:srgbClr val="FF0000"/>
                </a:solidFill>
              </a:rPr>
              <a:t>Náš cieľ je preniesť bod X cez os </a:t>
            </a:r>
            <a:r>
              <a:rPr lang="sk-SK" altLang="sk-SK" i="1" u="sng" dirty="0">
                <a:solidFill>
                  <a:srgbClr val="FF0000"/>
                </a:solidFill>
              </a:rPr>
              <a:t>o</a:t>
            </a:r>
            <a:r>
              <a:rPr lang="sk-SK" altLang="sk-SK" u="sng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Line 16"/>
          <p:cNvSpPr>
            <a:spLocks noChangeShapeType="1"/>
          </p:cNvSpPr>
          <p:nvPr/>
        </p:nvSpPr>
        <p:spPr bwMode="auto">
          <a:xfrm>
            <a:off x="3671888" y="1091272"/>
            <a:ext cx="0" cy="20240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4" name="Picture 8" descr="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0" y="1923223"/>
            <a:ext cx="4953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X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002" y="2399473"/>
            <a:ext cx="404813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3627438" y="1314450"/>
            <a:ext cx="271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i="1" dirty="0"/>
              <a:t>o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323527" y="3212976"/>
            <a:ext cx="8596520" cy="1892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dirty="0" smtClean="0"/>
              <a:t>Postup:    1. narysujeme polpriamku, ktorá bude kolmá na os a bude prechádzať bodom X.</a:t>
            </a:r>
          </a:p>
          <a:p>
            <a:pPr>
              <a:spcBef>
                <a:spcPct val="50000"/>
              </a:spcBef>
            </a:pPr>
            <a:r>
              <a:rPr lang="sk-SK" altLang="sk-SK" dirty="0" smtClean="0"/>
              <a:t>	2. prienikom priamky o a kolmice je bod O.</a:t>
            </a:r>
          </a:p>
          <a:p>
            <a:pPr>
              <a:spcBef>
                <a:spcPct val="50000"/>
              </a:spcBef>
            </a:pPr>
            <a:r>
              <a:rPr lang="sk-SK" altLang="sk-SK" dirty="0" smtClean="0"/>
              <a:t>	3. kružidlom prenesieme vzdialenosť </a:t>
            </a:r>
            <a:r>
              <a:rPr lang="en-US" altLang="sk-SK" dirty="0" smtClean="0">
                <a:cs typeface="Arial" charset="0"/>
              </a:rPr>
              <a:t>|</a:t>
            </a:r>
            <a:r>
              <a:rPr lang="sk-SK" altLang="sk-SK" dirty="0" smtClean="0">
                <a:cs typeface="Arial" charset="0"/>
              </a:rPr>
              <a:t>XO</a:t>
            </a:r>
            <a:r>
              <a:rPr lang="en-US" altLang="sk-SK" dirty="0" smtClean="0">
                <a:cs typeface="Arial" charset="0"/>
              </a:rPr>
              <a:t>|</a:t>
            </a:r>
            <a:r>
              <a:rPr lang="sk-SK" altLang="sk-SK" dirty="0" smtClean="0">
                <a:cs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sk-SK" altLang="sk-SK" dirty="0" smtClean="0">
                <a:cs typeface="Arial" charset="0"/>
              </a:rPr>
              <a:t>	4. vzniknutý bod nazveme X´.</a:t>
            </a:r>
            <a:endParaRPr lang="en-US" altLang="sk-SK" dirty="0" smtClean="0">
              <a:cs typeface="Arial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558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2168525"/>
            <a:ext cx="4381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9" descr="Bez názv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8" y="2528888"/>
            <a:ext cx="4921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0" y="2301875"/>
            <a:ext cx="4953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2301875"/>
            <a:ext cx="4953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X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2708275"/>
            <a:ext cx="5842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ez_názv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1584325"/>
            <a:ext cx="28813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3671888" y="1449388"/>
            <a:ext cx="0" cy="20240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2232025" y="2573338"/>
            <a:ext cx="53101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0" name="Picture 11" descr="X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002" y="2715639"/>
            <a:ext cx="404813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3627438" y="1314450"/>
            <a:ext cx="271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i="1" dirty="0"/>
              <a:t>o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755576" y="3789040"/>
            <a:ext cx="1874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X – vzor</a:t>
            </a:r>
          </a:p>
          <a:p>
            <a:r>
              <a:rPr lang="sk-SK" dirty="0" smtClean="0"/>
              <a:t>X´- obraz</a:t>
            </a:r>
          </a:p>
          <a:p>
            <a:r>
              <a:rPr lang="sk-SK" dirty="0" smtClean="0"/>
              <a:t>O – os súmernosti</a:t>
            </a:r>
            <a:endParaRPr lang="sk-SK" dirty="0"/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3875530" y="3743456"/>
            <a:ext cx="1214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000" dirty="0" smtClean="0">
                <a:sym typeface="Symbol"/>
              </a:rPr>
              <a:t></a:t>
            </a:r>
            <a:r>
              <a:rPr lang="sk-SK" altLang="sk-SK" sz="2000" dirty="0" smtClean="0"/>
              <a:t>XX´</a:t>
            </a:r>
            <a:r>
              <a:rPr lang="en-US" altLang="sk-SK" sz="2000" dirty="0" smtClean="0"/>
              <a:t>|</a:t>
            </a:r>
            <a:r>
              <a:rPr lang="sk-SK" altLang="sk-SK" sz="2000" dirty="0" smtClean="0"/>
              <a:t> </a:t>
            </a:r>
            <a:r>
              <a:rPr lang="sk-SK" altLang="sk-SK" sz="2000" dirty="0" smtClean="0">
                <a:sym typeface="Symbol"/>
              </a:rPr>
              <a:t> </a:t>
            </a:r>
            <a:r>
              <a:rPr lang="sk-SK" altLang="sk-SK" sz="2000" i="1" dirty="0" smtClean="0"/>
              <a:t>o</a:t>
            </a:r>
            <a:r>
              <a:rPr lang="sk-SK" altLang="sk-SK" sz="2000" dirty="0" smtClean="0"/>
              <a:t> </a:t>
            </a:r>
            <a:endParaRPr lang="sk-SK" altLang="sk-SK" sz="2000" dirty="0"/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3898900" y="4140331"/>
            <a:ext cx="3284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 sz="2000" dirty="0"/>
              <a:t>|</a:t>
            </a:r>
            <a:r>
              <a:rPr lang="sk-SK" altLang="sk-SK" sz="2000" dirty="0"/>
              <a:t>XO</a:t>
            </a:r>
            <a:r>
              <a:rPr lang="en-US" altLang="sk-SK" sz="2000" dirty="0"/>
              <a:t>|</a:t>
            </a:r>
            <a:r>
              <a:rPr lang="sk-SK" altLang="sk-SK" sz="2000" dirty="0"/>
              <a:t> = </a:t>
            </a:r>
            <a:r>
              <a:rPr lang="en-US" altLang="sk-SK" sz="2000" dirty="0"/>
              <a:t>|</a:t>
            </a:r>
            <a:r>
              <a:rPr lang="sk-SK" altLang="sk-SK" sz="2000" dirty="0"/>
              <a:t>OX´</a:t>
            </a:r>
            <a:r>
              <a:rPr lang="en-US" altLang="sk-SK" sz="2000" dirty="0"/>
              <a:t>|</a:t>
            </a:r>
            <a:endParaRPr lang="sk-SK" altLang="sk-SK" sz="2000" dirty="0"/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36525" y="4726590"/>
            <a:ext cx="8054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k-SK" altLang="sk-SK" dirty="0">
                <a:solidFill>
                  <a:srgbClr val="FF0000"/>
                </a:solidFill>
              </a:rPr>
              <a:t>Osová súmernosť v rovine je určená priamkou o – osou súmernosti. 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98247" y="5157192"/>
            <a:ext cx="6943966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k-SK" altLang="sk-SK" b="1" dirty="0">
                <a:solidFill>
                  <a:schemeClr val="accent1">
                    <a:lumMod val="75000"/>
                  </a:schemeClr>
                </a:solidFill>
              </a:rPr>
              <a:t>Pre obraz X´ ľubovoľného bodu X roviny platí, že ak X neleží na osi o, potom priamka XX´ je kolmá na os o a stred úsečky XX´ leží na osi o. </a:t>
            </a:r>
          </a:p>
        </p:txBody>
      </p:sp>
    </p:spTree>
    <p:extLst>
      <p:ext uri="{BB962C8B-B14F-4D97-AF65-F5344CB8AC3E}">
        <p14:creationId xmlns:p14="http://schemas.microsoft.com/office/powerpoint/2010/main" val="60476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13" name="Picture 25" descr="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938" y="3563938"/>
            <a:ext cx="48418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2" name="Picture 24" descr="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475" y="1943100"/>
            <a:ext cx="48418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6" descr="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1944688"/>
            <a:ext cx="48418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1" name="Line 13"/>
          <p:cNvSpPr>
            <a:spLocks noChangeShapeType="1"/>
          </p:cNvSpPr>
          <p:nvPr/>
        </p:nvSpPr>
        <p:spPr bwMode="auto">
          <a:xfrm flipV="1">
            <a:off x="2006600" y="2214563"/>
            <a:ext cx="53101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69218" y="446385"/>
            <a:ext cx="79563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400" dirty="0" smtClean="0"/>
              <a:t>Prenesená úsečka AB </a:t>
            </a:r>
            <a:r>
              <a:rPr lang="sk-SK" altLang="sk-SK" sz="2400" dirty="0"/>
              <a:t>cez os </a:t>
            </a:r>
            <a:r>
              <a:rPr lang="sk-SK" altLang="sk-SK" sz="2400" dirty="0" smtClean="0"/>
              <a:t>súmernosti do úsečky A´B´.</a:t>
            </a:r>
            <a:endParaRPr lang="sk-SK" altLang="sk-SK" sz="2400" dirty="0"/>
          </a:p>
        </p:txBody>
      </p:sp>
      <p:pic>
        <p:nvPicPr>
          <p:cNvPr id="37893" name="Picture 5" descr="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13" y="3563938"/>
            <a:ext cx="48418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2006600" y="2214563"/>
            <a:ext cx="1169988" cy="1619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1781175" y="2305050"/>
            <a:ext cx="4492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3400" b="1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860675" y="3879850"/>
            <a:ext cx="5413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3400" b="1">
                <a:solidFill>
                  <a:srgbClr val="009900"/>
                </a:solidFill>
              </a:rPr>
              <a:t>B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4211638" y="728663"/>
            <a:ext cx="271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i="1"/>
              <a:t>o</a:t>
            </a:r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4076700" y="908050"/>
            <a:ext cx="0" cy="40957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V="1">
            <a:off x="3176588" y="3833813"/>
            <a:ext cx="5310187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6057900" y="2259013"/>
            <a:ext cx="900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3400" b="1">
                <a:solidFill>
                  <a:srgbClr val="CC0000"/>
                </a:solidFill>
              </a:rPr>
              <a:t>A´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4751388" y="3878263"/>
            <a:ext cx="765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3400" b="1">
                <a:solidFill>
                  <a:srgbClr val="009900"/>
                </a:solidFill>
              </a:rPr>
              <a:t>B´</a:t>
            </a:r>
          </a:p>
        </p:txBody>
      </p:sp>
      <p:sp>
        <p:nvSpPr>
          <p:cNvPr id="37918" name="Line 30"/>
          <p:cNvSpPr>
            <a:spLocks noChangeShapeType="1"/>
          </p:cNvSpPr>
          <p:nvPr/>
        </p:nvSpPr>
        <p:spPr bwMode="auto">
          <a:xfrm flipH="1">
            <a:off x="4976813" y="2214563"/>
            <a:ext cx="1125537" cy="1619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BlokTextu 1"/>
          <p:cNvSpPr txBox="1"/>
          <p:nvPr/>
        </p:nvSpPr>
        <p:spPr>
          <a:xfrm>
            <a:off x="539552" y="5301208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Zapisujeme: o (o): AB </a:t>
            </a:r>
            <a:r>
              <a:rPr lang="sk-SK" sz="2800" dirty="0" smtClean="0">
                <a:solidFill>
                  <a:srgbClr val="FF0000"/>
                </a:solidFill>
                <a:sym typeface="Symbol"/>
              </a:rPr>
              <a:t> A´B´.</a:t>
            </a:r>
            <a:endParaRPr lang="sk-SK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12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20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20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1" grpId="0" animBg="1"/>
      <p:bldP spid="37892" grpId="0"/>
      <p:bldP spid="37895" grpId="0" animBg="1"/>
      <p:bldP spid="37896" grpId="0"/>
      <p:bldP spid="37897" grpId="0"/>
      <p:bldP spid="37899" grpId="0"/>
      <p:bldP spid="37900" grpId="0" animBg="1"/>
      <p:bldP spid="37902" grpId="0" animBg="1"/>
      <p:bldP spid="37915" grpId="0"/>
      <p:bldP spid="37916" grpId="0"/>
      <p:bldP spid="379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40" name="Picture 28" descr="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519488"/>
            <a:ext cx="48418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41" name="Picture 29" descr="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014788"/>
            <a:ext cx="48418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39" name="Picture 27" descr="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25" y="2259013"/>
            <a:ext cx="48418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9" name="Picture 17" descr="trojuholník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313" y="2484438"/>
            <a:ext cx="1911350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60400" y="404664"/>
            <a:ext cx="7767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000" dirty="0" smtClean="0"/>
              <a:t>Prenesený trojuholník ABC pomocou osy o do trojuholníka A´BĆ.</a:t>
            </a:r>
            <a:endParaRPr lang="sk-SK" altLang="sk-SK" sz="2000" dirty="0"/>
          </a:p>
        </p:txBody>
      </p:sp>
      <p:pic>
        <p:nvPicPr>
          <p:cNvPr id="38919" name="Picture 7" descr="trojuholní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2484438"/>
            <a:ext cx="1911350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222625" y="1628775"/>
            <a:ext cx="271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i="1"/>
              <a:t>o</a:t>
            </a: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3176588" y="1808163"/>
            <a:ext cx="0" cy="40957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V="1">
            <a:off x="2141538" y="2539663"/>
            <a:ext cx="5310187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V="1">
            <a:off x="2636838" y="3789363"/>
            <a:ext cx="5310187" cy="0"/>
          </a:xfrm>
          <a:prstGeom prst="line">
            <a:avLst/>
          </a:prstGeom>
          <a:noFill/>
          <a:ln w="28575">
            <a:solidFill>
              <a:srgbClr val="CC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836613" y="4284663"/>
            <a:ext cx="5310187" cy="0"/>
          </a:xfrm>
          <a:prstGeom prst="line">
            <a:avLst/>
          </a:prstGeom>
          <a:noFill/>
          <a:ln w="28575">
            <a:solidFill>
              <a:srgbClr val="00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1646238" y="1989138"/>
            <a:ext cx="4492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3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4157245" y="1826554"/>
            <a:ext cx="6746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3400" b="1" dirty="0">
                <a:solidFill>
                  <a:srgbClr val="FF0000"/>
                </a:solidFill>
              </a:rPr>
              <a:t>A´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296863" y="4149725"/>
            <a:ext cx="5413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3400" b="1">
                <a:solidFill>
                  <a:srgbClr val="009900"/>
                </a:solidFill>
              </a:rPr>
              <a:t>B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5472113" y="4284663"/>
            <a:ext cx="8540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3400" b="1">
                <a:solidFill>
                  <a:srgbClr val="009900"/>
                </a:solidFill>
              </a:rPr>
              <a:t>B´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2546350" y="3159125"/>
            <a:ext cx="4953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3400" b="1">
                <a:solidFill>
                  <a:srgbClr val="D60093"/>
                </a:solidFill>
              </a:rPr>
              <a:t>C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3357563" y="3203575"/>
            <a:ext cx="765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3400" b="1">
                <a:solidFill>
                  <a:srgbClr val="D60093"/>
                </a:solidFill>
              </a:rPr>
              <a:t>C´</a:t>
            </a:r>
          </a:p>
        </p:txBody>
      </p:sp>
      <p:sp>
        <p:nvSpPr>
          <p:cNvPr id="2" name="BlokTextu 1"/>
          <p:cNvSpPr txBox="1"/>
          <p:nvPr/>
        </p:nvSpPr>
        <p:spPr>
          <a:xfrm>
            <a:off x="838200" y="5903913"/>
            <a:ext cx="3583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Zapíšeme:  o (o) : </a:t>
            </a:r>
            <a:r>
              <a:rPr lang="sk-SK" b="1" dirty="0" smtClean="0">
                <a:solidFill>
                  <a:srgbClr val="FF0000"/>
                </a:solidFill>
                <a:sym typeface="Symbol"/>
              </a:rPr>
              <a:t> ABC   A´BĆ´.</a:t>
            </a:r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74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2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2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2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600" decel="1000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600" decel="100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00" decel="100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00" decel="100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20" grpId="0"/>
      <p:bldP spid="38921" grpId="0" animBg="1"/>
      <p:bldP spid="38922" grpId="0" animBg="1"/>
      <p:bldP spid="38923" grpId="0" animBg="1"/>
      <p:bldP spid="38924" grpId="0" animBg="1"/>
      <p:bldP spid="38933" grpId="0"/>
      <p:bldP spid="38934" grpId="0"/>
      <p:bldP spid="38935" grpId="0"/>
      <p:bldP spid="38936" grpId="0"/>
      <p:bldP spid="38937" grpId="0"/>
      <p:bldP spid="389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Vyriešte nasledujúce príklady do zošita.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16832"/>
            <a:ext cx="8568952" cy="3744416"/>
          </a:xfrm>
        </p:spPr>
        <p:txBody>
          <a:bodyPr>
            <a:normAutofit fontScale="92500" lnSpcReduction="10000"/>
          </a:bodyPr>
          <a:lstStyle/>
          <a:p>
            <a:r>
              <a:rPr lang="sk-SK" sz="2400" dirty="0" smtClean="0"/>
              <a:t>O(o): A </a:t>
            </a:r>
            <a:r>
              <a:rPr lang="sk-SK" sz="2400" dirty="0" smtClean="0">
                <a:sym typeface="Symbol"/>
              </a:rPr>
              <a:t> A´.</a:t>
            </a:r>
          </a:p>
          <a:p>
            <a:r>
              <a:rPr lang="sk-SK" sz="2400" dirty="0" smtClean="0">
                <a:sym typeface="Symbol"/>
              </a:rPr>
              <a:t>O(o): AB  A´B´.</a:t>
            </a:r>
          </a:p>
          <a:p>
            <a:r>
              <a:rPr lang="sk-SK" sz="2400" dirty="0" smtClean="0">
                <a:sym typeface="Symbol"/>
              </a:rPr>
              <a:t>O(o):  ABC   A´BĆ. (os je mimo trojuholníka).</a:t>
            </a:r>
          </a:p>
          <a:p>
            <a:r>
              <a:rPr lang="sk-SK" sz="2400" dirty="0" smtClean="0">
                <a:sym typeface="Symbol"/>
              </a:rPr>
              <a:t>O(o):  ABC   A´BĆ. (os je bode B).</a:t>
            </a:r>
          </a:p>
          <a:p>
            <a:r>
              <a:rPr lang="sk-SK" sz="2400" dirty="0" smtClean="0">
                <a:sym typeface="Symbol"/>
              </a:rPr>
              <a:t>O(o):  ABC   A´BĆ. (os prechádza cez trojuholník).</a:t>
            </a:r>
          </a:p>
          <a:p>
            <a:r>
              <a:rPr lang="sk-SK" sz="2400" dirty="0" smtClean="0"/>
              <a:t>O(o): </a:t>
            </a:r>
            <a:r>
              <a:rPr lang="sk-SK" sz="2400" dirty="0" smtClean="0">
                <a:sym typeface="Symbol"/>
              </a:rPr>
              <a:t>ABCD </a:t>
            </a:r>
            <a:r>
              <a:rPr lang="sk-SK" sz="2400" dirty="0" smtClean="0">
                <a:sym typeface="Symbol"/>
              </a:rPr>
              <a:t> A´BC´D´. (os prechádza cez bod C).</a:t>
            </a:r>
          </a:p>
          <a:p>
            <a:r>
              <a:rPr lang="sk-SK" sz="2400" dirty="0" smtClean="0"/>
              <a:t>O(o): </a:t>
            </a:r>
            <a:r>
              <a:rPr lang="sk-SK" sz="2400" dirty="0" smtClean="0">
                <a:sym typeface="Symbol"/>
              </a:rPr>
              <a:t>ABCD  A´BC´D´. (os prechádza cez body AC).</a:t>
            </a:r>
          </a:p>
          <a:p>
            <a:r>
              <a:rPr lang="sk-SK" sz="2400" dirty="0" smtClean="0">
                <a:sym typeface="Symbol"/>
              </a:rPr>
              <a:t>Ktoré rovinné útvary sú osovo úmerné? Vpíš aj počty súmernosti.</a:t>
            </a:r>
          </a:p>
          <a:p>
            <a:pPr marL="0" indent="0">
              <a:buNone/>
            </a:pPr>
            <a:r>
              <a:rPr lang="sk-SK" sz="2400" dirty="0" smtClean="0">
                <a:sym typeface="Symbol"/>
              </a:rPr>
              <a:t>      Zakresli útvary do zošita....</a:t>
            </a:r>
          </a:p>
          <a:p>
            <a:r>
              <a:rPr lang="sk-SK" sz="2400" dirty="0" smtClean="0">
                <a:sym typeface="Symbol"/>
              </a:rPr>
              <a:t>Ktoré písmenka sú osovo súmerné? Zapíš to do zošita.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348846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2731244" y="836712"/>
            <a:ext cx="2016223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CC33"/>
                    </a:gs>
                    <a:gs pos="100000">
                      <a:srgbClr val="000000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Šport</a:t>
            </a:r>
          </a:p>
        </p:txBody>
      </p:sp>
      <p:pic>
        <p:nvPicPr>
          <p:cNvPr id="40965" name="Picture 5" descr="basketball%20to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93838"/>
            <a:ext cx="1662112" cy="196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501900" y="1628775"/>
            <a:ext cx="202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Osová súmernosť</a:t>
            </a: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1422400" y="1268413"/>
            <a:ext cx="0" cy="26098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40968" name="Picture 8" descr="pingpong-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4464050"/>
            <a:ext cx="2655887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086100" y="4419600"/>
            <a:ext cx="855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Osová </a:t>
            </a:r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1646238" y="4248150"/>
            <a:ext cx="0" cy="26098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1871663" y="3698875"/>
            <a:ext cx="765175" cy="12160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2771775" y="3429000"/>
            <a:ext cx="1935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Stred súmernosti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3086100" y="4824413"/>
            <a:ext cx="1350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aj stredová</a:t>
            </a:r>
          </a:p>
        </p:txBody>
      </p:sp>
      <p:pic>
        <p:nvPicPr>
          <p:cNvPr id="40975" name="Picture 15" descr="untitl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650" y="233363"/>
            <a:ext cx="2058988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6" name="AutoShape 16"/>
          <p:cNvSpPr>
            <a:spLocks noChangeArrowheads="1"/>
          </p:cNvSpPr>
          <p:nvPr/>
        </p:nvSpPr>
        <p:spPr bwMode="auto">
          <a:xfrm>
            <a:off x="7316788" y="3338513"/>
            <a:ext cx="630237" cy="2698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pic>
        <p:nvPicPr>
          <p:cNvPr id="40977" name="Picture 17" descr="158010_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713" y="3833813"/>
            <a:ext cx="2332037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6686550" y="3698875"/>
            <a:ext cx="0" cy="28797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7632700" y="3698875"/>
            <a:ext cx="0" cy="28797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8621713" y="3608388"/>
            <a:ext cx="0" cy="2970212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5337175" y="4149725"/>
            <a:ext cx="855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Osová </a:t>
            </a: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4976813" y="4554538"/>
            <a:ext cx="1350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aj stredová</a:t>
            </a:r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>
            <a:off x="0" y="5229225"/>
            <a:ext cx="367188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6057900" y="5049838"/>
            <a:ext cx="20701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>
            <a:off x="4751388" y="3654425"/>
            <a:ext cx="1395412" cy="5397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4751388" y="3654425"/>
            <a:ext cx="2386012" cy="6302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6597650" y="4959350"/>
            <a:ext cx="180975" cy="225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7542213" y="4914900"/>
            <a:ext cx="225425" cy="225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1557338" y="5094288"/>
            <a:ext cx="225425" cy="225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" name="BlokTextu 1"/>
          <p:cNvSpPr txBox="1"/>
          <p:nvPr/>
        </p:nvSpPr>
        <p:spPr>
          <a:xfrm>
            <a:off x="315228" y="247181"/>
            <a:ext cx="5293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Kde nájdeme osovú a stredovú súmernosť... </a:t>
            </a:r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72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9" dur="30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2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6" grpId="0"/>
      <p:bldP spid="40967" grpId="0" animBg="1"/>
      <p:bldP spid="40969" grpId="0"/>
      <p:bldP spid="40970" grpId="0" animBg="1"/>
      <p:bldP spid="40972" grpId="0" animBg="1"/>
      <p:bldP spid="40973" grpId="0"/>
      <p:bldP spid="40974" grpId="0"/>
      <p:bldP spid="40976" grpId="0" animBg="1"/>
      <p:bldP spid="40978" grpId="0" animBg="1"/>
      <p:bldP spid="40979" grpId="0" animBg="1"/>
      <p:bldP spid="40980" grpId="0" animBg="1"/>
      <p:bldP spid="40984" grpId="0"/>
      <p:bldP spid="40985" grpId="0"/>
      <p:bldP spid="40986" grpId="0" animBg="1"/>
      <p:bldP spid="40987" grpId="0" animBg="1"/>
      <p:bldP spid="40988" grpId="0" animBg="1"/>
      <p:bldP spid="40989" grpId="0" animBg="1"/>
      <p:bldP spid="40981" grpId="0" animBg="1"/>
      <p:bldP spid="40983" grpId="0" animBg="1"/>
      <p:bldP spid="409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9" name="Picture 15" descr="Red%20Poplar%20Leaf%20Bee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40" y="2850729"/>
            <a:ext cx="126682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935513" y="332656"/>
            <a:ext cx="1979612" cy="2526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000000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Príroda</a:t>
            </a:r>
          </a:p>
        </p:txBody>
      </p:sp>
      <p:pic>
        <p:nvPicPr>
          <p:cNvPr id="41989" name="Picture 5" descr="lienka7bodi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05" y="836712"/>
            <a:ext cx="1490663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322513" y="1808163"/>
            <a:ext cx="2205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Osová súmernosť</a:t>
            </a: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1290637" y="773113"/>
            <a:ext cx="0" cy="18002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366963" y="554355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Osová </a:t>
            </a: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1287463" y="2787633"/>
            <a:ext cx="0" cy="18002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41998" name="Picture 14" descr="bfly2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99" y="4896643"/>
            <a:ext cx="1844675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2366963" y="3608388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Osová </a:t>
            </a:r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1252276" y="4777581"/>
            <a:ext cx="0" cy="16287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42005" name="Picture 21" descr="Flower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110" y="998538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6389688" y="1190354"/>
            <a:ext cx="2727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dirty="0"/>
              <a:t>Mnoho osí súmernosti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6416675" y="1756231"/>
            <a:ext cx="2339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dirty="0"/>
              <a:t>Ale aj </a:t>
            </a:r>
            <a:r>
              <a:rPr lang="sk-SK" altLang="sk-SK" dirty="0" smtClean="0"/>
              <a:t>stredová súmernosť</a:t>
            </a:r>
            <a:endParaRPr lang="sk-SK" altLang="sk-SK" dirty="0"/>
          </a:p>
        </p:txBody>
      </p:sp>
      <p:sp>
        <p:nvSpPr>
          <p:cNvPr id="42008" name="Oval 24"/>
          <p:cNvSpPr>
            <a:spLocks noChangeArrowheads="1"/>
          </p:cNvSpPr>
          <p:nvPr/>
        </p:nvSpPr>
        <p:spPr bwMode="auto">
          <a:xfrm>
            <a:off x="5308769" y="1737519"/>
            <a:ext cx="161925" cy="1412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pic>
        <p:nvPicPr>
          <p:cNvPr id="42009" name="Picture 25" descr="ape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880" y="4733131"/>
            <a:ext cx="1439862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10" name="Picture 26" descr="Silver%20Maple%20Lea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730" y="3078552"/>
            <a:ext cx="15748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4302125" y="2753519"/>
            <a:ext cx="1935163" cy="17097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6416675" y="3504388"/>
            <a:ext cx="2700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Osová </a:t>
            </a:r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>
            <a:off x="5308769" y="4463257"/>
            <a:ext cx="0" cy="18002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6641306" y="5225256"/>
            <a:ext cx="2251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dirty="0"/>
              <a:t>Osová </a:t>
            </a:r>
          </a:p>
        </p:txBody>
      </p:sp>
    </p:spTree>
    <p:extLst>
      <p:ext uri="{BB962C8B-B14F-4D97-AF65-F5344CB8AC3E}">
        <p14:creationId xmlns:p14="http://schemas.microsoft.com/office/powerpoint/2010/main" val="28096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20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20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20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0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20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90" grpId="0"/>
      <p:bldP spid="41991" grpId="0" animBg="1"/>
      <p:bldP spid="41994" grpId="0"/>
      <p:bldP spid="41995" grpId="0" animBg="1"/>
      <p:bldP spid="42000" grpId="0"/>
      <p:bldP spid="42001" grpId="0" animBg="1"/>
      <p:bldP spid="42006" grpId="0"/>
      <p:bldP spid="42007" grpId="0"/>
      <p:bldP spid="42008" grpId="0" animBg="1"/>
      <p:bldP spid="42011" grpId="0" animBg="1"/>
      <p:bldP spid="42012" grpId="0"/>
      <p:bldP spid="42013" grpId="0" animBg="1"/>
      <p:bldP spid="42014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317</Words>
  <Application>Microsoft Office PowerPoint</Application>
  <PresentationFormat>Prezentácia na obrazovke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Osová súmernosť</vt:lpstr>
      <vt:lpstr>Prezentácia programu PowerPoint</vt:lpstr>
      <vt:lpstr>Prezentácia programu PowerPoint</vt:lpstr>
      <vt:lpstr>Prezentácia programu PowerPoint</vt:lpstr>
      <vt:lpstr>Prezentácia programu PowerPoint</vt:lpstr>
      <vt:lpstr>Vyriešte nasledujúce príklady do zošita.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Osová súmernosť</dc:title>
  <dc:creator>User</dc:creator>
  <cp:lastModifiedBy>User</cp:lastModifiedBy>
  <cp:revision>4</cp:revision>
  <dcterms:created xsi:type="dcterms:W3CDTF">2020-01-30T08:40:28Z</dcterms:created>
  <dcterms:modified xsi:type="dcterms:W3CDTF">2020-01-30T09:22:37Z</dcterms:modified>
</cp:coreProperties>
</file>