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1" r:id="rId4"/>
    <p:sldId id="260" r:id="rId5"/>
    <p:sldId id="264" r:id="rId6"/>
    <p:sldId id="265" r:id="rId7"/>
    <p:sldId id="266" r:id="rId8"/>
    <p:sldId id="267" r:id="rId9"/>
    <p:sldId id="268" r:id="rId10"/>
    <p:sldId id="275" r:id="rId11"/>
    <p:sldId id="281" r:id="rId12"/>
    <p:sldId id="294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CCECFF"/>
    <a:srgbClr val="000066"/>
    <a:srgbClr val="0C788E"/>
    <a:srgbClr val="422C16"/>
    <a:srgbClr val="003399"/>
    <a:srgbClr val="996633"/>
    <a:srgbClr val="CC9900"/>
    <a:srgbClr val="6633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75" d="100"/>
          <a:sy n="75" d="100"/>
        </p:scale>
        <p:origin x="9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CE834-BAD8-41DE-B58A-C39D31CC92DB}" type="datetimeFigureOut">
              <a:rPr lang="sk-SK" smtClean="0"/>
              <a:pPr/>
              <a:t>26.5.2020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C9870-C9CA-476E-82EF-474CE587800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847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4D357-D273-4E14-A0A1-8F5013F1BCFB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670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A61797-05A0-4D26-BC52-4904E0CC0B99}" type="datetime8">
              <a:rPr lang="sk-SK" smtClean="0"/>
              <a:pPr/>
              <a:t>26.5.2020 21:48</a:t>
            </a:fld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5EA85-B937-4B5A-84BD-495BE32F234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09D9BD-BF9A-409B-9B2C-F02C874D730D}" type="datetime8">
              <a:rPr lang="sk-SK" smtClean="0"/>
              <a:pPr/>
              <a:t>26.5.2020 21:48</a:t>
            </a:fld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6C0D6-5E09-47FB-8F24-729D3C6BC32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17B235-4C0B-4F72-87CC-009825EC31C2}" type="datetime8">
              <a:rPr lang="sk-SK" smtClean="0"/>
              <a:pPr/>
              <a:t>26.5.2020 21:48</a:t>
            </a:fld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71BEC-FCFF-4EFB-8B77-A111E00B589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E7146-F2B0-45F6-8202-1B380EE6ACAB}" type="datetime8">
              <a:rPr lang="sk-SK" smtClean="0"/>
              <a:pPr/>
              <a:t>26.5.2020 21:48</a:t>
            </a:fld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EB4DE-80DA-47C5-B3DA-088EAF6D77A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B3A45-F559-44B8-BEA5-2A244FE30C8B}" type="datetime8">
              <a:rPr lang="sk-SK" smtClean="0"/>
              <a:pPr/>
              <a:t>26.5.2020 21:48</a:t>
            </a:fld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312C2-43EC-4B0A-A870-01B1141250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CF6218-0FE5-4360-9533-4CC61B32F656}" type="datetime8">
              <a:rPr lang="sk-SK" smtClean="0"/>
              <a:pPr/>
              <a:t>26.5.2020 21:48</a:t>
            </a:fld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E38CD-2C62-472B-85F5-10EA3A223E6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0D4BE-ED55-479D-A5AF-FB675981C7EF}" type="datetime8">
              <a:rPr lang="sk-SK" smtClean="0"/>
              <a:pPr/>
              <a:t>26.5.2020 21:48</a:t>
            </a:fld>
            <a:endParaRPr lang="es-E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90509-6D05-4E2F-8EDB-80346F2D895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FA07D-4475-4915-B3BD-58E4B47F5DD1}" type="datetime8">
              <a:rPr lang="sk-SK" smtClean="0"/>
              <a:pPr/>
              <a:t>26.5.2020 21:48</a:t>
            </a:fld>
            <a:endParaRPr lang="es-E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556CF-CB3F-4197-8734-24162B4529C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0599CF-F414-412D-B5BE-D165816DC96C}" type="datetime8">
              <a:rPr lang="sk-SK" smtClean="0"/>
              <a:pPr/>
              <a:t>26.5.2020 21:48</a:t>
            </a:fld>
            <a:endParaRPr lang="es-E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8C1F1-5989-4AE9-9BDE-666B3B574E3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F2F72D-1F3B-443A-A529-009874B19DC5}" type="datetime8">
              <a:rPr lang="sk-SK" smtClean="0"/>
              <a:pPr/>
              <a:t>26.5.2020 21:48</a:t>
            </a:fld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9A922-1A2A-4D0C-81A3-89D7FA98A66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B28FF-78B0-4AAC-9667-EDD4F50DAA82}" type="datetime8">
              <a:rPr lang="sk-SK" smtClean="0"/>
              <a:pPr/>
              <a:t>26.5.2020 21:48</a:t>
            </a:fld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07909-F224-4114-B049-1C718E00C78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141D480-AAED-4D78-BAE7-65BE45FD436A}" type="datetime8">
              <a:rPr lang="sk-SK" smtClean="0"/>
              <a:pPr/>
              <a:t>26.5.2020 21:48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A4D0A3-9B56-4F38-B9D5-F0D053231912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142844" y="142852"/>
            <a:ext cx="90011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  <a:t>BEZPEČNOSŤ A PORIADOK</a:t>
            </a:r>
            <a:endParaRPr lang="sk-SK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8" name="Rectangle 120"/>
          <p:cNvSpPr txBox="1">
            <a:spLocks noChangeArrowheads="1"/>
          </p:cNvSpPr>
          <p:nvPr/>
        </p:nvSpPr>
        <p:spPr bwMode="auto">
          <a:xfrm>
            <a:off x="2857488" y="4581129"/>
            <a:ext cx="4784725" cy="180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sz="3600" kern="0" dirty="0" smtClean="0">
                <a:solidFill>
                  <a:srgbClr val="99FFCC"/>
                </a:solidFill>
                <a:latin typeface="+mn-lt"/>
                <a:cs typeface="+mn-cs"/>
              </a:rPr>
              <a:t>2.ROČNÍK</a:t>
            </a:r>
            <a:endParaRPr kumimoji="0" lang="es-ES" sz="3600" b="0" i="0" u="none" strike="noStrike" kern="0" cap="none" spc="0" normalizeH="0" baseline="0" noProof="0" dirty="0">
              <a:ln>
                <a:noFill/>
              </a:ln>
              <a:solidFill>
                <a:srgbClr val="99FFCC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215082"/>
            <a:ext cx="2133600" cy="476250"/>
          </a:xfrm>
        </p:spPr>
        <p:txBody>
          <a:bodyPr/>
          <a:lstStyle/>
          <a:p>
            <a:fld id="{1E78DA42-B08A-4EB9-B68A-5D0B089FE04E}" type="datetime8">
              <a:rPr lang="sk-SK" smtClean="0"/>
              <a:pPr/>
              <a:t>26.5.2020 21:48</a:t>
            </a:fld>
            <a:endParaRPr lang="es-ES" dirty="0"/>
          </a:p>
        </p:txBody>
      </p:sp>
      <p:sp>
        <p:nvSpPr>
          <p:cNvPr id="7" name="Bublina v tvare zaobleného obdĺžnika 6"/>
          <p:cNvSpPr/>
          <p:nvPr/>
        </p:nvSpPr>
        <p:spPr>
          <a:xfrm>
            <a:off x="2285952" y="285728"/>
            <a:ext cx="6858048" cy="1500198"/>
          </a:xfrm>
          <a:prstGeom prst="wedgeRoundRectCallout">
            <a:avLst>
              <a:gd name="adj1" fmla="val 35573"/>
              <a:gd name="adj2" fmla="val 13444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sk-SK" sz="3600" i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...</a:t>
            </a:r>
            <a:r>
              <a:rPr lang="sk-SK" sz="3600" i="1" dirty="0">
                <a:latin typeface="Century Schoolbook" pitchFamily="18" charset="0"/>
              </a:rPr>
              <a:t> </a:t>
            </a:r>
            <a:r>
              <a:rPr lang="sk-SK" sz="3600" i="1" dirty="0" smtClean="0">
                <a:latin typeface="Century Schoolbook" pitchFamily="18" charset="0"/>
              </a:rPr>
              <a:t>zasahujú </a:t>
            </a:r>
            <a:r>
              <a:rPr lang="sk-SK" sz="3600" i="1" dirty="0">
                <a:latin typeface="Century Schoolbook" pitchFamily="18" charset="0"/>
              </a:rPr>
              <a:t>pri spáchaní </a:t>
            </a:r>
          </a:p>
          <a:p>
            <a:r>
              <a:rPr lang="sk-SK" sz="3600" i="1" dirty="0">
                <a:latin typeface="Century Schoolbook" pitchFamily="18" charset="0"/>
              </a:rPr>
              <a:t>trestného </a:t>
            </a:r>
            <a:r>
              <a:rPr lang="sk-SK" sz="3600" i="1" dirty="0" smtClean="0">
                <a:latin typeface="Century Schoolbook" pitchFamily="18" charset="0"/>
              </a:rPr>
              <a:t>činu</a:t>
            </a:r>
            <a:r>
              <a:rPr lang="sk-SK" sz="3600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, </a:t>
            </a:r>
            <a:r>
              <a:rPr lang="sk-SK" sz="3600" i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riadia cestnú premávku,...</a:t>
            </a:r>
            <a:endParaRPr lang="sk-SK" sz="3600" i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8" name="Obrázok 8" descr="158_str20_zapisnik.PNG"/>
          <p:cNvPicPr>
            <a:picLocks noChangeAspect="1"/>
          </p:cNvPicPr>
          <p:nvPr/>
        </p:nvPicPr>
        <p:blipFill>
          <a:blip r:embed="rId2"/>
          <a:srcRect l="8807" t="11932" r="10831" b="20953"/>
          <a:stretch>
            <a:fillRect/>
          </a:stretch>
        </p:blipFill>
        <p:spPr bwMode="auto">
          <a:xfrm>
            <a:off x="214282" y="357166"/>
            <a:ext cx="971550" cy="598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lope"/>
            <a:contourClr>
              <a:srgbClr val="C0C0C0"/>
            </a:contourClr>
          </a:sp3d>
        </p:spPr>
      </p:pic>
      <p:pic>
        <p:nvPicPr>
          <p:cNvPr id="160770" name="Picture 2" descr="Image result for polícia slovenskej republiky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8"/>
            <a:ext cx="5429288" cy="3612946"/>
          </a:xfrm>
          <a:prstGeom prst="rect">
            <a:avLst/>
          </a:prstGeom>
          <a:noFill/>
        </p:spPr>
      </p:pic>
      <p:pic>
        <p:nvPicPr>
          <p:cNvPr id="160772" name="Picture 4" descr="Image result for polícia slovenskej republiky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71678"/>
            <a:ext cx="5582310" cy="3714776"/>
          </a:xfrm>
          <a:prstGeom prst="rect">
            <a:avLst/>
          </a:prstGeom>
          <a:noFill/>
        </p:spPr>
      </p:pic>
      <p:pic>
        <p:nvPicPr>
          <p:cNvPr id="160774" name="Picture 6" descr="Image result for polícia slovenskej republiky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000240"/>
            <a:ext cx="569607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ok 10" descr="158_str20_zapisnik.PNG"/>
          <p:cNvPicPr>
            <a:picLocks noChangeAspect="1"/>
          </p:cNvPicPr>
          <p:nvPr/>
        </p:nvPicPr>
        <p:blipFill>
          <a:blip r:embed="rId2"/>
          <a:srcRect l="8807" t="11932" r="10831" b="20953"/>
          <a:stretch>
            <a:fillRect/>
          </a:stretch>
        </p:blipFill>
        <p:spPr bwMode="auto">
          <a:xfrm>
            <a:off x="1714480" y="3286124"/>
            <a:ext cx="5491163" cy="338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</p:spPr>
      </p:pic>
      <p:pic>
        <p:nvPicPr>
          <p:cNvPr id="15363" name="Obrázok 2" descr="danielko s telefónom_str13_zápisní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1969472"/>
            <a:ext cx="3143272" cy="434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ublina v tvare zaobleného obdĺžnika 3"/>
          <p:cNvSpPr/>
          <p:nvPr/>
        </p:nvSpPr>
        <p:spPr>
          <a:xfrm>
            <a:off x="1714481" y="285728"/>
            <a:ext cx="6929485" cy="2500330"/>
          </a:xfrm>
          <a:prstGeom prst="wedgeRoundRectCallout">
            <a:avLst>
              <a:gd name="adj1" fmla="val -48076"/>
              <a:gd name="adj2" fmla="val 5747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600" b="1" dirty="0" smtClean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TELEFÓNNE  </a:t>
            </a:r>
            <a:r>
              <a:rPr lang="sk-SK" sz="3600" b="1" dirty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ČÍSLO  </a:t>
            </a:r>
          </a:p>
          <a:p>
            <a:r>
              <a:rPr lang="sk-SK" sz="3600" b="1" dirty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NA  </a:t>
            </a:r>
            <a:r>
              <a:rPr lang="sk-SK" sz="3600" b="1" i="1" dirty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POLÍCIU  </a:t>
            </a:r>
            <a:r>
              <a:rPr lang="sk-SK" sz="3600" b="1" dirty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JE  </a:t>
            </a:r>
            <a:r>
              <a:rPr lang="sk-SK" sz="3600" b="1" i="1" dirty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158</a:t>
            </a:r>
            <a:r>
              <a:rPr lang="sk-SK" sz="3600" b="1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.</a:t>
            </a:r>
            <a:r>
              <a:rPr lang="sk-SK" sz="3600" i="1" dirty="0"/>
              <a:t> </a:t>
            </a:r>
            <a:endParaRPr lang="sk-SK" sz="3600" i="1" dirty="0" smtClean="0"/>
          </a:p>
          <a:p>
            <a:r>
              <a:rPr lang="sk-SK" sz="3600" i="1" dirty="0" smtClean="0">
                <a:latin typeface="Century Schoolbook" pitchFamily="18" charset="0"/>
              </a:rPr>
              <a:t>Číslo </a:t>
            </a:r>
            <a:r>
              <a:rPr lang="sk-SK" sz="3600" i="1" dirty="0">
                <a:solidFill>
                  <a:srgbClr val="FF0000"/>
                </a:solidFill>
                <a:latin typeface="Century Schoolbook" pitchFamily="18" charset="0"/>
              </a:rPr>
              <a:t>8</a:t>
            </a:r>
            <a:r>
              <a:rPr lang="sk-SK" sz="3600" i="1" dirty="0">
                <a:latin typeface="Century Schoolbook" pitchFamily="18" charset="0"/>
              </a:rPr>
              <a:t> – policajné putá = zatknutie páchateľa = </a:t>
            </a:r>
            <a:r>
              <a:rPr lang="sk-SK" sz="3600" i="1" dirty="0" smtClean="0">
                <a:latin typeface="Century Schoolbook" pitchFamily="18" charset="0"/>
              </a:rPr>
              <a:t>polícia </a:t>
            </a:r>
            <a:r>
              <a:rPr lang="sk-SK" sz="3600" i="1" dirty="0">
                <a:latin typeface="Century Schoolbook" pitchFamily="18" charset="0"/>
              </a:rPr>
              <a:t>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    </a:t>
            </a:r>
            <a:endParaRPr lang="sk-SK" sz="3600" b="1" dirty="0">
              <a:solidFill>
                <a:schemeClr val="tx1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6" name="Obrázok 5" descr="158_str20_zapisnik.PNG"/>
          <p:cNvPicPr>
            <a:picLocks noChangeAspect="1"/>
          </p:cNvPicPr>
          <p:nvPr/>
        </p:nvPicPr>
        <p:blipFill>
          <a:blip r:embed="rId4"/>
          <a:srcRect l="8807" t="11932" r="10831" b="20953"/>
          <a:stretch>
            <a:fillRect/>
          </a:stretch>
        </p:blipFill>
        <p:spPr bwMode="auto">
          <a:xfrm>
            <a:off x="285720" y="214290"/>
            <a:ext cx="971550" cy="598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lope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99CF-F414-412D-B5BE-D165816DC96C}" type="datetime8">
              <a:rPr lang="sk-SK" smtClean="0"/>
              <a:pPr/>
              <a:t>26.5.2020 21:48</a:t>
            </a:fld>
            <a:endParaRPr lang="es-ES"/>
          </a:p>
        </p:txBody>
      </p:sp>
      <p:sp>
        <p:nvSpPr>
          <p:cNvPr id="4" name="Bublina v tvare zaobleného obdĺžnika 3"/>
          <p:cNvSpPr/>
          <p:nvPr/>
        </p:nvSpPr>
        <p:spPr>
          <a:xfrm>
            <a:off x="1214414" y="714356"/>
            <a:ext cx="5072098" cy="3786214"/>
          </a:xfrm>
          <a:prstGeom prst="wedgeRoundRectCallout">
            <a:avLst>
              <a:gd name="adj1" fmla="val 83786"/>
              <a:gd name="adj2" fmla="val 1049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i="1" dirty="0" smtClean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  <a:p>
            <a:r>
              <a:rPr lang="sk-SK" sz="3200" i="1" dirty="0" smtClean="0">
                <a:latin typeface="Century Schoolbook" pitchFamily="18" charset="0"/>
              </a:rPr>
              <a:t>I TY MÔŽEŠ PRIVOLAŤ POMOC SEBE ALEBO INÉMU, KTO JE OHROZENÝ.</a:t>
            </a:r>
          </a:p>
          <a:p>
            <a:r>
              <a:rPr lang="sk-SK" sz="3200" i="1" dirty="0" smtClean="0">
                <a:latin typeface="Century Schoolbook" pitchFamily="18" charset="0"/>
              </a:rPr>
              <a:t>NESMIEŠ ALE POLICAJTOM KLAMAŤ.  </a:t>
            </a:r>
            <a:endParaRPr lang="sk-SK" sz="3200" b="1" i="1" dirty="0" smtClean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i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6" name="Obrázok 5" descr="158_str20_zapisnik.PNG"/>
          <p:cNvPicPr>
            <a:picLocks noChangeAspect="1"/>
          </p:cNvPicPr>
          <p:nvPr/>
        </p:nvPicPr>
        <p:blipFill>
          <a:blip r:embed="rId2"/>
          <a:srcRect l="8807" t="11932" r="10831" b="20953"/>
          <a:stretch>
            <a:fillRect/>
          </a:stretch>
        </p:blipFill>
        <p:spPr bwMode="auto">
          <a:xfrm>
            <a:off x="285720" y="214290"/>
            <a:ext cx="971550" cy="598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lope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99CF-F414-412D-B5BE-D165816DC96C}" type="datetime8">
              <a:rPr lang="sk-SK" smtClean="0"/>
              <a:pPr/>
              <a:t>26.5.2020 21:48</a:t>
            </a:fld>
            <a:endParaRPr lang="es-ES"/>
          </a:p>
        </p:txBody>
      </p:sp>
      <p:sp>
        <p:nvSpPr>
          <p:cNvPr id="3" name="Ovál 2"/>
          <p:cNvSpPr/>
          <p:nvPr/>
        </p:nvSpPr>
        <p:spPr>
          <a:xfrm>
            <a:off x="1785918" y="2143116"/>
            <a:ext cx="4357718" cy="1357322"/>
          </a:xfrm>
          <a:prstGeom prst="ellipse">
            <a:avLst/>
          </a:prstGeom>
          <a:ln>
            <a:solidFill>
              <a:srgbClr val="0C7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rgbClr val="000066"/>
                </a:solidFill>
                <a:latin typeface="Century Schoolbook" pitchFamily="18" charset="0"/>
              </a:rPr>
              <a:t>POMÁHAJ A CHRÁŇ!</a:t>
            </a:r>
            <a:endParaRPr lang="sk-SK" sz="3600" dirty="0">
              <a:solidFill>
                <a:srgbClr val="000066"/>
              </a:solidFill>
              <a:latin typeface="Century Schoolbook" pitchFamily="18" charset="0"/>
            </a:endParaRPr>
          </a:p>
        </p:txBody>
      </p:sp>
      <p:cxnSp>
        <p:nvCxnSpPr>
          <p:cNvPr id="5" name="Rovná spojovacia šípka 4"/>
          <p:cNvCxnSpPr>
            <a:stCxn id="3" idx="0"/>
            <a:endCxn id="6" idx="4"/>
          </p:cNvCxnSpPr>
          <p:nvPr/>
        </p:nvCxnSpPr>
        <p:spPr>
          <a:xfrm rot="16200000" flipV="1">
            <a:off x="2803922" y="982260"/>
            <a:ext cx="785794" cy="15359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428596" y="285728"/>
            <a:ext cx="4000528" cy="1071594"/>
          </a:xfrm>
          <a:prstGeom prst="ellipse">
            <a:avLst/>
          </a:prstGeom>
          <a:solidFill>
            <a:srgbClr val="99FFCC"/>
          </a:solidFill>
          <a:ln>
            <a:solidFill>
              <a:srgbClr val="0C7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600" dirty="0">
              <a:solidFill>
                <a:srgbClr val="000066"/>
              </a:solidFill>
              <a:latin typeface="Century Schoolbook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5214942" y="285728"/>
            <a:ext cx="3714744" cy="1071594"/>
          </a:xfrm>
          <a:prstGeom prst="ellipse">
            <a:avLst/>
          </a:prstGeom>
          <a:solidFill>
            <a:srgbClr val="99FFCC"/>
          </a:solidFill>
          <a:ln>
            <a:solidFill>
              <a:srgbClr val="0C7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600" dirty="0">
              <a:solidFill>
                <a:srgbClr val="000066"/>
              </a:solidFill>
              <a:latin typeface="Century Schoolbook" pitchFamily="18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428596" y="4286256"/>
            <a:ext cx="3714744" cy="1071594"/>
          </a:xfrm>
          <a:prstGeom prst="ellipse">
            <a:avLst/>
          </a:prstGeom>
          <a:solidFill>
            <a:srgbClr val="99FFCC"/>
          </a:solidFill>
          <a:ln>
            <a:solidFill>
              <a:srgbClr val="0C7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600" dirty="0">
              <a:solidFill>
                <a:srgbClr val="000066"/>
              </a:solidFill>
              <a:latin typeface="Century Schoolbook" pitchFamily="18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3929058" y="5000636"/>
            <a:ext cx="3714744" cy="1071594"/>
          </a:xfrm>
          <a:prstGeom prst="ellipse">
            <a:avLst/>
          </a:prstGeom>
          <a:solidFill>
            <a:srgbClr val="99FFCC"/>
          </a:solidFill>
          <a:ln>
            <a:solidFill>
              <a:srgbClr val="0C7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3600" dirty="0">
              <a:solidFill>
                <a:srgbClr val="000066"/>
              </a:solidFill>
              <a:latin typeface="Century Schoolbook" pitchFamily="18" charset="0"/>
            </a:endParaRPr>
          </a:p>
        </p:txBody>
      </p:sp>
      <p:cxnSp>
        <p:nvCxnSpPr>
          <p:cNvPr id="12" name="Rovná spojovacia šípka 11"/>
          <p:cNvCxnSpPr>
            <a:stCxn id="3" idx="0"/>
            <a:endCxn id="7" idx="4"/>
          </p:cNvCxnSpPr>
          <p:nvPr/>
        </p:nvCxnSpPr>
        <p:spPr>
          <a:xfrm rot="5400000" flipH="1" flipV="1">
            <a:off x="5125648" y="196451"/>
            <a:ext cx="785794" cy="31075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>
            <a:stCxn id="3" idx="4"/>
            <a:endCxn id="8" idx="0"/>
          </p:cNvCxnSpPr>
          <p:nvPr/>
        </p:nvCxnSpPr>
        <p:spPr>
          <a:xfrm rot="5400000">
            <a:off x="2732464" y="3053943"/>
            <a:ext cx="785818" cy="16788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>
            <a:stCxn id="3" idx="4"/>
            <a:endCxn id="9" idx="0"/>
          </p:cNvCxnSpPr>
          <p:nvPr/>
        </p:nvCxnSpPr>
        <p:spPr>
          <a:xfrm rot="16200000" flipH="1">
            <a:off x="4125504" y="3339710"/>
            <a:ext cx="1500198" cy="18216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ĺžnik 22"/>
          <p:cNvSpPr/>
          <p:nvPr/>
        </p:nvSpPr>
        <p:spPr>
          <a:xfrm>
            <a:off x="8529729" y="1571612"/>
            <a:ext cx="614271" cy="923330"/>
          </a:xfrm>
          <a:prstGeom prst="rect">
            <a:avLst/>
          </a:prstGeom>
          <a:scene3d>
            <a:camera prst="perspectiveContrasting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perspectiveContrasting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Ovál 23"/>
          <p:cNvSpPr/>
          <p:nvPr/>
        </p:nvSpPr>
        <p:spPr>
          <a:xfrm>
            <a:off x="5143472" y="285728"/>
            <a:ext cx="4000528" cy="1071594"/>
          </a:xfrm>
          <a:prstGeom prst="ellipse">
            <a:avLst/>
          </a:prstGeom>
          <a:solidFill>
            <a:srgbClr val="99FFCC"/>
          </a:solidFill>
          <a:ln>
            <a:solidFill>
              <a:srgbClr val="0C7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rgbClr val="000066"/>
                </a:solidFill>
                <a:latin typeface="Century Schoolbook" pitchFamily="18" charset="0"/>
              </a:rPr>
              <a:t>polícia</a:t>
            </a:r>
            <a:endParaRPr lang="sk-SK" sz="3600" dirty="0">
              <a:solidFill>
                <a:srgbClr val="000066"/>
              </a:solidFill>
              <a:latin typeface="Century Schoolbook" pitchFamily="18" charset="0"/>
            </a:endParaRPr>
          </a:p>
        </p:txBody>
      </p:sp>
      <p:sp>
        <p:nvSpPr>
          <p:cNvPr id="25" name="Ovál 24"/>
          <p:cNvSpPr/>
          <p:nvPr/>
        </p:nvSpPr>
        <p:spPr>
          <a:xfrm>
            <a:off x="3857620" y="5000636"/>
            <a:ext cx="4000528" cy="1071594"/>
          </a:xfrm>
          <a:prstGeom prst="ellipse">
            <a:avLst/>
          </a:prstGeom>
          <a:solidFill>
            <a:srgbClr val="99FFCC"/>
          </a:solidFill>
          <a:ln>
            <a:solidFill>
              <a:srgbClr val="0C7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rgbClr val="000066"/>
                </a:solidFill>
                <a:latin typeface="Century Schoolbook" pitchFamily="18" charset="0"/>
              </a:rPr>
              <a:t>nehoda</a:t>
            </a:r>
            <a:endParaRPr lang="sk-SK" sz="3600" dirty="0">
              <a:solidFill>
                <a:srgbClr val="000066"/>
              </a:solidFill>
              <a:latin typeface="Century Schoolbook" pitchFamily="18" charset="0"/>
            </a:endParaRPr>
          </a:p>
        </p:txBody>
      </p:sp>
      <p:sp>
        <p:nvSpPr>
          <p:cNvPr id="26" name="Ovál 25"/>
          <p:cNvSpPr/>
          <p:nvPr/>
        </p:nvSpPr>
        <p:spPr>
          <a:xfrm>
            <a:off x="214282" y="4286256"/>
            <a:ext cx="4000528" cy="1071594"/>
          </a:xfrm>
          <a:prstGeom prst="ellipse">
            <a:avLst/>
          </a:prstGeom>
          <a:solidFill>
            <a:srgbClr val="99FFCC"/>
          </a:solidFill>
          <a:ln>
            <a:solidFill>
              <a:srgbClr val="0C7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rgbClr val="000066"/>
                </a:solidFill>
                <a:latin typeface="Century Schoolbook" pitchFamily="18" charset="0"/>
              </a:rPr>
              <a:t>zlodej</a:t>
            </a:r>
            <a:endParaRPr lang="sk-SK" sz="3600" dirty="0">
              <a:solidFill>
                <a:srgbClr val="000066"/>
              </a:solidFill>
              <a:latin typeface="Century Schoolbook" pitchFamily="18" charset="0"/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28596" y="285728"/>
            <a:ext cx="4000528" cy="1071594"/>
          </a:xfrm>
          <a:prstGeom prst="ellipse">
            <a:avLst/>
          </a:prstGeom>
          <a:solidFill>
            <a:srgbClr val="99FFCC"/>
          </a:solidFill>
          <a:ln>
            <a:solidFill>
              <a:srgbClr val="0C78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rgbClr val="000066"/>
                </a:solidFill>
                <a:latin typeface="Century Schoolbook" pitchFamily="18" charset="0"/>
              </a:rPr>
              <a:t>bitka</a:t>
            </a:r>
            <a:endParaRPr lang="sk-SK" sz="3600" dirty="0">
              <a:solidFill>
                <a:srgbClr val="000066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214282" y="214290"/>
            <a:ext cx="8620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99FFCC"/>
                </a:solidFill>
                <a:latin typeface="Century Schoolbook" pitchFamily="18" charset="0"/>
              </a:rPr>
              <a:t>Ako spolu súvisia slová a slovné spojenia?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28596" y="1500174"/>
            <a:ext cx="2331087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NEHODA</a:t>
            </a:r>
          </a:p>
        </p:txBody>
      </p:sp>
      <p:sp>
        <p:nvSpPr>
          <p:cNvPr id="8" name="BlokTextu 7"/>
          <p:cNvSpPr txBox="1"/>
          <p:nvPr/>
        </p:nvSpPr>
        <p:spPr>
          <a:xfrm rot="21084369">
            <a:off x="642910" y="5143512"/>
            <a:ext cx="3441968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BEZPEČNOSŤ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5357818" y="2285992"/>
            <a:ext cx="347723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NAPADNUTIE</a:t>
            </a:r>
          </a:p>
        </p:txBody>
      </p:sp>
      <p:sp>
        <p:nvSpPr>
          <p:cNvPr id="10" name="BlokTextu 9"/>
          <p:cNvSpPr txBox="1"/>
          <p:nvPr/>
        </p:nvSpPr>
        <p:spPr>
          <a:xfrm rot="21258214">
            <a:off x="3071802" y="4071942"/>
            <a:ext cx="1980029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POMOC</a:t>
            </a:r>
          </a:p>
        </p:txBody>
      </p:sp>
      <p:sp>
        <p:nvSpPr>
          <p:cNvPr id="11" name="BlokTextu 10"/>
          <p:cNvSpPr txBox="1"/>
          <p:nvPr/>
        </p:nvSpPr>
        <p:spPr>
          <a:xfrm rot="21197734">
            <a:off x="357158" y="2928934"/>
            <a:ext cx="380104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VANDALIZMUS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85720" y="4143380"/>
            <a:ext cx="218521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KRÁDEŽ</a:t>
            </a:r>
          </a:p>
        </p:txBody>
      </p:sp>
      <p:sp>
        <p:nvSpPr>
          <p:cNvPr id="13" name="BlokTextu 12"/>
          <p:cNvSpPr txBox="1"/>
          <p:nvPr/>
        </p:nvSpPr>
        <p:spPr>
          <a:xfrm rot="926016">
            <a:off x="6715140" y="1142984"/>
            <a:ext cx="158729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ÚNOS</a:t>
            </a:r>
          </a:p>
        </p:txBody>
      </p:sp>
      <p:sp>
        <p:nvSpPr>
          <p:cNvPr id="14" name="BlokTextu 13"/>
          <p:cNvSpPr txBox="1"/>
          <p:nvPr/>
        </p:nvSpPr>
        <p:spPr>
          <a:xfrm rot="817885">
            <a:off x="5500694" y="3786190"/>
            <a:ext cx="2090637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STRATA</a:t>
            </a:r>
          </a:p>
        </p:txBody>
      </p:sp>
      <p:sp>
        <p:nvSpPr>
          <p:cNvPr id="15" name="BlokTextu 14"/>
          <p:cNvSpPr txBox="1"/>
          <p:nvPr/>
        </p:nvSpPr>
        <p:spPr>
          <a:xfrm rot="20902476">
            <a:off x="3428992" y="1214422"/>
            <a:ext cx="220124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POLÍCIA</a:t>
            </a:r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A2CC-D1CF-437E-931D-A78AADBE9E10}" type="datetime8">
              <a:rPr lang="sk-SK" smtClean="0"/>
              <a:pPr/>
              <a:t>26.5.2020 21:48</a:t>
            </a:fld>
            <a:endParaRPr lang="es-ES"/>
          </a:p>
        </p:txBody>
      </p:sp>
      <p:sp>
        <p:nvSpPr>
          <p:cNvPr id="17" name="BlokTextu 16"/>
          <p:cNvSpPr txBox="1"/>
          <p:nvPr/>
        </p:nvSpPr>
        <p:spPr>
          <a:xfrm rot="840541">
            <a:off x="4643438" y="5429264"/>
            <a:ext cx="4031873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VYŠETROVANIE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215082"/>
            <a:ext cx="2133600" cy="476250"/>
          </a:xfrm>
        </p:spPr>
        <p:txBody>
          <a:bodyPr/>
          <a:lstStyle/>
          <a:p>
            <a:fld id="{1E78DA42-B08A-4EB9-B68A-5D0B089FE04E}" type="datetime8">
              <a:rPr lang="sk-SK" smtClean="0"/>
              <a:pPr/>
              <a:t>26.5.2020 21:48</a:t>
            </a:fld>
            <a:endParaRPr lang="es-ES" dirty="0"/>
          </a:p>
        </p:txBody>
      </p:sp>
      <p:pic>
        <p:nvPicPr>
          <p:cNvPr id="5" name="Obrázok 15" descr="obr 037_str43_ul 3 tabulka.png"/>
          <p:cNvPicPr>
            <a:picLocks noChangeAspect="1"/>
          </p:cNvPicPr>
          <p:nvPr/>
        </p:nvPicPr>
        <p:blipFill>
          <a:blip r:embed="rId2"/>
          <a:srcRect r="48936"/>
          <a:stretch>
            <a:fillRect/>
          </a:stretch>
        </p:blipFill>
        <p:spPr bwMode="auto">
          <a:xfrm>
            <a:off x="0" y="2810949"/>
            <a:ext cx="2214546" cy="358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ublina v tvare zaobleného obdĺžnika 5"/>
          <p:cNvSpPr/>
          <p:nvPr/>
        </p:nvSpPr>
        <p:spPr>
          <a:xfrm>
            <a:off x="2428860" y="3857628"/>
            <a:ext cx="4286280" cy="1500198"/>
          </a:xfrm>
          <a:prstGeom prst="wedgeRoundRectCallout">
            <a:avLst>
              <a:gd name="adj1" fmla="val -68267"/>
              <a:gd name="adj2" fmla="val -1596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ČO JE ÚLOHOU  </a:t>
            </a:r>
            <a:r>
              <a:rPr lang="sk-SK" sz="3600" b="1" i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POLÍCIE?</a:t>
            </a:r>
            <a:r>
              <a:rPr lang="sk-SK" sz="3600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  </a:t>
            </a:r>
            <a:endParaRPr lang="sk-SK" sz="3600" b="1" dirty="0">
              <a:solidFill>
                <a:srgbClr val="FF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7" name="Bublina v tvare zaobleného obdĺžnika 6"/>
          <p:cNvSpPr/>
          <p:nvPr/>
        </p:nvSpPr>
        <p:spPr>
          <a:xfrm>
            <a:off x="2285952" y="285728"/>
            <a:ext cx="6858048" cy="2428892"/>
          </a:xfrm>
          <a:prstGeom prst="wedgeRoundRectCallout">
            <a:avLst>
              <a:gd name="adj1" fmla="val 28704"/>
              <a:gd name="adj2" fmla="val 6656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ÚLOHOU  </a:t>
            </a:r>
            <a:r>
              <a:rPr lang="sk-SK" sz="3600" i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POLÍCIE</a:t>
            </a:r>
            <a:r>
              <a:rPr lang="sk-SK" sz="3600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</a:t>
            </a:r>
            <a:r>
              <a:rPr lang="sk-SK" sz="3600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JE  </a:t>
            </a:r>
            <a:r>
              <a:rPr lang="sk-SK" sz="36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UDRŽIAVANIE </a:t>
            </a:r>
            <a:r>
              <a:rPr lang="sk-SK" sz="3600" i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PORIADKU  </a:t>
            </a:r>
            <a:endParaRPr lang="sk-SK" sz="3600" i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A  </a:t>
            </a:r>
            <a:r>
              <a:rPr lang="sk-SK" sz="3600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BEZPEČNOSTI  V  ŠTÁTE</a:t>
            </a:r>
            <a:r>
              <a:rPr lang="sk-SK" sz="3600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8" name="Obrázok 8" descr="158_str20_zapisnik.PNG"/>
          <p:cNvPicPr>
            <a:picLocks noChangeAspect="1"/>
          </p:cNvPicPr>
          <p:nvPr/>
        </p:nvPicPr>
        <p:blipFill>
          <a:blip r:embed="rId3"/>
          <a:srcRect l="8807" t="11932" r="10831" b="20953"/>
          <a:stretch>
            <a:fillRect/>
          </a:stretch>
        </p:blipFill>
        <p:spPr bwMode="auto">
          <a:xfrm>
            <a:off x="214282" y="357166"/>
            <a:ext cx="971550" cy="598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lope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215082"/>
            <a:ext cx="2133600" cy="476250"/>
          </a:xfrm>
        </p:spPr>
        <p:txBody>
          <a:bodyPr/>
          <a:lstStyle/>
          <a:p>
            <a:fld id="{1E78DA42-B08A-4EB9-B68A-5D0B089FE04E}" type="datetime8">
              <a:rPr lang="sk-SK" smtClean="0"/>
              <a:pPr/>
              <a:t>26.5.2020 21:48</a:t>
            </a:fld>
            <a:endParaRPr lang="es-ES" dirty="0"/>
          </a:p>
        </p:txBody>
      </p:sp>
      <p:sp>
        <p:nvSpPr>
          <p:cNvPr id="7" name="Bublina v tvare zaobleného obdĺžnika 6"/>
          <p:cNvSpPr/>
          <p:nvPr/>
        </p:nvSpPr>
        <p:spPr>
          <a:xfrm>
            <a:off x="2285952" y="285728"/>
            <a:ext cx="6858048" cy="1285884"/>
          </a:xfrm>
          <a:prstGeom prst="wedgeRoundRectCallout">
            <a:avLst>
              <a:gd name="adj1" fmla="val 35573"/>
              <a:gd name="adj2" fmla="val 13444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i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POLÍCIA</a:t>
            </a:r>
            <a:r>
              <a:rPr lang="sk-SK" sz="3600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TIEŽ RIEŠI KRÁDEŽE,...</a:t>
            </a:r>
            <a:endParaRPr lang="sk-SK" sz="3600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8" name="Obrázok 8" descr="158_str20_zapisnik.PNG"/>
          <p:cNvPicPr>
            <a:picLocks noChangeAspect="1"/>
          </p:cNvPicPr>
          <p:nvPr/>
        </p:nvPicPr>
        <p:blipFill>
          <a:blip r:embed="rId2"/>
          <a:srcRect l="8807" t="11932" r="10831" b="20953"/>
          <a:stretch>
            <a:fillRect/>
          </a:stretch>
        </p:blipFill>
        <p:spPr bwMode="auto">
          <a:xfrm>
            <a:off x="214282" y="357166"/>
            <a:ext cx="971550" cy="598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lope"/>
            <a:contourClr>
              <a:srgbClr val="C0C0C0"/>
            </a:contourClr>
          </a:sp3d>
        </p:spPr>
      </p:pic>
      <p:pic>
        <p:nvPicPr>
          <p:cNvPr id="142338" name="Picture 2" descr="Výsledok vyhľadávania obrázkov pre dopyt zlodej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6262678" cy="3522756"/>
          </a:xfrm>
          <a:prstGeom prst="rect">
            <a:avLst/>
          </a:prstGeom>
          <a:noFill/>
        </p:spPr>
      </p:pic>
      <p:pic>
        <p:nvPicPr>
          <p:cNvPr id="142340" name="Picture 4" descr="Súvisiaci obráz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3116"/>
            <a:ext cx="6429420" cy="3612034"/>
          </a:xfrm>
          <a:prstGeom prst="rect">
            <a:avLst/>
          </a:prstGeom>
          <a:noFill/>
        </p:spPr>
      </p:pic>
      <p:pic>
        <p:nvPicPr>
          <p:cNvPr id="142342" name="Picture 6" descr="Image result for robbery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3116"/>
            <a:ext cx="6460969" cy="3678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215082"/>
            <a:ext cx="2133600" cy="476250"/>
          </a:xfrm>
        </p:spPr>
        <p:txBody>
          <a:bodyPr/>
          <a:lstStyle/>
          <a:p>
            <a:fld id="{1E78DA42-B08A-4EB9-B68A-5D0B089FE04E}" type="datetime8">
              <a:rPr lang="sk-SK" smtClean="0"/>
              <a:pPr/>
              <a:t>26.5.2020 21:48</a:t>
            </a:fld>
            <a:endParaRPr lang="es-ES" dirty="0"/>
          </a:p>
        </p:txBody>
      </p:sp>
      <p:sp>
        <p:nvSpPr>
          <p:cNvPr id="7" name="Bublina v tvare zaobleného obdĺžnika 6"/>
          <p:cNvSpPr/>
          <p:nvPr/>
        </p:nvSpPr>
        <p:spPr>
          <a:xfrm>
            <a:off x="2285952" y="285728"/>
            <a:ext cx="6858048" cy="1285884"/>
          </a:xfrm>
          <a:prstGeom prst="wedgeRoundRectCallout">
            <a:avLst>
              <a:gd name="adj1" fmla="val 35573"/>
              <a:gd name="adj2" fmla="val 13444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i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...</a:t>
            </a:r>
            <a:r>
              <a:rPr lang="sk-SK" sz="3600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NAPADNUTIA,...</a:t>
            </a:r>
            <a:endParaRPr lang="sk-SK" sz="3600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8" name="Obrázok 8" descr="158_str20_zapisnik.PNG"/>
          <p:cNvPicPr>
            <a:picLocks noChangeAspect="1"/>
          </p:cNvPicPr>
          <p:nvPr/>
        </p:nvPicPr>
        <p:blipFill>
          <a:blip r:embed="rId2"/>
          <a:srcRect l="8807" t="11932" r="10831" b="20953"/>
          <a:stretch>
            <a:fillRect/>
          </a:stretch>
        </p:blipFill>
        <p:spPr bwMode="auto">
          <a:xfrm>
            <a:off x="214282" y="357166"/>
            <a:ext cx="971550" cy="598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lope"/>
            <a:contourClr>
              <a:srgbClr val="C0C0C0"/>
            </a:contourClr>
          </a:sp3d>
        </p:spPr>
      </p:pic>
      <p:pic>
        <p:nvPicPr>
          <p:cNvPr id="141314" name="Picture 2" descr="Image result for raid on the street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19476"/>
            <a:ext cx="5643602" cy="3755564"/>
          </a:xfrm>
          <a:prstGeom prst="rect">
            <a:avLst/>
          </a:prstGeom>
          <a:noFill/>
        </p:spPr>
      </p:pic>
      <p:pic>
        <p:nvPicPr>
          <p:cNvPr id="141316" name="Picture 4" descr="Image result for assault on the street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071678"/>
            <a:ext cx="609015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215082"/>
            <a:ext cx="2133600" cy="476250"/>
          </a:xfrm>
        </p:spPr>
        <p:txBody>
          <a:bodyPr/>
          <a:lstStyle/>
          <a:p>
            <a:fld id="{1E78DA42-B08A-4EB9-B68A-5D0B089FE04E}" type="datetime8">
              <a:rPr lang="sk-SK" smtClean="0"/>
              <a:pPr/>
              <a:t>26.5.2020 21:48</a:t>
            </a:fld>
            <a:endParaRPr lang="es-ES" dirty="0"/>
          </a:p>
        </p:txBody>
      </p:sp>
      <p:sp>
        <p:nvSpPr>
          <p:cNvPr id="7" name="Bublina v tvare zaobleného obdĺžnika 6"/>
          <p:cNvSpPr/>
          <p:nvPr/>
        </p:nvSpPr>
        <p:spPr>
          <a:xfrm>
            <a:off x="2285952" y="285728"/>
            <a:ext cx="6858048" cy="1285884"/>
          </a:xfrm>
          <a:prstGeom prst="wedgeRoundRectCallout">
            <a:avLst>
              <a:gd name="adj1" fmla="val 35573"/>
              <a:gd name="adj2" fmla="val 13444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i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...</a:t>
            </a:r>
            <a:r>
              <a:rPr lang="sk-SK" sz="3600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DOPRAVNÉ NEHODY,...</a:t>
            </a:r>
            <a:endParaRPr lang="sk-SK" sz="3600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8" name="Obrázok 8" descr="158_str20_zapisnik.PNG"/>
          <p:cNvPicPr>
            <a:picLocks noChangeAspect="1"/>
          </p:cNvPicPr>
          <p:nvPr/>
        </p:nvPicPr>
        <p:blipFill>
          <a:blip r:embed="rId2"/>
          <a:srcRect l="8807" t="11932" r="10831" b="20953"/>
          <a:stretch>
            <a:fillRect/>
          </a:stretch>
        </p:blipFill>
        <p:spPr bwMode="auto">
          <a:xfrm>
            <a:off x="214282" y="357166"/>
            <a:ext cx="971550" cy="598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lope"/>
            <a:contourClr>
              <a:srgbClr val="C0C0C0"/>
            </a:contourClr>
          </a:sp3d>
        </p:spPr>
      </p:pic>
      <p:pic>
        <p:nvPicPr>
          <p:cNvPr id="140290" name="Picture 2" descr="Image result for car accident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6102846" cy="3429024"/>
          </a:xfrm>
          <a:prstGeom prst="rect">
            <a:avLst/>
          </a:prstGeom>
          <a:noFill/>
        </p:spPr>
      </p:pic>
      <p:pic>
        <p:nvPicPr>
          <p:cNvPr id="140292" name="Picture 4" descr="Image result for car accident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285992"/>
            <a:ext cx="6179389" cy="3565508"/>
          </a:xfrm>
          <a:prstGeom prst="rect">
            <a:avLst/>
          </a:prstGeom>
          <a:noFill/>
        </p:spPr>
      </p:pic>
      <p:pic>
        <p:nvPicPr>
          <p:cNvPr id="140294" name="Picture 6" descr="Image result for car accident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114" y="1857364"/>
            <a:ext cx="6215464" cy="408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215082"/>
            <a:ext cx="2133600" cy="476250"/>
          </a:xfrm>
        </p:spPr>
        <p:txBody>
          <a:bodyPr/>
          <a:lstStyle/>
          <a:p>
            <a:fld id="{1E78DA42-B08A-4EB9-B68A-5D0B089FE04E}" type="datetime8">
              <a:rPr lang="sk-SK" smtClean="0"/>
              <a:pPr/>
              <a:t>26.5.2020 21:48</a:t>
            </a:fld>
            <a:endParaRPr lang="es-ES" dirty="0"/>
          </a:p>
        </p:txBody>
      </p:sp>
      <p:sp>
        <p:nvSpPr>
          <p:cNvPr id="7" name="Bublina v tvare zaobleného obdĺžnika 6"/>
          <p:cNvSpPr/>
          <p:nvPr/>
        </p:nvSpPr>
        <p:spPr>
          <a:xfrm>
            <a:off x="2285952" y="285728"/>
            <a:ext cx="6858048" cy="1285884"/>
          </a:xfrm>
          <a:prstGeom prst="wedgeRoundRectCallout">
            <a:avLst>
              <a:gd name="adj1" fmla="val 35573"/>
              <a:gd name="adj2" fmla="val 13444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i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...</a:t>
            </a:r>
            <a:r>
              <a:rPr lang="sk-SK" sz="3600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ÚNOSY,...</a:t>
            </a:r>
            <a:endParaRPr lang="sk-SK" sz="3600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8" name="Obrázok 8" descr="158_str20_zapisnik.PNG"/>
          <p:cNvPicPr>
            <a:picLocks noChangeAspect="1"/>
          </p:cNvPicPr>
          <p:nvPr/>
        </p:nvPicPr>
        <p:blipFill>
          <a:blip r:embed="rId2"/>
          <a:srcRect l="8807" t="11932" r="10831" b="20953"/>
          <a:stretch>
            <a:fillRect/>
          </a:stretch>
        </p:blipFill>
        <p:spPr bwMode="auto">
          <a:xfrm>
            <a:off x="214282" y="357166"/>
            <a:ext cx="971550" cy="598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lope"/>
            <a:contourClr>
              <a:srgbClr val="C0C0C0"/>
            </a:contourClr>
          </a:sp3d>
        </p:spPr>
      </p:pic>
      <p:pic>
        <p:nvPicPr>
          <p:cNvPr id="139266" name="Picture 2" descr="Image result for kidnapping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78"/>
            <a:ext cx="5357850" cy="3571900"/>
          </a:xfrm>
          <a:prstGeom prst="rect">
            <a:avLst/>
          </a:prstGeom>
          <a:noFill/>
        </p:spPr>
      </p:pic>
      <p:pic>
        <p:nvPicPr>
          <p:cNvPr id="139268" name="Picture 4" descr="Image result for únosy dětí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71678"/>
            <a:ext cx="5357850" cy="3576365"/>
          </a:xfrm>
          <a:prstGeom prst="rect">
            <a:avLst/>
          </a:prstGeom>
          <a:noFill/>
        </p:spPr>
      </p:pic>
      <p:pic>
        <p:nvPicPr>
          <p:cNvPr id="139270" name="Picture 6" descr="Image result for únosy dětí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000240"/>
            <a:ext cx="5640714" cy="3762356"/>
          </a:xfrm>
          <a:prstGeom prst="rect">
            <a:avLst/>
          </a:prstGeom>
          <a:noFill/>
        </p:spPr>
      </p:pic>
      <p:pic>
        <p:nvPicPr>
          <p:cNvPr id="139272" name="Picture 8" descr="Image result for únosy dětí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000240"/>
            <a:ext cx="6072230" cy="3772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215082"/>
            <a:ext cx="2133600" cy="476250"/>
          </a:xfrm>
        </p:spPr>
        <p:txBody>
          <a:bodyPr/>
          <a:lstStyle/>
          <a:p>
            <a:fld id="{1E78DA42-B08A-4EB9-B68A-5D0B089FE04E}" type="datetime8">
              <a:rPr lang="sk-SK" smtClean="0"/>
              <a:pPr/>
              <a:t>26.5.2020 21:48</a:t>
            </a:fld>
            <a:endParaRPr lang="es-ES" dirty="0"/>
          </a:p>
        </p:txBody>
      </p:sp>
      <p:sp>
        <p:nvSpPr>
          <p:cNvPr id="7" name="Bublina v tvare zaobleného obdĺžnika 6"/>
          <p:cNvSpPr/>
          <p:nvPr/>
        </p:nvSpPr>
        <p:spPr>
          <a:xfrm>
            <a:off x="2285952" y="285728"/>
            <a:ext cx="6858048" cy="1285884"/>
          </a:xfrm>
          <a:prstGeom prst="wedgeRoundRectCallout">
            <a:avLst>
              <a:gd name="adj1" fmla="val 35573"/>
              <a:gd name="adj2" fmla="val 13444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i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...navštevujú deti, hovoria o svojej práci, poučujú, ...</a:t>
            </a:r>
            <a:endParaRPr lang="sk-SK" sz="3600" i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8" name="Obrázok 8" descr="158_str20_zapisnik.PNG"/>
          <p:cNvPicPr>
            <a:picLocks noChangeAspect="1"/>
          </p:cNvPicPr>
          <p:nvPr/>
        </p:nvPicPr>
        <p:blipFill>
          <a:blip r:embed="rId2"/>
          <a:srcRect l="8807" t="11932" r="10831" b="20953"/>
          <a:stretch>
            <a:fillRect/>
          </a:stretch>
        </p:blipFill>
        <p:spPr bwMode="auto">
          <a:xfrm>
            <a:off x="214282" y="357166"/>
            <a:ext cx="971550" cy="598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lope"/>
            <a:contourClr>
              <a:srgbClr val="C0C0C0"/>
            </a:contourClr>
          </a:sp3d>
        </p:spPr>
      </p:pic>
      <p:pic>
        <p:nvPicPr>
          <p:cNvPr id="160776" name="Picture 8" descr="Image result for polícia slovenskej republiky - čo robí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5715039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5698</TotalTime>
  <Words>130</Words>
  <Application>Microsoft Office PowerPoint</Application>
  <PresentationFormat>Prezentácia na obrazovke (4:3)</PresentationFormat>
  <Paragraphs>48</Paragraphs>
  <Slides>12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Schoolbook</vt:lpstr>
      <vt:lpstr>Times New Roman</vt:lpstr>
      <vt:lpstr>Diseño predeterminado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Mgr. Danka Spišáková</dc:creator>
  <cp:lastModifiedBy>riaditel</cp:lastModifiedBy>
  <cp:revision>830</cp:revision>
  <dcterms:created xsi:type="dcterms:W3CDTF">2010-05-23T14:28:12Z</dcterms:created>
  <dcterms:modified xsi:type="dcterms:W3CDTF">2020-05-26T19:49:32Z</dcterms:modified>
</cp:coreProperties>
</file>