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66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6460-7860-41BA-969A-967B2F6E03B9}" type="datetimeFigureOut">
              <a:rPr lang="sk-SK" smtClean="0"/>
              <a:pPr/>
              <a:t>21.4.2020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EB9A-3E25-41AE-8801-0BE74EA7050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ower Border Background clipart - Border, Text, Yellow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743200" y="4941168"/>
            <a:ext cx="3971940" cy="16739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dirty="0" smtClean="0">
                <a:solidFill>
                  <a:srgbClr val="0033CC"/>
                </a:solidFill>
              </a:rPr>
              <a:t>           </a:t>
            </a:r>
            <a:r>
              <a:rPr lang="sk-SK" sz="4000" b="1" dirty="0" smtClean="0">
                <a:solidFill>
                  <a:srgbClr val="0033CC"/>
                </a:solidFill>
              </a:rPr>
              <a:t>2.ročník</a:t>
            </a:r>
            <a:endParaRPr lang="sk-SK" sz="4000" b="1" dirty="0">
              <a:solidFill>
                <a:srgbClr val="0033CC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214282" y="1214422"/>
            <a:ext cx="850112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8600" b="1" cap="none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Viacslabičné slová</a:t>
            </a:r>
            <a:endParaRPr lang="sk-SK" sz="8600" b="1" cap="none" spc="50" dirty="0">
              <a:ln w="11430"/>
              <a:solidFill>
                <a:srgbClr val="FF66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Border Background clipart - Border, Text, Yellow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071670" y="500042"/>
            <a:ext cx="5036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b="1" dirty="0" smtClean="0">
                <a:solidFill>
                  <a:srgbClr val="990099"/>
                </a:solidFill>
                <a:latin typeface="Century Schoolbook" pitchFamily="18" charset="0"/>
              </a:rPr>
              <a:t>ČO UŽ VIEME?</a:t>
            </a:r>
            <a:endParaRPr lang="sk-SK" sz="4800" b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00034" y="1500174"/>
            <a:ext cx="81439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dirty="0">
                <a:latin typeface="Century Schoolbook" pitchFamily="18" charset="0"/>
              </a:rPr>
              <a:t>Naša reč sa skladá z </a:t>
            </a:r>
            <a:r>
              <a:rPr lang="sk-SK" sz="3200" i="1" dirty="0">
                <a:solidFill>
                  <a:srgbClr val="FF66CC"/>
                </a:solidFill>
                <a:latin typeface="Century Schoolbook" pitchFamily="18" charset="0"/>
              </a:rPr>
              <a:t>viet</a:t>
            </a:r>
            <a:r>
              <a:rPr lang="sk-SK" sz="3200" i="1" dirty="0">
                <a:latin typeface="Century Schoolbook" pitchFamily="18" charset="0"/>
              </a:rPr>
              <a:t>. Každá veta vyjadruje jednu alebo viac </a:t>
            </a:r>
            <a:r>
              <a:rPr lang="sk-SK" sz="3200" i="1" dirty="0" smtClean="0">
                <a:latin typeface="Century Schoolbook" pitchFamily="18" charset="0"/>
              </a:rPr>
              <a:t>myšlienok.   </a:t>
            </a:r>
            <a:r>
              <a:rPr lang="sk-SK" sz="3200" i="1" dirty="0">
                <a:solidFill>
                  <a:srgbClr val="FF0000"/>
                </a:solidFill>
                <a:latin typeface="Century Schoolbook" pitchFamily="18" charset="0"/>
              </a:rPr>
              <a:t>Veta</a:t>
            </a:r>
            <a:r>
              <a:rPr lang="sk-SK" sz="3200" i="1" dirty="0">
                <a:latin typeface="Century Schoolbook" pitchFamily="18" charset="0"/>
              </a:rPr>
              <a:t> </a:t>
            </a:r>
            <a:r>
              <a:rPr lang="sk-SK" sz="3200" i="1" dirty="0" smtClean="0">
                <a:latin typeface="Century Schoolbook" pitchFamily="18" charset="0"/>
              </a:rPr>
              <a:t>sa skladá </a:t>
            </a:r>
            <a:r>
              <a:rPr lang="sk-SK" sz="3200" i="1" dirty="0" smtClean="0">
                <a:solidFill>
                  <a:srgbClr val="FF0000"/>
                </a:solidFill>
                <a:latin typeface="Century Schoolbook" pitchFamily="18" charset="0"/>
              </a:rPr>
              <a:t>zo slov</a:t>
            </a:r>
            <a:r>
              <a:rPr lang="sk-SK" sz="3200" i="1" dirty="0" smtClean="0">
                <a:latin typeface="Century Schoolbook" pitchFamily="18" charset="0"/>
              </a:rPr>
              <a:t>. Každé slovo píšeme osobitne. </a:t>
            </a:r>
            <a:r>
              <a:rPr lang="sk-SK" sz="3200" i="1" dirty="0" smtClean="0">
                <a:solidFill>
                  <a:srgbClr val="FF0000"/>
                </a:solidFill>
                <a:latin typeface="Century Schoolbook" pitchFamily="18" charset="0"/>
              </a:rPr>
              <a:t>Slová</a:t>
            </a:r>
            <a:r>
              <a:rPr lang="sk-SK" sz="3200" i="1" dirty="0" smtClean="0">
                <a:latin typeface="Century Schoolbook" pitchFamily="18" charset="0"/>
              </a:rPr>
              <a:t> sa skladajú </a:t>
            </a:r>
            <a:r>
              <a:rPr lang="sk-SK" sz="3200" i="1" dirty="0" smtClean="0">
                <a:solidFill>
                  <a:srgbClr val="FF0000"/>
                </a:solidFill>
                <a:latin typeface="Century Schoolbook" pitchFamily="18" charset="0"/>
              </a:rPr>
              <a:t>zo slabík</a:t>
            </a:r>
            <a:r>
              <a:rPr lang="sk-SK" sz="3200" i="1" dirty="0" smtClean="0">
                <a:latin typeface="Century Schoolbook" pitchFamily="18" charset="0"/>
              </a:rPr>
              <a:t>. V mäkkých slabikách de, </a:t>
            </a:r>
            <a:r>
              <a:rPr lang="sk-SK" sz="3200" i="1" dirty="0" err="1" smtClean="0">
                <a:latin typeface="Century Schoolbook" pitchFamily="18" charset="0"/>
              </a:rPr>
              <a:t>te</a:t>
            </a:r>
            <a:r>
              <a:rPr lang="sk-SK" sz="3200" i="1" dirty="0" smtClean="0">
                <a:latin typeface="Century Schoolbook" pitchFamily="18" charset="0"/>
              </a:rPr>
              <a:t>, </a:t>
            </a:r>
            <a:r>
              <a:rPr lang="sk-SK" sz="3200" i="1" dirty="0" err="1" smtClean="0">
                <a:latin typeface="Century Schoolbook" pitchFamily="18" charset="0"/>
              </a:rPr>
              <a:t>ne</a:t>
            </a:r>
            <a:r>
              <a:rPr lang="sk-SK" sz="3200" i="1" dirty="0" smtClean="0">
                <a:latin typeface="Century Schoolbook" pitchFamily="18" charset="0"/>
              </a:rPr>
              <a:t>, </a:t>
            </a:r>
            <a:r>
              <a:rPr lang="sk-SK" sz="3200" i="1" dirty="0" err="1" smtClean="0">
                <a:latin typeface="Century Schoolbook" pitchFamily="18" charset="0"/>
              </a:rPr>
              <a:t>le</a:t>
            </a:r>
            <a:r>
              <a:rPr lang="sk-SK" sz="3200" i="1" dirty="0" smtClean="0">
                <a:latin typeface="Century Schoolbook" pitchFamily="18" charset="0"/>
              </a:rPr>
              <a:t>, di, ti, </a:t>
            </a:r>
            <a:r>
              <a:rPr lang="sk-SK" sz="3200" i="1" dirty="0" err="1" smtClean="0">
                <a:latin typeface="Century Schoolbook" pitchFamily="18" charset="0"/>
              </a:rPr>
              <a:t>ni</a:t>
            </a:r>
            <a:r>
              <a:rPr lang="sk-SK" sz="3200" i="1" dirty="0" smtClean="0">
                <a:latin typeface="Century Schoolbook" pitchFamily="18" charset="0"/>
              </a:rPr>
              <a:t>, li nepíšeme mäkčeň. </a:t>
            </a:r>
            <a:r>
              <a:rPr lang="sk-SK" sz="3200" i="1" dirty="0" smtClean="0">
                <a:solidFill>
                  <a:srgbClr val="FF0000"/>
                </a:solidFill>
                <a:latin typeface="Century Schoolbook" pitchFamily="18" charset="0"/>
              </a:rPr>
              <a:t>Slabiky</a:t>
            </a:r>
            <a:r>
              <a:rPr lang="sk-SK" sz="3200" i="1" dirty="0" smtClean="0">
                <a:latin typeface="Century Schoolbook" pitchFamily="18" charset="0"/>
              </a:rPr>
              <a:t> sa skladajú </a:t>
            </a:r>
            <a:r>
              <a:rPr lang="sk-SK" sz="3200" i="1" dirty="0" smtClean="0">
                <a:solidFill>
                  <a:srgbClr val="FF0000"/>
                </a:solidFill>
                <a:latin typeface="Century Schoolbook" pitchFamily="18" charset="0"/>
              </a:rPr>
              <a:t>z hlások</a:t>
            </a:r>
            <a:r>
              <a:rPr lang="sk-SK" sz="3200" i="1" dirty="0" smtClean="0">
                <a:latin typeface="Century Schoolbook" pitchFamily="18" charset="0"/>
              </a:rPr>
              <a:t>. </a:t>
            </a:r>
            <a:r>
              <a:rPr lang="sk-SK" sz="3200" i="1" dirty="0" smtClean="0">
                <a:solidFill>
                  <a:srgbClr val="FF66CC"/>
                </a:solidFill>
                <a:latin typeface="Century Schoolbook" pitchFamily="18" charset="0"/>
              </a:rPr>
              <a:t>Hláska</a:t>
            </a:r>
            <a:r>
              <a:rPr lang="sk-SK" sz="3200" i="1" dirty="0" smtClean="0">
                <a:latin typeface="Century Schoolbook" pitchFamily="18" charset="0"/>
              </a:rPr>
              <a:t> je </a:t>
            </a:r>
            <a:r>
              <a:rPr lang="sk-SK" sz="3200" i="1" dirty="0" smtClean="0">
                <a:solidFill>
                  <a:srgbClr val="FF66CC"/>
                </a:solidFill>
                <a:latin typeface="Century Schoolbook" pitchFamily="18" charset="0"/>
              </a:rPr>
              <a:t>najmenšia časť </a:t>
            </a:r>
            <a:r>
              <a:rPr lang="sk-SK" sz="3200" i="1" dirty="0" smtClean="0">
                <a:latin typeface="Century Schoolbook" pitchFamily="18" charset="0"/>
              </a:rPr>
              <a:t>reči.  Napísaná hláska je písmeno.</a:t>
            </a:r>
            <a:endParaRPr lang="sk-SK" sz="3200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Border Background clipart - Border, Text, Yellow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357158" y="571480"/>
            <a:ext cx="82269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600" b="1" dirty="0" smtClean="0">
                <a:solidFill>
                  <a:srgbClr val="990099"/>
                </a:solidFill>
                <a:latin typeface="Century Schoolbook" pitchFamily="18" charset="0"/>
              </a:rPr>
              <a:t>ČO SA NAUČÍME?</a:t>
            </a:r>
            <a:endParaRPr lang="sk-SK" sz="6600" b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00034" y="2143116"/>
            <a:ext cx="81439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500" b="1" i="1" dirty="0" smtClean="0">
                <a:solidFill>
                  <a:srgbClr val="FF66CC"/>
                </a:solidFill>
                <a:latin typeface="Century Schoolbook" pitchFamily="18" charset="0"/>
              </a:rPr>
              <a:t>Viacslabičné</a:t>
            </a:r>
            <a:r>
              <a:rPr lang="sk-SK" sz="6500" i="1" dirty="0" smtClean="0">
                <a:latin typeface="Century Schoolbook" pitchFamily="18" charset="0"/>
              </a:rPr>
              <a:t> </a:t>
            </a:r>
            <a:r>
              <a:rPr lang="sk-SK" sz="6500" b="1" i="1" dirty="0" smtClean="0">
                <a:solidFill>
                  <a:srgbClr val="FF66CC"/>
                </a:solidFill>
                <a:latin typeface="Century Schoolbook" pitchFamily="18" charset="0"/>
              </a:rPr>
              <a:t>slová</a:t>
            </a:r>
            <a:r>
              <a:rPr lang="sk-SK" sz="6500" i="1" dirty="0" smtClean="0">
                <a:latin typeface="Century Schoolbook" pitchFamily="18" charset="0"/>
              </a:rPr>
              <a:t> sa skladajú                          </a:t>
            </a:r>
            <a:r>
              <a:rPr lang="sk-SK" sz="6500" b="1" i="1" dirty="0" smtClean="0">
                <a:solidFill>
                  <a:srgbClr val="FF66CC"/>
                </a:solidFill>
                <a:latin typeface="Century Schoolbook" pitchFamily="18" charset="0"/>
              </a:rPr>
              <a:t>z najmenej  dvoch </a:t>
            </a:r>
            <a:r>
              <a:rPr lang="sk-SK" sz="6500" b="1" i="1" dirty="0" smtClean="0">
                <a:latin typeface="Century Schoolbook" pitchFamily="18" charset="0"/>
              </a:rPr>
              <a:t>slabík</a:t>
            </a:r>
            <a:r>
              <a:rPr lang="sk-SK" sz="6500" i="1" dirty="0" smtClean="0">
                <a:latin typeface="Century Schoolbook" pitchFamily="18" charset="0"/>
              </a:rPr>
              <a:t>. </a:t>
            </a:r>
            <a:endParaRPr lang="sk-SK" sz="6500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Border Background clipart - Border, Text, Yellow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9" y="-1"/>
            <a:ext cx="9144000" cy="6858001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428153" y="476672"/>
            <a:ext cx="872183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3600" b="1" dirty="0">
              <a:solidFill>
                <a:srgbClr val="FF66CC"/>
              </a:solidFill>
              <a:latin typeface="Century Schoolbook" pitchFamily="18" charset="0"/>
            </a:endParaRPr>
          </a:p>
          <a:p>
            <a:r>
              <a:rPr lang="sk-SK" sz="4000" b="1" dirty="0" smtClean="0">
                <a:solidFill>
                  <a:srgbClr val="FF66CC"/>
                </a:solidFill>
                <a:latin typeface="Century Schoolbook" pitchFamily="18" charset="0"/>
              </a:rPr>
              <a:t>Viacslabičné slová </a:t>
            </a:r>
            <a:r>
              <a:rPr lang="sk-SK" sz="4000" dirty="0">
                <a:solidFill>
                  <a:srgbClr val="FF66CC"/>
                </a:solidFill>
                <a:latin typeface="Century Schoolbook" pitchFamily="18" charset="0"/>
              </a:rPr>
              <a:t>sa skladajú :</a:t>
            </a:r>
          </a:p>
          <a:p>
            <a:r>
              <a:rPr lang="sk-SK" sz="3600" dirty="0" smtClean="0">
                <a:solidFill>
                  <a:srgbClr val="FF66CC"/>
                </a:solidFill>
                <a:latin typeface="Century Schoolbook" pitchFamily="18" charset="0"/>
              </a:rPr>
              <a:t>      </a:t>
            </a:r>
            <a:endParaRPr lang="sk-SK" sz="3200" dirty="0" smtClean="0">
              <a:latin typeface="Century Schoolbook" pitchFamily="18" charset="0"/>
            </a:endParaRPr>
          </a:p>
          <a:p>
            <a:r>
              <a:rPr lang="sk-SK" sz="3200" dirty="0" smtClean="0">
                <a:solidFill>
                  <a:srgbClr val="00B050"/>
                </a:solidFill>
                <a:latin typeface="Century Schoolbook" pitchFamily="18" charset="0"/>
              </a:rPr>
              <a:t>1) z 2 slabík = </a:t>
            </a:r>
            <a:r>
              <a:rPr lang="sk-SK" sz="3200" i="1" dirty="0" smtClean="0">
                <a:solidFill>
                  <a:srgbClr val="00B050"/>
                </a:solidFill>
                <a:latin typeface="Century Schoolbook" pitchFamily="18" charset="0"/>
              </a:rPr>
              <a:t>dvojslabičné</a:t>
            </a:r>
            <a:r>
              <a:rPr lang="sk-SK" sz="3200" dirty="0" smtClean="0">
                <a:solidFill>
                  <a:srgbClr val="00B050"/>
                </a:solidFill>
                <a:latin typeface="Century Schoolbook" pitchFamily="18" charset="0"/>
              </a:rPr>
              <a:t>  ( MA - MA)</a:t>
            </a:r>
          </a:p>
          <a:p>
            <a:endParaRPr lang="sk-SK" sz="3200" dirty="0" smtClean="0">
              <a:latin typeface="Century Schoolbook" pitchFamily="18" charset="0"/>
            </a:endParaRPr>
          </a:p>
          <a:p>
            <a:r>
              <a:rPr lang="sk-SK" sz="3200" dirty="0" smtClean="0">
                <a:solidFill>
                  <a:srgbClr val="FF0000"/>
                </a:solidFill>
                <a:latin typeface="Century Schoolbook" pitchFamily="18" charset="0"/>
              </a:rPr>
              <a:t>2) z 3 slabík =  </a:t>
            </a:r>
            <a:r>
              <a:rPr lang="sk-SK" sz="3200" i="1" dirty="0" smtClean="0">
                <a:solidFill>
                  <a:srgbClr val="FF0000"/>
                </a:solidFill>
                <a:latin typeface="Century Schoolbook" pitchFamily="18" charset="0"/>
              </a:rPr>
              <a:t>trojslabičné</a:t>
            </a:r>
            <a:r>
              <a:rPr lang="sk-SK" sz="3200" dirty="0" smtClean="0">
                <a:solidFill>
                  <a:srgbClr val="FF0000"/>
                </a:solidFill>
                <a:latin typeface="Century Schoolbook" pitchFamily="18" charset="0"/>
              </a:rPr>
              <a:t> ( BA – BIČ –KA)</a:t>
            </a:r>
          </a:p>
          <a:p>
            <a:endParaRPr lang="sk-SK" sz="3200" dirty="0" smtClean="0">
              <a:latin typeface="Century Schoolbook" pitchFamily="18" charset="0"/>
            </a:endParaRPr>
          </a:p>
          <a:p>
            <a:pPr marL="514350" indent="-514350">
              <a:buAutoNum type="arabicParenR" startAt="3"/>
            </a:pPr>
            <a:r>
              <a:rPr lang="sk-SK" sz="3200" dirty="0" smtClean="0">
                <a:solidFill>
                  <a:srgbClr val="0070C0"/>
                </a:solidFill>
                <a:latin typeface="Century Schoolbook" pitchFamily="18" charset="0"/>
              </a:rPr>
              <a:t>zo 4 slabík = </a:t>
            </a:r>
            <a:r>
              <a:rPr lang="sk-SK" sz="3200" i="1" dirty="0" smtClean="0">
                <a:solidFill>
                  <a:srgbClr val="0070C0"/>
                </a:solidFill>
                <a:latin typeface="Century Schoolbook" pitchFamily="18" charset="0"/>
              </a:rPr>
              <a:t>štvorslabičné</a:t>
            </a:r>
            <a:r>
              <a:rPr lang="sk-SK" sz="3200" dirty="0" smtClean="0">
                <a:solidFill>
                  <a:srgbClr val="0070C0"/>
                </a:solidFill>
                <a:latin typeface="Century Schoolbook" pitchFamily="18" charset="0"/>
              </a:rPr>
              <a:t> </a:t>
            </a:r>
          </a:p>
          <a:p>
            <a:r>
              <a:rPr lang="sk-SK" sz="3200" dirty="0">
                <a:latin typeface="Century Schoolbook" pitchFamily="18" charset="0"/>
              </a:rPr>
              <a:t> </a:t>
            </a:r>
            <a:r>
              <a:rPr lang="sk-SK" sz="3200" dirty="0" smtClean="0">
                <a:latin typeface="Century Schoolbook" pitchFamily="18" charset="0"/>
              </a:rPr>
              <a:t>                               </a:t>
            </a:r>
            <a:r>
              <a:rPr lang="sk-SK" sz="3200" dirty="0" smtClean="0">
                <a:solidFill>
                  <a:srgbClr val="0070C0"/>
                </a:solidFill>
                <a:latin typeface="Century Schoolbook" pitchFamily="18" charset="0"/>
              </a:rPr>
              <a:t>( NO – HA – VI – CE)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Border Background clipart - Border, Text, Yellow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500034" y="57148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latin typeface="Century Schoolbook" pitchFamily="18" charset="0"/>
              </a:rPr>
              <a:t>Vyhľadaj  slová, ktoré sú dvojslabičné.</a:t>
            </a:r>
            <a:endParaRPr lang="sk-SK" sz="3600" dirty="0">
              <a:latin typeface="Century Schoolbook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71472" y="2143116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pero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928794" y="2143116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matematika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857752" y="157161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výkres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786314" y="278605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čítanka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14348" y="335756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guma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571736" y="3357562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písanka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429124" y="478632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zmizík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429256" y="4000504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farbičky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858016" y="207167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cvičky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7143768" y="328612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fixky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500166" y="442913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zošit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071802" y="578645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úbor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71472" y="5429264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výchova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715008" y="557214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990099"/>
                </a:solidFill>
                <a:latin typeface="Century Schoolbook" pitchFamily="18" charset="0"/>
              </a:rPr>
              <a:t>slovenčina</a:t>
            </a:r>
            <a:endParaRPr lang="sk-SK" sz="4000" i="1" dirty="0">
              <a:solidFill>
                <a:srgbClr val="99009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lower Border Background clipart - Border, Text, Yellow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500034" y="57148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latin typeface="Century Schoolbook" pitchFamily="18" charset="0"/>
              </a:rPr>
              <a:t>Vyhľadaj  len slová, ktoré sú trojslabičné.</a:t>
            </a:r>
            <a:endParaRPr lang="sk-SK" sz="3600" dirty="0">
              <a:latin typeface="Century Schoolbook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71472" y="214311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banány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500298" y="2214554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avokádo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857752" y="135729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pomaranč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86248" y="278605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mandarínka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14348" y="335756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jahoda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786050" y="3571876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slivka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429124" y="478632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broskyňa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429256" y="4000504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mango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572264" y="207167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citróny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643702" y="342900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jablko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500166" y="4429132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marhuľa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071802" y="5786454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malina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71472" y="5429264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hruška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6786578" y="5572140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 smtClean="0">
                <a:solidFill>
                  <a:srgbClr val="0033CC"/>
                </a:solidFill>
                <a:latin typeface="Century Schoolbook" pitchFamily="18" charset="0"/>
              </a:rPr>
              <a:t>egreš</a:t>
            </a:r>
            <a:endParaRPr lang="sk-SK" sz="4000" i="1" dirty="0">
              <a:solidFill>
                <a:srgbClr val="0033CC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ower Border Background clipart - Border, Text, Yellow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0" y="-1"/>
            <a:ext cx="9144000" cy="6858001"/>
          </a:xfrm>
          <a:prstGeom prst="rect">
            <a:avLst/>
          </a:prstGeom>
          <a:noFill/>
        </p:spPr>
      </p:pic>
      <p:pic>
        <p:nvPicPr>
          <p:cNvPr id="4098" name="Picture 2" descr="Awesome thumbs up good job GIF - Find on GIF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3501008"/>
            <a:ext cx="4572000" cy="327594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214282" y="1214422"/>
            <a:ext cx="8501122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4000" b="1" spc="50" dirty="0" smtClean="0">
                <a:ln w="11430"/>
                <a:solidFill>
                  <a:srgbClr val="FF66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Čítanie:</a:t>
            </a:r>
          </a:p>
          <a:p>
            <a:pPr algn="ctr"/>
            <a:r>
              <a:rPr lang="sk-SK" sz="32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sk-SK" sz="2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Prečítaj si v Čítanke texty na strane 86 a 87. </a:t>
            </a:r>
          </a:p>
          <a:p>
            <a:pPr algn="ctr"/>
            <a:r>
              <a:rPr lang="sk-SK" sz="24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sk-SK" sz="2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                                                             </a:t>
            </a:r>
          </a:p>
          <a:p>
            <a:pPr algn="ctr"/>
            <a:r>
              <a:rPr lang="sk-SK" sz="2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          Na strane 87, si nájdi </a:t>
            </a:r>
            <a:r>
              <a:rPr lang="sk-SK" sz="24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vyčítanku</a:t>
            </a:r>
            <a:r>
              <a:rPr lang="sk-SK" sz="2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, ktorá sa ti páči a nauč sa ju naspamäť</a:t>
            </a:r>
            <a:r>
              <a:rPr lang="sk-SK" sz="32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</a:rPr>
              <a:t>.</a:t>
            </a:r>
            <a:endParaRPr lang="sk-SK" sz="3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210</Words>
  <Application>Microsoft Office PowerPoint</Application>
  <PresentationFormat>Prezentácia na obrazovke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Schoolbook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Jednoslabičné slová</dc:title>
  <dc:creator>Mgr. Danka Spišáková</dc:creator>
  <cp:lastModifiedBy>riaditel</cp:lastModifiedBy>
  <cp:revision>147</cp:revision>
  <dcterms:created xsi:type="dcterms:W3CDTF">2020-04-06T11:19:10Z</dcterms:created>
  <dcterms:modified xsi:type="dcterms:W3CDTF">2020-04-21T17:33:15Z</dcterms:modified>
</cp:coreProperties>
</file>