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4" r:id="rId6"/>
    <p:sldId id="260" r:id="rId7"/>
    <p:sldId id="262" r:id="rId8"/>
    <p:sldId id="263" r:id="rId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9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114BC-9F43-45C6-ACC7-B45F884DBE8A}" type="datetimeFigureOut">
              <a:rPr lang="sk-SK" smtClean="0"/>
              <a:pPr/>
              <a:t>1.5.2020</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4F6F0-96A8-4B8A-B198-748D774936A6}" type="slidenum">
              <a:rPr lang="sk-SK" smtClean="0"/>
              <a:pPr/>
              <a:t>‹#›</a:t>
            </a:fld>
            <a:endParaRPr lang="sk-SK"/>
          </a:p>
        </p:txBody>
      </p:sp>
    </p:spTree>
    <p:extLst>
      <p:ext uri="{BB962C8B-B14F-4D97-AF65-F5344CB8AC3E}">
        <p14:creationId xmlns:p14="http://schemas.microsoft.com/office/powerpoint/2010/main" val="176260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F194F6F0-96A8-4B8A-B198-748D774936A6}" type="slidenum">
              <a:rPr lang="sk-SK" smtClean="0"/>
              <a:pPr/>
              <a:t>1</a:t>
            </a:fld>
            <a:endParaRPr lang="sk-SK"/>
          </a:p>
        </p:txBody>
      </p:sp>
    </p:spTree>
    <p:extLst>
      <p:ext uri="{BB962C8B-B14F-4D97-AF65-F5344CB8AC3E}">
        <p14:creationId xmlns:p14="http://schemas.microsoft.com/office/powerpoint/2010/main" val="301481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4DA58990-9E5D-4600-B92B-349A251756CD}" type="datetimeFigureOut">
              <a:rPr lang="sk-SK" smtClean="0"/>
              <a:pPr/>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4DA58990-9E5D-4600-B92B-349A251756CD}" type="datetimeFigureOut">
              <a:rPr lang="sk-SK" smtClean="0"/>
              <a:pPr/>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4DA58990-9E5D-4600-B92B-349A251756CD}" type="datetimeFigureOut">
              <a:rPr lang="sk-SK" smtClean="0"/>
              <a:pPr/>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4DA58990-9E5D-4600-B92B-349A251756CD}" type="datetimeFigureOut">
              <a:rPr lang="sk-SK" smtClean="0"/>
              <a:pPr/>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4DA58990-9E5D-4600-B92B-349A251756CD}" type="datetimeFigureOut">
              <a:rPr lang="sk-SK" smtClean="0"/>
              <a:pPr/>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4DA58990-9E5D-4600-B92B-349A251756CD}" type="datetimeFigureOut">
              <a:rPr lang="sk-SK" smtClean="0"/>
              <a:pPr/>
              <a:t>1.5.2020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4DA58990-9E5D-4600-B92B-349A251756CD}" type="datetimeFigureOut">
              <a:rPr lang="sk-SK" smtClean="0"/>
              <a:pPr/>
              <a:t>1.5.2020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4DA58990-9E5D-4600-B92B-349A251756CD}" type="datetimeFigureOut">
              <a:rPr lang="sk-SK" smtClean="0"/>
              <a:pPr/>
              <a:t>1.5.2020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4DA58990-9E5D-4600-B92B-349A251756CD}" type="datetimeFigureOut">
              <a:rPr lang="sk-SK" smtClean="0"/>
              <a:pPr/>
              <a:t>1.5.2020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4DA58990-9E5D-4600-B92B-349A251756CD}" type="datetimeFigureOut">
              <a:rPr lang="sk-SK" smtClean="0"/>
              <a:pPr/>
              <a:t>1.5.2020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4DA58990-9E5D-4600-B92B-349A251756CD}" type="datetimeFigureOut">
              <a:rPr lang="sk-SK" smtClean="0"/>
              <a:pPr/>
              <a:t>1.5.2020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749D5D8-2810-48AA-AF0C-34AE8A6050A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8990-9E5D-4600-B92B-349A251756CD}" type="datetimeFigureOut">
              <a:rPr lang="sk-SK" smtClean="0"/>
              <a:pPr/>
              <a:t>1.5.2020</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9D5D8-2810-48AA-AF0C-34AE8A6050A6}"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sk.wikipedia.org/wiki/Ostrihomsk%C3%A1_arcidiec%C3%A9za" TargetMode="External"/><Relationship Id="rId2" Type="http://schemas.openxmlformats.org/officeDocument/2006/relationships/hyperlink" Target="https://sk.wikipedia.org/wiki/R%C3%ADmskokatol%C3%ADcka_cirkev_na_Slovensku" TargetMode="External"/><Relationship Id="rId1" Type="http://schemas.openxmlformats.org/officeDocument/2006/relationships/slideLayout" Target="../slideLayouts/slideLayout2.xml"/><Relationship Id="rId5" Type="http://schemas.openxmlformats.org/officeDocument/2006/relationships/hyperlink" Target="https://sk.wikipedia.org/wiki/Trnavsk%C3%A1_arcidiec%C3%A9za" TargetMode="External"/><Relationship Id="rId4" Type="http://schemas.openxmlformats.org/officeDocument/2006/relationships/hyperlink" Target="https://sk.wikipedia.org/wiki/Trnavsk%C3%A1_apo%C5%A1tolsk%C3%A1_administrat%C3%BAr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ravelguide.sk/svk/smolenice/ubytovan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764704"/>
            <a:ext cx="7772400" cy="1470025"/>
          </a:xfrm>
        </p:spPr>
        <p:txBody>
          <a:bodyPr/>
          <a:lstStyle/>
          <a:p>
            <a:r>
              <a:rPr lang="sk-SK" b="1" i="1" dirty="0" smtClean="0">
                <a:latin typeface="Times New Roman" pitchFamily="18" charset="0"/>
                <a:cs typeface="Times New Roman" pitchFamily="18" charset="0"/>
              </a:rPr>
              <a:t>Vlastiveda</a:t>
            </a:r>
            <a:br>
              <a:rPr lang="sk-SK" b="1" i="1" dirty="0" smtClean="0">
                <a:latin typeface="Times New Roman" pitchFamily="18" charset="0"/>
                <a:cs typeface="Times New Roman" pitchFamily="18" charset="0"/>
              </a:rPr>
            </a:br>
            <a:r>
              <a:rPr lang="sk-SK" sz="2800" b="1" i="1" dirty="0" smtClean="0">
                <a:latin typeface="Times New Roman" pitchFamily="18" charset="0"/>
                <a:cs typeface="Times New Roman" pitchFamily="18" charset="0"/>
              </a:rPr>
              <a:t>Trnava s okolím </a:t>
            </a:r>
            <a:endParaRPr lang="sk-SK" b="1" i="1" dirty="0">
              <a:latin typeface="Times New Roman" pitchFamily="18" charset="0"/>
              <a:cs typeface="Times New Roman" pitchFamily="18" charset="0"/>
            </a:endParaRPr>
          </a:p>
        </p:txBody>
      </p:sp>
      <p:sp>
        <p:nvSpPr>
          <p:cNvPr id="3" name="Podnadpis 2"/>
          <p:cNvSpPr>
            <a:spLocks noGrp="1"/>
          </p:cNvSpPr>
          <p:nvPr>
            <p:ph type="subTitle" idx="1"/>
          </p:nvPr>
        </p:nvSpPr>
        <p:spPr>
          <a:xfrm>
            <a:off x="6012160" y="5733256"/>
            <a:ext cx="2696344" cy="625624"/>
          </a:xfrm>
        </p:spPr>
        <p:txBody>
          <a:bodyPr>
            <a:normAutofit/>
          </a:bodyPr>
          <a:lstStyle/>
          <a:p>
            <a:r>
              <a:rPr lang="sk-SK" sz="1600" dirty="0" smtClean="0">
                <a:solidFill>
                  <a:schemeClr val="tx1"/>
                </a:solidFill>
                <a:latin typeface="Times New Roman" pitchFamily="18" charset="0"/>
                <a:cs typeface="Times New Roman" pitchFamily="18" charset="0"/>
              </a:rPr>
              <a:t>Monika Kaplárová</a:t>
            </a:r>
            <a:endParaRPr lang="sk-SK" sz="1600" dirty="0">
              <a:solidFill>
                <a:schemeClr val="tx1"/>
              </a:solidFill>
              <a:latin typeface="Times New Roman" pitchFamily="18" charset="0"/>
              <a:cs typeface="Times New Roman" pitchFamily="18" charset="0"/>
            </a:endParaRPr>
          </a:p>
        </p:txBody>
      </p:sp>
      <p:pic>
        <p:nvPicPr>
          <p:cNvPr id="11266" name="Picture 2" descr="Mesto Trnava | Trnava"/>
          <p:cNvPicPr>
            <a:picLocks noChangeAspect="1" noChangeArrowheads="1"/>
          </p:cNvPicPr>
          <p:nvPr/>
        </p:nvPicPr>
        <p:blipFill>
          <a:blip r:embed="rId3" cstate="print"/>
          <a:srcRect/>
          <a:stretch>
            <a:fillRect/>
          </a:stretch>
        </p:blipFill>
        <p:spPr bwMode="auto">
          <a:xfrm>
            <a:off x="2555776" y="2636912"/>
            <a:ext cx="4762500" cy="2676525"/>
          </a:xfrm>
          <a:prstGeom prst="rect">
            <a:avLst/>
          </a:prstGeom>
          <a:noFill/>
        </p:spPr>
      </p:pic>
      <p:sp>
        <p:nvSpPr>
          <p:cNvPr id="11268" name="AutoShape 4" descr="Trnava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1270" name="AutoShape 6" descr="Trnava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1272" name="Picture 8" descr="Trnava – Wikipédia"/>
          <p:cNvPicPr>
            <a:picLocks noChangeAspect="1" noChangeArrowheads="1"/>
          </p:cNvPicPr>
          <p:nvPr/>
        </p:nvPicPr>
        <p:blipFill>
          <a:blip r:embed="rId4" cstate="print"/>
          <a:srcRect/>
          <a:stretch>
            <a:fillRect/>
          </a:stretch>
        </p:blipFill>
        <p:spPr bwMode="auto">
          <a:xfrm>
            <a:off x="971600" y="1556792"/>
            <a:ext cx="2095500" cy="1571626"/>
          </a:xfrm>
          <a:prstGeom prst="rect">
            <a:avLst/>
          </a:prstGeom>
          <a:noFill/>
        </p:spPr>
      </p:pic>
      <p:pic>
        <p:nvPicPr>
          <p:cNvPr id="11274" name="Picture 10" descr="Región Trnava - Región svetových vín"/>
          <p:cNvPicPr>
            <a:picLocks noChangeAspect="1" noChangeArrowheads="1"/>
          </p:cNvPicPr>
          <p:nvPr/>
        </p:nvPicPr>
        <p:blipFill>
          <a:blip r:embed="rId5" cstate="print"/>
          <a:srcRect/>
          <a:stretch>
            <a:fillRect/>
          </a:stretch>
        </p:blipFill>
        <p:spPr bwMode="auto">
          <a:xfrm>
            <a:off x="5940152" y="764704"/>
            <a:ext cx="2857500" cy="2143125"/>
          </a:xfrm>
          <a:prstGeom prst="rect">
            <a:avLst/>
          </a:prstGeom>
          <a:noFill/>
        </p:spPr>
      </p:pic>
      <p:pic>
        <p:nvPicPr>
          <p:cNvPr id="11276" name="Picture 12" descr="Región Trnava - Mesto Trnava"/>
          <p:cNvPicPr>
            <a:picLocks noChangeAspect="1" noChangeArrowheads="1"/>
          </p:cNvPicPr>
          <p:nvPr/>
        </p:nvPicPr>
        <p:blipFill>
          <a:blip r:embed="rId6" cstate="print"/>
          <a:srcRect/>
          <a:stretch>
            <a:fillRect/>
          </a:stretch>
        </p:blipFill>
        <p:spPr bwMode="auto">
          <a:xfrm>
            <a:off x="395536" y="4869160"/>
            <a:ext cx="4876800" cy="16859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692696"/>
            <a:ext cx="8229600" cy="5256584"/>
          </a:xfr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endParaRPr lang="sk-SK" sz="1600" dirty="0" smtClean="0">
              <a:solidFill>
                <a:schemeClr val="tx1"/>
              </a:solidFill>
              <a:latin typeface="Times New Roman" pitchFamily="18" charset="0"/>
              <a:cs typeface="Times New Roman" pitchFamily="18" charset="0"/>
            </a:endParaRPr>
          </a:p>
          <a:p>
            <a:pPr algn="just"/>
            <a:endParaRPr lang="sk-SK" sz="1600" dirty="0">
              <a:solidFill>
                <a:schemeClr val="tx1"/>
              </a:solidFill>
              <a:latin typeface="Times New Roman" pitchFamily="18" charset="0"/>
              <a:cs typeface="Times New Roman" pitchFamily="18" charset="0"/>
            </a:endParaRPr>
          </a:p>
          <a:p>
            <a:pPr algn="just"/>
            <a:endParaRPr lang="sk-SK" sz="1600" dirty="0" smtClean="0">
              <a:solidFill>
                <a:schemeClr val="tx1"/>
              </a:solidFill>
              <a:latin typeface="Times New Roman" pitchFamily="18" charset="0"/>
              <a:cs typeface="Times New Roman" pitchFamily="18" charset="0"/>
            </a:endParaRPr>
          </a:p>
          <a:p>
            <a:pPr algn="just"/>
            <a:r>
              <a:rPr lang="sk-SK" sz="2000" dirty="0" smtClean="0">
                <a:solidFill>
                  <a:schemeClr val="tx1"/>
                </a:solidFill>
                <a:latin typeface="Times New Roman" pitchFamily="18" charset="0"/>
                <a:cs typeface="Times New Roman" pitchFamily="18" charset="0"/>
              </a:rPr>
              <a:t>Mesto Trnava s okolím leží na severozápade Podunajskej nížiny. Zo západu sa rozprestiera pohorie Malé Karpaty. Na východnej strane pri Piešťanoch leží Považský Inovec. Územím preteká rieka Váh. Trnava leží na úrodnej rovine. Je to staré mesto s množstvom historických pamiatok. Severne od Trnavy leží obec Jaslovské Bohunice. Nachádza sa v nej jedna z dvoch slovenských atómových elektrární. Ďalším významnými mestami okolia Trnavy sú Hlohovec kúpeľné mesto Piešťany. Keďže Trnava bola jedným z najdôležitejších centier </a:t>
            </a:r>
            <a:r>
              <a:rPr lang="sk-SK" sz="2000" dirty="0" smtClean="0">
                <a:solidFill>
                  <a:schemeClr val="tx1"/>
                </a:solidFill>
                <a:latin typeface="Times New Roman" pitchFamily="18" charset="0"/>
                <a:cs typeface="Times New Roman" pitchFamily="18" charset="0"/>
                <a:hlinkClick r:id="rId2" tooltip="Rímskokatolícka cirkev na Slovensku"/>
              </a:rPr>
              <a:t>rímskokatolíckej cirkvi na Slovensku</a:t>
            </a:r>
            <a:r>
              <a:rPr lang="sk-SK" sz="2000" dirty="0" smtClean="0">
                <a:solidFill>
                  <a:schemeClr val="tx1"/>
                </a:solidFill>
                <a:latin typeface="Times New Roman" pitchFamily="18" charset="0"/>
                <a:cs typeface="Times New Roman" pitchFamily="18" charset="0"/>
              </a:rPr>
              <a:t> (po roku 1541 bola na isté obdobie sídlom </a:t>
            </a:r>
            <a:r>
              <a:rPr lang="sk-SK" sz="2000" dirty="0" smtClean="0">
                <a:solidFill>
                  <a:schemeClr val="tx1"/>
                </a:solidFill>
                <a:latin typeface="Times New Roman" pitchFamily="18" charset="0"/>
                <a:cs typeface="Times New Roman" pitchFamily="18" charset="0"/>
                <a:hlinkClick r:id="rId3" tooltip="Ostrihomská arcidiecéza"/>
              </a:rPr>
              <a:t>ostrihomského arcibiskupa</a:t>
            </a:r>
            <a:r>
              <a:rPr lang="sk-SK" sz="2000" dirty="0" smtClean="0">
                <a:solidFill>
                  <a:schemeClr val="tx1"/>
                </a:solidFill>
                <a:latin typeface="Times New Roman" pitchFamily="18" charset="0"/>
                <a:cs typeface="Times New Roman" pitchFamily="18" charset="0"/>
              </a:rPr>
              <a:t> a od roku 1922 sídlom </a:t>
            </a:r>
            <a:r>
              <a:rPr lang="sk-SK" sz="2000" dirty="0" smtClean="0">
                <a:solidFill>
                  <a:schemeClr val="tx1"/>
                </a:solidFill>
                <a:latin typeface="Times New Roman" pitchFamily="18" charset="0"/>
                <a:cs typeface="Times New Roman" pitchFamily="18" charset="0"/>
                <a:hlinkClick r:id="rId4" tooltip="Trnavská apoštolská administratúra"/>
              </a:rPr>
              <a:t>Trnavskej apoštolskej administratúry</a:t>
            </a:r>
            <a:r>
              <a:rPr lang="sk-SK" sz="2000" dirty="0" smtClean="0">
                <a:solidFill>
                  <a:schemeClr val="tx1"/>
                </a:solidFill>
                <a:latin typeface="Times New Roman" pitchFamily="18" charset="0"/>
                <a:cs typeface="Times New Roman" pitchFamily="18" charset="0"/>
              </a:rPr>
              <a:t>, ktorá bola v roku 1977 povýšená na </a:t>
            </a:r>
            <a:r>
              <a:rPr lang="sk-SK" sz="2000" dirty="0" smtClean="0">
                <a:solidFill>
                  <a:schemeClr val="tx1"/>
                </a:solidFill>
                <a:latin typeface="Times New Roman" pitchFamily="18" charset="0"/>
                <a:cs typeface="Times New Roman" pitchFamily="18" charset="0"/>
                <a:hlinkClick r:id="rId5" tooltip="Trnavská arcidiecéza"/>
              </a:rPr>
              <a:t>arcibiskupstvo</a:t>
            </a:r>
            <a:r>
              <a:rPr lang="sk-SK" sz="2000" dirty="0" smtClean="0">
                <a:solidFill>
                  <a:schemeClr val="tx1"/>
                </a:solidFill>
                <a:latin typeface="Times New Roman" pitchFamily="18" charset="0"/>
                <a:cs typeface="Times New Roman" pitchFamily="18" charset="0"/>
              </a:rPr>
              <a:t>), stojí tu množstvo kostolov, a tak dostala prezývku „</a:t>
            </a:r>
            <a:r>
              <a:rPr lang="sk-SK" sz="2000" i="1" dirty="0" smtClean="0">
                <a:solidFill>
                  <a:schemeClr val="tx1"/>
                </a:solidFill>
                <a:latin typeface="Times New Roman" pitchFamily="18" charset="0"/>
                <a:cs typeface="Times New Roman" pitchFamily="18" charset="0"/>
              </a:rPr>
              <a:t>Malý Rím</a:t>
            </a:r>
            <a:r>
              <a:rPr lang="sk-SK" sz="2000" dirty="0" smtClean="0">
                <a:solidFill>
                  <a:schemeClr val="tx1"/>
                </a:solidFill>
                <a:latin typeface="Times New Roman" pitchFamily="18" charset="0"/>
                <a:cs typeface="Times New Roman" pitchFamily="18" charset="0"/>
              </a:rPr>
              <a:t>“ alebo aj „</a:t>
            </a:r>
            <a:r>
              <a:rPr lang="sk-SK" sz="2000" i="1" dirty="0" smtClean="0">
                <a:solidFill>
                  <a:schemeClr val="tx1"/>
                </a:solidFill>
                <a:latin typeface="Times New Roman" pitchFamily="18" charset="0"/>
                <a:cs typeface="Times New Roman" pitchFamily="18" charset="0"/>
              </a:rPr>
              <a:t>Slovenský Rím</a:t>
            </a:r>
            <a:r>
              <a:rPr lang="sk-SK" sz="2000" dirty="0" smtClean="0">
                <a:solidFill>
                  <a:schemeClr val="tx1"/>
                </a:solidFill>
                <a:latin typeface="Times New Roman" pitchFamily="18" charset="0"/>
                <a:cs typeface="Times New Roman" pitchFamily="18" charset="0"/>
              </a:rPr>
              <a:t>”.</a:t>
            </a:r>
          </a:p>
          <a:p>
            <a:pPr algn="just"/>
            <a:endParaRPr lang="sk-SK"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Katedra školskej pedagogiky PdF TU"/>
          <p:cNvPicPr>
            <a:picLocks noChangeAspect="1" noChangeArrowheads="1"/>
          </p:cNvPicPr>
          <p:nvPr/>
        </p:nvPicPr>
        <p:blipFill>
          <a:blip r:embed="rId2" cstate="print"/>
          <a:srcRect/>
          <a:stretch>
            <a:fillRect/>
          </a:stretch>
        </p:blipFill>
        <p:spPr bwMode="auto">
          <a:xfrm>
            <a:off x="755576" y="1988840"/>
            <a:ext cx="7344816" cy="3528392"/>
          </a:xfrm>
          <a:prstGeom prst="rect">
            <a:avLst/>
          </a:prstGeom>
          <a:noFill/>
        </p:spPr>
      </p:pic>
      <p:sp>
        <p:nvSpPr>
          <p:cNvPr id="6" name="Obdĺžnik 5"/>
          <p:cNvSpPr/>
          <p:nvPr/>
        </p:nvSpPr>
        <p:spPr>
          <a:xfrm>
            <a:off x="683568" y="332656"/>
            <a:ext cx="1944216" cy="64807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Mapa Slovenska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539552" y="620688"/>
            <a:ext cx="8208912" cy="64807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smtClean="0"/>
          </a:p>
          <a:p>
            <a:pPr algn="ctr"/>
            <a:r>
              <a:rPr lang="sk-SK" sz="2400" dirty="0" smtClean="0">
                <a:latin typeface="Times New Roman" pitchFamily="18" charset="0"/>
                <a:cs typeface="Times New Roman" pitchFamily="18" charset="0"/>
              </a:rPr>
              <a:t>Zaujímavosti Trnavy a jej okolia</a:t>
            </a:r>
          </a:p>
          <a:p>
            <a:pPr algn="ctr"/>
            <a:endParaRPr lang="sk-SK" dirty="0"/>
          </a:p>
        </p:txBody>
      </p:sp>
      <p:pic>
        <p:nvPicPr>
          <p:cNvPr id="18434" name="Picture 2" descr="Na dovolenke objavujte: aj v Trnave a okolí je čo - Mestá ..."/>
          <p:cNvPicPr>
            <a:picLocks noChangeAspect="1" noChangeArrowheads="1"/>
          </p:cNvPicPr>
          <p:nvPr/>
        </p:nvPicPr>
        <p:blipFill>
          <a:blip r:embed="rId2" cstate="print"/>
          <a:srcRect/>
          <a:stretch>
            <a:fillRect/>
          </a:stretch>
        </p:blipFill>
        <p:spPr bwMode="auto">
          <a:xfrm>
            <a:off x="467544" y="1988840"/>
            <a:ext cx="2736304" cy="2736304"/>
          </a:xfrm>
          <a:prstGeom prst="rect">
            <a:avLst/>
          </a:prstGeom>
          <a:noFill/>
        </p:spPr>
      </p:pic>
      <p:sp>
        <p:nvSpPr>
          <p:cNvPr id="6" name="Obdĺžnik 5"/>
          <p:cNvSpPr/>
          <p:nvPr/>
        </p:nvSpPr>
        <p:spPr>
          <a:xfrm>
            <a:off x="467544" y="4797152"/>
            <a:ext cx="2736304"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Trojičné námestie v Trnave</a:t>
            </a:r>
            <a:endParaRPr lang="sk-SK" dirty="0"/>
          </a:p>
        </p:txBody>
      </p:sp>
      <p:sp>
        <p:nvSpPr>
          <p:cNvPr id="18436" name="AutoShape 4" descr="Kolonádový most (Piešťany)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38" name="AutoShape 6" descr="Kolonádový most (Piešťany)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8440" name="Picture 8" descr="Kolonádový most (Piešťany) – Wikipédia"/>
          <p:cNvPicPr>
            <a:picLocks noChangeAspect="1" noChangeArrowheads="1"/>
          </p:cNvPicPr>
          <p:nvPr/>
        </p:nvPicPr>
        <p:blipFill>
          <a:blip r:embed="rId3" cstate="print"/>
          <a:srcRect/>
          <a:stretch>
            <a:fillRect/>
          </a:stretch>
        </p:blipFill>
        <p:spPr bwMode="auto">
          <a:xfrm>
            <a:off x="3275856" y="1988840"/>
            <a:ext cx="2592288" cy="2736304"/>
          </a:xfrm>
          <a:prstGeom prst="rect">
            <a:avLst/>
          </a:prstGeom>
          <a:noFill/>
        </p:spPr>
      </p:pic>
      <p:sp>
        <p:nvSpPr>
          <p:cNvPr id="10" name="Obdĺžnik 9"/>
          <p:cNvSpPr/>
          <p:nvPr/>
        </p:nvSpPr>
        <p:spPr>
          <a:xfrm>
            <a:off x="3275856" y="4797152"/>
            <a:ext cx="2592288"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Kolonádový most v Piešťanoch</a:t>
            </a:r>
            <a:endParaRPr lang="sk-SK" dirty="0"/>
          </a:p>
        </p:txBody>
      </p:sp>
      <p:pic>
        <p:nvPicPr>
          <p:cNvPr id="18442" name="Picture 10" descr="Slovenská šikmá veža má 34 metrov a zo svojej osi je vychýlená o ..."/>
          <p:cNvPicPr>
            <a:picLocks noChangeAspect="1" noChangeArrowheads="1"/>
          </p:cNvPicPr>
          <p:nvPr/>
        </p:nvPicPr>
        <p:blipFill>
          <a:blip r:embed="rId4" cstate="print"/>
          <a:srcRect/>
          <a:stretch>
            <a:fillRect/>
          </a:stretch>
        </p:blipFill>
        <p:spPr bwMode="auto">
          <a:xfrm>
            <a:off x="5940152" y="1988840"/>
            <a:ext cx="2544283" cy="2736303"/>
          </a:xfrm>
          <a:prstGeom prst="rect">
            <a:avLst/>
          </a:prstGeom>
          <a:noFill/>
        </p:spPr>
      </p:pic>
      <p:sp>
        <p:nvSpPr>
          <p:cNvPr id="14" name="Obdĺžnik 13"/>
          <p:cNvSpPr/>
          <p:nvPr/>
        </p:nvSpPr>
        <p:spPr>
          <a:xfrm>
            <a:off x="5940152" y="4797152"/>
            <a:ext cx="2592288"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Šikmá veža vo Vrbovom</a:t>
            </a:r>
            <a:endParaRPr lang="sk-S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1143000"/>
          </a:xfrm>
          <a:solidFill>
            <a:srgbClr val="92D050"/>
          </a:solidFill>
        </p:spPr>
        <p:txBody>
          <a:bodyPr/>
          <a:lstStyle/>
          <a:p>
            <a:r>
              <a:rPr lang="sk-SK" dirty="0" smtClean="0"/>
              <a:t>Jaskyňa Driny </a:t>
            </a:r>
            <a:endParaRPr lang="sk-SK" dirty="0"/>
          </a:p>
        </p:txBody>
      </p:sp>
      <p:sp>
        <p:nvSpPr>
          <p:cNvPr id="3" name="Zástupný symbol obsahu 2"/>
          <p:cNvSpPr>
            <a:spLocks noGrp="1"/>
          </p:cNvSpPr>
          <p:nvPr>
            <p:ph idx="1"/>
          </p:nvPr>
        </p:nvSpPr>
        <p:spPr>
          <a:solidFill>
            <a:srgbClr val="92D050"/>
          </a:solidFill>
        </p:spPr>
        <p:txBody>
          <a:bodyPr>
            <a:normAutofit/>
          </a:bodyPr>
          <a:lstStyle/>
          <a:p>
            <a:r>
              <a:rPr lang="sk-SK" sz="2000" dirty="0" smtClean="0">
                <a:latin typeface="Times New Roman" pitchFamily="18" charset="0"/>
                <a:cs typeface="Times New Roman" pitchFamily="18" charset="0"/>
              </a:rPr>
              <a:t>Jaskyňa Driny je jedinou sprístupnenou jaskyňou na západnom Slovensku. Nachádza sa v Smolenickom krase v Malých Karpatoch juhozápadne od obce </a:t>
            </a:r>
            <a:r>
              <a:rPr lang="sk-SK" sz="2000" dirty="0" smtClean="0">
                <a:latin typeface="Times New Roman" pitchFamily="18" charset="0"/>
                <a:cs typeface="Times New Roman" pitchFamily="18" charset="0"/>
                <a:hlinkClick r:id="rId2" tooltip="ubytovanie Smolenice"/>
              </a:rPr>
              <a:t>Smolenice</a:t>
            </a:r>
            <a:r>
              <a:rPr lang="sk-SK" sz="2000" dirty="0" smtClean="0">
                <a:latin typeface="Times New Roman" pitchFamily="18" charset="0"/>
                <a:cs typeface="Times New Roman" pitchFamily="18" charset="0"/>
              </a:rPr>
              <a:t>. Záhadnú dieru miestni občania poznali už v 19. storočí, no do jaskyne sa podarilo preniknúť až v roku 1932. Typickou sintrovou výzdobou pre túto jaskyňu sú sintrové záclony so zúbkovitým lemovaním.</a:t>
            </a:r>
            <a:endParaRPr lang="sk-SK" sz="2000" dirty="0">
              <a:latin typeface="Times New Roman" pitchFamily="18" charset="0"/>
              <a:cs typeface="Times New Roman" pitchFamily="18" charset="0"/>
            </a:endParaRPr>
          </a:p>
        </p:txBody>
      </p:sp>
      <p:pic>
        <p:nvPicPr>
          <p:cNvPr id="4" name="Obrázok 3" descr="https://www.trnava.sk/userfiles/image/driny.jpg"/>
          <p:cNvPicPr/>
          <p:nvPr/>
        </p:nvPicPr>
        <p:blipFill>
          <a:blip r:embed="rId3" cstate="print"/>
          <a:srcRect/>
          <a:stretch>
            <a:fillRect/>
          </a:stretch>
        </p:blipFill>
        <p:spPr bwMode="auto">
          <a:xfrm>
            <a:off x="1835696" y="3284984"/>
            <a:ext cx="525658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solidFill>
        </p:spPr>
        <p:txBody>
          <a:bodyPr/>
          <a:lstStyle/>
          <a:p>
            <a:r>
              <a:rPr lang="sk-SK" dirty="0" smtClean="0"/>
              <a:t>Kúpele Piešťany</a:t>
            </a:r>
            <a:endParaRPr lang="sk-SK" dirty="0"/>
          </a:p>
        </p:txBody>
      </p:sp>
      <p:pic>
        <p:nvPicPr>
          <p:cNvPr id="6" name="Zástupný symbol obsahu 5" descr="Ubytovanie Kúpele Piešťany"/>
          <p:cNvPicPr>
            <a:picLocks noGrp="1"/>
          </p:cNvPicPr>
          <p:nvPr>
            <p:ph idx="1"/>
          </p:nvPr>
        </p:nvPicPr>
        <p:blipFill>
          <a:blip r:embed="rId2" cstate="print"/>
          <a:srcRect/>
          <a:stretch>
            <a:fillRect/>
          </a:stretch>
        </p:blipFill>
        <p:spPr bwMode="auto">
          <a:xfrm>
            <a:off x="1181765" y="1600200"/>
            <a:ext cx="678046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60648"/>
            <a:ext cx="8229600" cy="5865515"/>
          </a:xfrm>
          <a:solidFill>
            <a:schemeClr val="accent3"/>
          </a:solidFill>
        </p:spPr>
        <p:txBody>
          <a:bodyPr>
            <a:normAutofit fontScale="92500" lnSpcReduction="20000"/>
          </a:bodyPr>
          <a:lstStyle/>
          <a:p>
            <a:r>
              <a:rPr lang="sk-SK" dirty="0"/>
              <a:t>Kúpele Piešťany vďačia za svoju povesť predovšetkým unikátnym prírodným prameňom termálnej minerálnej vody, ktorá vyviera až z tektonických zlomov z hĺbky 2000 metrov a vynáša niektoré špecifické zlúčeniny a energiu zemskej magmy. Teplota prameňov je 67 až 69 °C.  Piešťanská minerálna voda je  stredne mineralizovaná, </a:t>
            </a:r>
            <a:r>
              <a:rPr lang="sk-SK" dirty="0" smtClean="0"/>
              <a:t>síranovo- hydrogenuhličitanová</a:t>
            </a:r>
            <a:r>
              <a:rPr lang="sk-SK" dirty="0"/>
              <a:t>, vápenato-sodná, sírna, horúca voda. Využíva sa hlavne na kúpele, ale tiež na pitnú kúru.</a:t>
            </a:r>
            <a:r>
              <a:rPr lang="sk-SK" dirty="0" smtClean="0"/>
              <a:t/>
            </a:r>
            <a:br>
              <a:rPr lang="sk-SK" dirty="0" smtClean="0"/>
            </a:br>
            <a:r>
              <a:rPr lang="sk-SK" dirty="0"/>
              <a:t>Najdôležitejším komponentom pre liečbu ochorení pohybového aparátu je vysoký obsah síry, ktorá sa vo vode vyskytuje v rôznych formách a chemických zlúčeninách ako sírany, siričitany, sulfidy.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780928"/>
            <a:ext cx="8229600" cy="2376264"/>
          </a:xfrm>
          <a:solidFill>
            <a:schemeClr val="accent3"/>
          </a:solidFill>
        </p:spPr>
        <p:txBody>
          <a:bodyPr>
            <a:normAutofit/>
          </a:bodyPr>
          <a:lstStyle/>
          <a:p>
            <a:r>
              <a:rPr lang="sk-SK" dirty="0" smtClean="0"/>
              <a:t>Koniec</a:t>
            </a:r>
            <a:endParaRPr lang="sk-S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88</TotalTime>
  <Words>176</Words>
  <Application>Microsoft Office PowerPoint</Application>
  <PresentationFormat>Prezentácia na obrazovke (4:3)</PresentationFormat>
  <Paragraphs>18</Paragraphs>
  <Slides>8</Slides>
  <Notes>1</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8</vt:i4>
      </vt:variant>
    </vt:vector>
  </HeadingPairs>
  <TitlesOfParts>
    <vt:vector size="12" baseType="lpstr">
      <vt:lpstr>Arial</vt:lpstr>
      <vt:lpstr>Calibri</vt:lpstr>
      <vt:lpstr>Times New Roman</vt:lpstr>
      <vt:lpstr>Motív Office</vt:lpstr>
      <vt:lpstr>Vlastiveda Trnava s okolím </vt:lpstr>
      <vt:lpstr>Prezentácia programu PowerPoint</vt:lpstr>
      <vt:lpstr>Prezentácia programu PowerPoint</vt:lpstr>
      <vt:lpstr>Prezentácia programu PowerPoint</vt:lpstr>
      <vt:lpstr>Jaskyňa Driny </vt:lpstr>
      <vt:lpstr>Kúpele Piešťany</vt:lpstr>
      <vt:lpstr>Prezentácia programu PowerPoint</vt:lpstr>
      <vt:lpstr>Koniec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Vlastiveda Trnava s okolím</dc:title>
  <dc:creator>M</dc:creator>
  <cp:lastModifiedBy>riaditel</cp:lastModifiedBy>
  <cp:revision>10</cp:revision>
  <dcterms:created xsi:type="dcterms:W3CDTF">2020-04-28T09:37:28Z</dcterms:created>
  <dcterms:modified xsi:type="dcterms:W3CDTF">2020-05-01T05:34:55Z</dcterms:modified>
</cp:coreProperties>
</file>