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9" r:id="rId2"/>
    <p:sldId id="300" r:id="rId3"/>
    <p:sldId id="301" r:id="rId4"/>
    <p:sldId id="302" r:id="rId5"/>
    <p:sldId id="258" r:id="rId6"/>
    <p:sldId id="288" r:id="rId7"/>
    <p:sldId id="294" r:id="rId8"/>
    <p:sldId id="271" r:id="rId9"/>
    <p:sldId id="273" r:id="rId10"/>
    <p:sldId id="274" r:id="rId11"/>
    <p:sldId id="275" r:id="rId12"/>
    <p:sldId id="276" r:id="rId13"/>
    <p:sldId id="261" r:id="rId14"/>
    <p:sldId id="262" r:id="rId15"/>
    <p:sldId id="263" r:id="rId16"/>
    <p:sldId id="264" r:id="rId17"/>
    <p:sldId id="265" r:id="rId18"/>
    <p:sldId id="268" r:id="rId19"/>
    <p:sldId id="270" r:id="rId20"/>
    <p:sldId id="278" r:id="rId21"/>
    <p:sldId id="279" r:id="rId22"/>
    <p:sldId id="280" r:id="rId23"/>
    <p:sldId id="277" r:id="rId24"/>
    <p:sldId id="281" r:id="rId25"/>
    <p:sldId id="282" r:id="rId26"/>
    <p:sldId id="283" r:id="rId27"/>
    <p:sldId id="284" r:id="rId28"/>
    <p:sldId id="285" r:id="rId29"/>
    <p:sldId id="287" r:id="rId30"/>
    <p:sldId id="289" r:id="rId31"/>
    <p:sldId id="290" r:id="rId32"/>
    <p:sldId id="291" r:id="rId33"/>
    <p:sldId id="293" r:id="rId34"/>
    <p:sldId id="303" r:id="rId35"/>
    <p:sldId id="304" r:id="rId36"/>
    <p:sldId id="306" r:id="rId37"/>
    <p:sldId id="305" r:id="rId38"/>
    <p:sldId id="292" r:id="rId3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2FE50-D959-48CF-9DE2-926554D720E9}" type="datetimeFigureOut">
              <a:rPr lang="pl-PL" smtClean="0"/>
              <a:pPr/>
              <a:t>2020-07-02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85CA9-D0D8-4878-9D95-F9789F23EBBD}" type="slidenum">
              <a:rPr lang="pl-PL" smtClean="0"/>
              <a:pPr/>
              <a:t>‹#›</a:t>
            </a:fld>
            <a:endParaRPr lang="pl-PL"/>
          </a:p>
        </p:txBody>
      </p:sp>
    </p:spTree>
    <p:extLst>
      <p:ext uri="{BB962C8B-B14F-4D97-AF65-F5344CB8AC3E}">
        <p14:creationId xmlns:p14="http://schemas.microsoft.com/office/powerpoint/2010/main" val="228565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39F2247-FAE8-43F2-A9DE-33D1B1283D35}"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639F2247-FAE8-43F2-A9DE-33D1B1283D35}" type="slidenum">
              <a:rPr lang="pl-PL" smtClean="0"/>
              <a:pPr/>
              <a:t>26</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27</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28</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29</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30</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31</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32</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33</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34</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35</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36</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37</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38</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71685CA9-D0D8-4878-9D95-F9789F23EBBD}"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4E7737FA-7B6C-4371-8ACF-826E9AF23150}"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4E7737FA-7B6C-4371-8ACF-826E9AF23150}"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714242AF-5D96-489C-9AF7-725C267FBCBB}" type="datetimeFigureOut">
              <a:rPr lang="pl-PL" smtClean="0"/>
              <a:pPr/>
              <a:t>2020-07-02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7737FA-7B6C-4371-8ACF-826E9AF23150}" type="slidenum">
              <a:rPr lang="pl-PL" smtClean="0"/>
              <a:pPr/>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8000"/>
            <a:lum/>
          </a:blip>
          <a:srcRect/>
          <a:stretch>
            <a:fillRect t="-11000" b="-11000"/>
          </a:stretch>
        </a:blipFill>
        <a:effectLst/>
      </p:bgPr>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4242AF-5D96-489C-9AF7-725C267FBCBB}" type="datetimeFigureOut">
              <a:rPr lang="pl-PL" smtClean="0"/>
              <a:pPr/>
              <a:t>2020-07-02</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7737FA-7B6C-4371-8ACF-826E9AF23150}"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2030" y="620688"/>
            <a:ext cx="8229600" cy="2579712"/>
          </a:xfrm>
        </p:spPr>
        <p:txBody>
          <a:bodyPr>
            <a:normAutofit/>
          </a:bodyPr>
          <a:lstStyle/>
          <a:p>
            <a:r>
              <a:rPr lang="pl-PL" sz="3600" dirty="0" smtClean="0">
                <a:solidFill>
                  <a:srgbClr val="006600"/>
                </a:solidFill>
              </a:rPr>
              <a:t>SZKOŁA PODSTAWOWA</a:t>
            </a:r>
            <a:br>
              <a:rPr lang="pl-PL" sz="3600" dirty="0" smtClean="0">
                <a:solidFill>
                  <a:srgbClr val="006600"/>
                </a:solidFill>
              </a:rPr>
            </a:br>
            <a:r>
              <a:rPr lang="pl-PL" sz="3600" dirty="0" smtClean="0">
                <a:solidFill>
                  <a:srgbClr val="006600"/>
                </a:solidFill>
              </a:rPr>
              <a:t> IM. GEN. JÓZEFA BEMA </a:t>
            </a:r>
            <a:br>
              <a:rPr lang="pl-PL" sz="3600" dirty="0" smtClean="0">
                <a:solidFill>
                  <a:srgbClr val="006600"/>
                </a:solidFill>
              </a:rPr>
            </a:br>
            <a:r>
              <a:rPr lang="pl-PL" sz="3600" dirty="0" smtClean="0">
                <a:solidFill>
                  <a:srgbClr val="006600"/>
                </a:solidFill>
              </a:rPr>
              <a:t>W BEMOWIE PISKIM</a:t>
            </a:r>
            <a:br>
              <a:rPr lang="pl-PL" sz="3600" dirty="0" smtClean="0">
                <a:solidFill>
                  <a:srgbClr val="006600"/>
                </a:solidFill>
              </a:rPr>
            </a:br>
            <a:endParaRPr lang="pl-PL" sz="3600" dirty="0">
              <a:solidFill>
                <a:srgbClr val="006600"/>
              </a:solidFill>
            </a:endParaRPr>
          </a:p>
        </p:txBody>
      </p:sp>
      <p:sp>
        <p:nvSpPr>
          <p:cNvPr id="3" name="Podtytuł 2"/>
          <p:cNvSpPr>
            <a:spLocks noGrp="1"/>
          </p:cNvSpPr>
          <p:nvPr>
            <p:ph type="subTitle" idx="1"/>
          </p:nvPr>
        </p:nvSpPr>
        <p:spPr/>
        <p:txBody>
          <a:bodyPr>
            <a:normAutofit fontScale="92500" lnSpcReduction="20000"/>
          </a:bodyPr>
          <a:lstStyle/>
          <a:p>
            <a:r>
              <a:rPr lang="pl-PL" b="1" dirty="0" smtClean="0">
                <a:solidFill>
                  <a:schemeClr val="bg1"/>
                </a:solidFill>
              </a:rPr>
              <a:t>ROK SZKOLNY 2019/2020</a:t>
            </a:r>
          </a:p>
          <a:p>
            <a:r>
              <a:rPr lang="pl-PL" b="1" dirty="0" smtClean="0">
                <a:solidFill>
                  <a:schemeClr val="bg1"/>
                </a:solidFill>
              </a:rPr>
              <a:t>KOORDYNATORZY</a:t>
            </a:r>
          </a:p>
          <a:p>
            <a:r>
              <a:rPr lang="pl-PL" b="1" dirty="0" smtClean="0">
                <a:solidFill>
                  <a:schemeClr val="bg1"/>
                </a:solidFill>
              </a:rPr>
              <a:t>PIOTR PLONA</a:t>
            </a:r>
          </a:p>
          <a:p>
            <a:r>
              <a:rPr lang="pl-PL" b="1" dirty="0" smtClean="0">
                <a:solidFill>
                  <a:schemeClr val="bg1"/>
                </a:solidFill>
              </a:rPr>
              <a:t>IWONA CISZEWSKA</a:t>
            </a:r>
          </a:p>
          <a:p>
            <a:endParaRPr lang="pl-PL"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6600"/>
                </a:solidFill>
              </a:rPr>
              <a:t>KONKURS PLASTYCZNO- TECHNICZNY- „OZE”</a:t>
            </a:r>
            <a:endParaRPr lang="pl-PL" dirty="0">
              <a:solidFill>
                <a:srgbClr val="006600"/>
              </a:solidFill>
            </a:endParaRPr>
          </a:p>
        </p:txBody>
      </p:sp>
      <p:sp>
        <p:nvSpPr>
          <p:cNvPr id="3" name="Symbol zastępczy zawartości 2"/>
          <p:cNvSpPr>
            <a:spLocks noGrp="1"/>
          </p:cNvSpPr>
          <p:nvPr>
            <p:ph sz="half" idx="1"/>
          </p:nvPr>
        </p:nvSpPr>
        <p:spPr>
          <a:xfrm>
            <a:off x="251520" y="1628800"/>
            <a:ext cx="4316288" cy="4525963"/>
          </a:xfrm>
        </p:spPr>
        <p:txBody>
          <a:bodyPr>
            <a:normAutofit/>
          </a:bodyPr>
          <a:lstStyle/>
          <a:p>
            <a:pPr marL="137160" indent="0">
              <a:buNone/>
            </a:pPr>
            <a:r>
              <a:rPr lang="pl-PL" b="1" dirty="0" smtClean="0">
                <a:solidFill>
                  <a:schemeClr val="bg1"/>
                </a:solidFill>
              </a:rPr>
              <a:t>Dla klas I – V odbył się </a:t>
            </a:r>
            <a:r>
              <a:rPr lang="pl-PL" b="1" dirty="0" err="1" smtClean="0">
                <a:solidFill>
                  <a:schemeClr val="bg1"/>
                </a:solidFill>
              </a:rPr>
              <a:t>on-line</a:t>
            </a:r>
            <a:r>
              <a:rPr lang="pl-PL" b="1" dirty="0" smtClean="0">
                <a:solidFill>
                  <a:schemeClr val="bg1"/>
                </a:solidFill>
              </a:rPr>
              <a:t> konkurs plastyczno –techniczny promujący odnawialne źródła energii.</a:t>
            </a:r>
          </a:p>
          <a:p>
            <a:pPr>
              <a:buNone/>
            </a:pPr>
            <a:r>
              <a:rPr lang="pl-PL" sz="2200" b="1" dirty="0" smtClean="0">
                <a:solidFill>
                  <a:schemeClr val="bg1"/>
                </a:solidFill>
              </a:rPr>
              <a:t>I m – Wiktor </a:t>
            </a:r>
            <a:r>
              <a:rPr lang="pl-PL" sz="2200" b="1" dirty="0" smtClean="0">
                <a:solidFill>
                  <a:schemeClr val="bg1"/>
                </a:solidFill>
              </a:rPr>
              <a:t>K. </a:t>
            </a:r>
            <a:r>
              <a:rPr lang="pl-PL" sz="2200" b="1" dirty="0" smtClean="0">
                <a:solidFill>
                  <a:schemeClr val="bg1"/>
                </a:solidFill>
              </a:rPr>
              <a:t>kl. II</a:t>
            </a:r>
          </a:p>
          <a:p>
            <a:pPr>
              <a:buNone/>
            </a:pPr>
            <a:r>
              <a:rPr lang="pl-PL" sz="2200" b="1" dirty="0" smtClean="0">
                <a:solidFill>
                  <a:schemeClr val="bg1"/>
                </a:solidFill>
              </a:rPr>
              <a:t>II m – Dominika </a:t>
            </a:r>
            <a:r>
              <a:rPr lang="pl-PL" sz="2200" b="1" dirty="0" smtClean="0">
                <a:solidFill>
                  <a:schemeClr val="bg1"/>
                </a:solidFill>
              </a:rPr>
              <a:t>Ł. </a:t>
            </a:r>
            <a:r>
              <a:rPr lang="pl-PL" sz="2200" b="1" dirty="0" smtClean="0">
                <a:solidFill>
                  <a:schemeClr val="bg1"/>
                </a:solidFill>
              </a:rPr>
              <a:t>kl. II</a:t>
            </a:r>
          </a:p>
          <a:p>
            <a:pPr>
              <a:buNone/>
            </a:pPr>
            <a:r>
              <a:rPr lang="pl-PL" sz="2200" b="1" dirty="0" smtClean="0">
                <a:solidFill>
                  <a:schemeClr val="bg1"/>
                </a:solidFill>
              </a:rPr>
              <a:t>III m – Emila </a:t>
            </a:r>
            <a:r>
              <a:rPr lang="pl-PL" sz="2200" b="1" dirty="0" smtClean="0">
                <a:solidFill>
                  <a:schemeClr val="bg1"/>
                </a:solidFill>
              </a:rPr>
              <a:t>E. </a:t>
            </a:r>
            <a:r>
              <a:rPr lang="pl-PL" sz="2200" b="1" dirty="0" smtClean="0">
                <a:solidFill>
                  <a:schemeClr val="bg1"/>
                </a:solidFill>
              </a:rPr>
              <a:t>kl. III</a:t>
            </a:r>
          </a:p>
          <a:p>
            <a:endParaRPr lang="pl-PL" dirty="0">
              <a:solidFill>
                <a:schemeClr val="bg1"/>
              </a:solidFill>
            </a:endParaRPr>
          </a:p>
        </p:txBody>
      </p:sp>
      <p:pic>
        <p:nvPicPr>
          <p:cNvPr id="1026" name="Picture 2" descr="F:\flaga 2020\oze I-III\Wiktor KarwowskiOZE.jpg"/>
          <p:cNvPicPr>
            <a:picLocks noGrp="1" noChangeAspect="1" noChangeArrowheads="1"/>
          </p:cNvPicPr>
          <p:nvPr>
            <p:ph sz="half" idx="2"/>
          </p:nvPr>
        </p:nvPicPr>
        <p:blipFill>
          <a:blip r:embed="rId3" cstate="print"/>
          <a:srcRect/>
          <a:stretch>
            <a:fillRect/>
          </a:stretch>
        </p:blipFill>
        <p:spPr bwMode="auto">
          <a:xfrm rot="5400000">
            <a:off x="5295356" y="708707"/>
            <a:ext cx="2664997" cy="4241218"/>
          </a:xfrm>
          <a:prstGeom prst="rect">
            <a:avLst/>
          </a:prstGeom>
          <a:noFill/>
        </p:spPr>
      </p:pic>
      <p:pic>
        <p:nvPicPr>
          <p:cNvPr id="1027" name="Picture 3" descr="F:\flaga 2020\oze I-III\Dominika Łada OZE.jpg"/>
          <p:cNvPicPr>
            <a:picLocks noChangeAspect="1" noChangeArrowheads="1"/>
          </p:cNvPicPr>
          <p:nvPr/>
        </p:nvPicPr>
        <p:blipFill>
          <a:blip r:embed="rId4" cstate="print"/>
          <a:srcRect/>
          <a:stretch>
            <a:fillRect/>
          </a:stretch>
        </p:blipFill>
        <p:spPr bwMode="auto">
          <a:xfrm rot="16200000">
            <a:off x="5377780" y="3199284"/>
            <a:ext cx="2564904" cy="432048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dirty="0" smtClean="0">
                <a:solidFill>
                  <a:srgbClr val="006600"/>
                </a:solidFill>
              </a:rPr>
              <a:t>ULOTKI </a:t>
            </a:r>
            <a:endParaRPr lang="pl-PL" sz="6600" dirty="0">
              <a:solidFill>
                <a:srgbClr val="006600"/>
              </a:solidFill>
            </a:endParaRPr>
          </a:p>
        </p:txBody>
      </p:sp>
      <p:sp>
        <p:nvSpPr>
          <p:cNvPr id="3" name="Symbol zastępczy zawartości 2"/>
          <p:cNvSpPr>
            <a:spLocks noGrp="1"/>
          </p:cNvSpPr>
          <p:nvPr>
            <p:ph sz="half" idx="1"/>
          </p:nvPr>
        </p:nvSpPr>
        <p:spPr>
          <a:xfrm>
            <a:off x="323528" y="1556792"/>
            <a:ext cx="4038600" cy="4525963"/>
          </a:xfrm>
        </p:spPr>
        <p:txBody>
          <a:bodyPr/>
          <a:lstStyle/>
          <a:p>
            <a:pPr marL="137160" indent="0" algn="just">
              <a:buNone/>
            </a:pPr>
            <a:r>
              <a:rPr lang="pl-PL" b="1" dirty="0" smtClean="0">
                <a:solidFill>
                  <a:schemeClr val="bg1"/>
                </a:solidFill>
              </a:rPr>
              <a:t>Uczniowie  wykonali ulotki dotyczące  Odnawialnych Źródeł Energii pod hasłem „Energię oszczędzamy? O nasze  środowisko dbamy”.</a:t>
            </a:r>
          </a:p>
          <a:p>
            <a:endParaRPr lang="pl-PL" dirty="0">
              <a:solidFill>
                <a:schemeClr val="bg1"/>
              </a:solidFill>
            </a:endParaRPr>
          </a:p>
        </p:txBody>
      </p:sp>
      <p:pic>
        <p:nvPicPr>
          <p:cNvPr id="5" name="Symbol zastępczy zawartości 4" descr="IMG_20200521_083221.jpg"/>
          <p:cNvPicPr>
            <a:picLocks noGrp="1" noChangeAspect="1"/>
          </p:cNvPicPr>
          <p:nvPr>
            <p:ph sz="half" idx="2"/>
          </p:nvPr>
        </p:nvPicPr>
        <p:blipFill>
          <a:blip r:embed="rId3" cstate="print"/>
          <a:stretch>
            <a:fillRect/>
          </a:stretch>
        </p:blipFill>
        <p:spPr>
          <a:xfrm>
            <a:off x="4427984" y="1628800"/>
            <a:ext cx="2304256" cy="4525963"/>
          </a:xfrm>
        </p:spPr>
      </p:pic>
      <p:pic>
        <p:nvPicPr>
          <p:cNvPr id="11" name="Picture 3" descr="C:\Users\ciszewska\Desktop\Dzień Ziemi\ulotka\IMG_20200521_083214.jpg"/>
          <p:cNvPicPr>
            <a:picLocks noChangeAspect="1" noChangeArrowheads="1"/>
          </p:cNvPicPr>
          <p:nvPr/>
        </p:nvPicPr>
        <p:blipFill>
          <a:blip r:embed="rId4" cstate="print"/>
          <a:srcRect/>
          <a:stretch>
            <a:fillRect/>
          </a:stretch>
        </p:blipFill>
        <p:spPr bwMode="auto">
          <a:xfrm>
            <a:off x="6804248" y="1628800"/>
            <a:ext cx="2160240" cy="44644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6600"/>
                </a:solidFill>
              </a:rPr>
              <a:t>DZIEŃ ZIEMI POD HASŁEM                      „ STAWIAM NA OZE”.</a:t>
            </a:r>
            <a:br>
              <a:rPr lang="pl-PL" dirty="0" smtClean="0">
                <a:solidFill>
                  <a:srgbClr val="006600"/>
                </a:solidFill>
              </a:rPr>
            </a:br>
            <a:endParaRPr lang="pl-PL" dirty="0">
              <a:solidFill>
                <a:srgbClr val="006600"/>
              </a:solidFill>
            </a:endParaRPr>
          </a:p>
        </p:txBody>
      </p:sp>
      <p:sp>
        <p:nvSpPr>
          <p:cNvPr id="6" name="Symbol zastępczy zawartości 5"/>
          <p:cNvSpPr>
            <a:spLocks noGrp="1"/>
          </p:cNvSpPr>
          <p:nvPr>
            <p:ph sz="half" idx="1"/>
          </p:nvPr>
        </p:nvSpPr>
        <p:spPr/>
        <p:txBody>
          <a:bodyPr>
            <a:normAutofit fontScale="62500" lnSpcReduction="20000"/>
          </a:bodyPr>
          <a:lstStyle/>
          <a:p>
            <a:pPr>
              <a:buNone/>
            </a:pPr>
            <a:r>
              <a:rPr lang="pl-PL" b="1" dirty="0" smtClean="0">
                <a:solidFill>
                  <a:schemeClr val="bg1"/>
                </a:solidFill>
              </a:rPr>
              <a:t>W związku z pandemią </a:t>
            </a:r>
            <a:r>
              <a:rPr lang="pl-PL" b="1" dirty="0" err="1" smtClean="0">
                <a:solidFill>
                  <a:schemeClr val="bg1"/>
                </a:solidFill>
              </a:rPr>
              <a:t>koronawirusa</a:t>
            </a:r>
            <a:r>
              <a:rPr lang="pl-PL" b="1" dirty="0" smtClean="0">
                <a:solidFill>
                  <a:schemeClr val="bg1"/>
                </a:solidFill>
              </a:rPr>
              <a:t> tegoroczne obchody Dnia Ziemi  miały formę on – </a:t>
            </a:r>
            <a:r>
              <a:rPr lang="pl-PL" b="1" dirty="0" err="1" smtClean="0">
                <a:solidFill>
                  <a:schemeClr val="bg1"/>
                </a:solidFill>
              </a:rPr>
              <a:t>line</a:t>
            </a:r>
            <a:r>
              <a:rPr lang="pl-PL" b="1" dirty="0" smtClean="0">
                <a:solidFill>
                  <a:schemeClr val="bg1"/>
                </a:solidFill>
              </a:rPr>
              <a:t>.</a:t>
            </a:r>
          </a:p>
          <a:p>
            <a:pPr>
              <a:buNone/>
            </a:pPr>
            <a:r>
              <a:rPr lang="pl-PL" b="1" dirty="0" smtClean="0">
                <a:solidFill>
                  <a:schemeClr val="bg1"/>
                </a:solidFill>
              </a:rPr>
              <a:t>Harmonogram obchodów Dnia Ziemi:</a:t>
            </a:r>
          </a:p>
          <a:p>
            <a:pPr marL="137160" indent="0">
              <a:buNone/>
            </a:pPr>
            <a:r>
              <a:rPr lang="pl-PL" b="1" dirty="0" smtClean="0">
                <a:solidFill>
                  <a:schemeClr val="bg1"/>
                </a:solidFill>
              </a:rPr>
              <a:t>Klasy I - VI</a:t>
            </a:r>
          </a:p>
          <a:p>
            <a:pPr>
              <a:buNone/>
            </a:pPr>
            <a:r>
              <a:rPr lang="pl-PL" b="1" dirty="0" smtClean="0">
                <a:solidFill>
                  <a:schemeClr val="bg1"/>
                </a:solidFill>
              </a:rPr>
              <a:t>-  przeglądanie wysłanych prezentacji, plakatów, projektów na temat OZE wykonanych przez uczniów naszej szkoły,</a:t>
            </a:r>
          </a:p>
          <a:p>
            <a:pPr>
              <a:buNone/>
            </a:pPr>
            <a:r>
              <a:rPr lang="pl-PL" b="1" dirty="0" smtClean="0">
                <a:solidFill>
                  <a:schemeClr val="bg1"/>
                </a:solidFill>
              </a:rPr>
              <a:t>-  zajęcia plastyczno – techniczne (wykonanie prac wg pomysłów uczniów w ramach lekcji wychowawczych, plastycznych, technicznych, przyrodniczych, geografii, biologii),</a:t>
            </a:r>
          </a:p>
          <a:p>
            <a:pPr>
              <a:buNone/>
            </a:pPr>
            <a:r>
              <a:rPr lang="pl-PL" b="1" dirty="0" smtClean="0">
                <a:solidFill>
                  <a:schemeClr val="bg1"/>
                </a:solidFill>
              </a:rPr>
              <a:t>- Listy do Ziemi (w ramach lekcji j. polskiego) klasy IV – VI</a:t>
            </a:r>
          </a:p>
          <a:p>
            <a:pPr>
              <a:buNone/>
            </a:pPr>
            <a:r>
              <a:rPr lang="pl-PL" b="1" dirty="0" smtClean="0">
                <a:solidFill>
                  <a:schemeClr val="bg1"/>
                </a:solidFill>
              </a:rPr>
              <a:t>Klasy VII – VIII – warsztaty on - </a:t>
            </a:r>
            <a:r>
              <a:rPr lang="pl-PL" b="1" dirty="0" err="1" smtClean="0">
                <a:solidFill>
                  <a:schemeClr val="bg1"/>
                </a:solidFill>
              </a:rPr>
              <a:t>line</a:t>
            </a:r>
            <a:endParaRPr lang="pl-PL" b="1" dirty="0" smtClean="0">
              <a:solidFill>
                <a:schemeClr val="bg1"/>
              </a:solidFill>
            </a:endParaRPr>
          </a:p>
          <a:p>
            <a:endParaRPr lang="pl-PL" b="1" dirty="0"/>
          </a:p>
        </p:txBody>
      </p:sp>
      <p:pic>
        <p:nvPicPr>
          <p:cNvPr id="7" name="Symbol zastępczy zawartości 6"/>
          <p:cNvPicPr>
            <a:picLocks noGrp="1"/>
          </p:cNvPicPr>
          <p:nvPr>
            <p:ph sz="half" idx="2"/>
          </p:nvPr>
        </p:nvPicPr>
        <p:blipFill>
          <a:blip r:embed="rId3" cstate="print"/>
          <a:srcRect/>
          <a:stretch>
            <a:fillRect/>
          </a:stretch>
        </p:blipFill>
        <p:spPr bwMode="auto">
          <a:xfrm>
            <a:off x="4572000" y="1700808"/>
            <a:ext cx="4316288" cy="410445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dirty="0" smtClean="0">
                <a:solidFill>
                  <a:srgbClr val="006600"/>
                </a:solidFill>
              </a:rPr>
              <a:t>WIATRAKI</a:t>
            </a:r>
            <a:endParaRPr lang="pl-PL" sz="6600" dirty="0">
              <a:solidFill>
                <a:srgbClr val="006600"/>
              </a:solidFill>
            </a:endParaRPr>
          </a:p>
        </p:txBody>
      </p:sp>
      <p:sp>
        <p:nvSpPr>
          <p:cNvPr id="3" name="Symbol zastępczy zawartości 2"/>
          <p:cNvSpPr>
            <a:spLocks noGrp="1"/>
          </p:cNvSpPr>
          <p:nvPr>
            <p:ph sz="half" idx="1"/>
          </p:nvPr>
        </p:nvSpPr>
        <p:spPr/>
        <p:txBody>
          <a:bodyPr/>
          <a:lstStyle/>
          <a:p>
            <a:pPr algn="just"/>
            <a:endParaRPr lang="pl-PL" dirty="0" smtClean="0">
              <a:solidFill>
                <a:schemeClr val="bg1"/>
              </a:solidFill>
            </a:endParaRPr>
          </a:p>
          <a:p>
            <a:pPr algn="just">
              <a:buNone/>
            </a:pPr>
            <a:r>
              <a:rPr lang="pl-PL" b="1" dirty="0" smtClean="0">
                <a:solidFill>
                  <a:schemeClr val="bg1"/>
                </a:solidFill>
              </a:rPr>
              <a:t>Na lekcjach techniki (podczas zdalnego nauczania na Dzień Ziemi) uczniowie wykonali z dostępnych materiałów projekty wiatraków.</a:t>
            </a:r>
            <a:endParaRPr lang="pl-PL" b="1" dirty="0">
              <a:solidFill>
                <a:schemeClr val="bg1"/>
              </a:solidFill>
            </a:endParaRPr>
          </a:p>
        </p:txBody>
      </p:sp>
      <p:pic>
        <p:nvPicPr>
          <p:cNvPr id="1026" name="Picture 2" descr="C:\Users\CISZEW~1\AppData\Local\Temp\Rar$DI09.258\Mateusz_Narewski (2).jpg"/>
          <p:cNvPicPr>
            <a:picLocks noGrp="1" noChangeAspect="1" noChangeArrowheads="1"/>
          </p:cNvPicPr>
          <p:nvPr>
            <p:ph sz="half" idx="2"/>
          </p:nvPr>
        </p:nvPicPr>
        <p:blipFill>
          <a:blip r:embed="rId3" cstate="print"/>
          <a:srcRect/>
          <a:stretch>
            <a:fillRect/>
          </a:stretch>
        </p:blipFill>
        <p:spPr bwMode="auto">
          <a:xfrm>
            <a:off x="4644008" y="1340768"/>
            <a:ext cx="3394472" cy="2880320"/>
          </a:xfrm>
          <a:prstGeom prst="rect">
            <a:avLst/>
          </a:prstGeom>
          <a:noFill/>
        </p:spPr>
      </p:pic>
      <p:pic>
        <p:nvPicPr>
          <p:cNvPr id="1027" name="Picture 3" descr="C:\Users\CISZEW~1\AppData\Local\Temp\Rar$DI33.683\Dawid_Tercjak (3).jpg"/>
          <p:cNvPicPr>
            <a:picLocks noChangeAspect="1" noChangeArrowheads="1"/>
          </p:cNvPicPr>
          <p:nvPr/>
        </p:nvPicPr>
        <p:blipFill>
          <a:blip r:embed="rId4" cstate="print"/>
          <a:srcRect/>
          <a:stretch>
            <a:fillRect/>
          </a:stretch>
        </p:blipFill>
        <p:spPr bwMode="auto">
          <a:xfrm>
            <a:off x="5796136" y="4221088"/>
            <a:ext cx="3075806" cy="244489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600" dirty="0" smtClean="0">
                <a:solidFill>
                  <a:srgbClr val="006600"/>
                </a:solidFill>
              </a:rPr>
              <a:t>WIATRAKI</a:t>
            </a:r>
            <a:endParaRPr lang="pl-PL" sz="6600" dirty="0"/>
          </a:p>
        </p:txBody>
      </p:sp>
      <p:pic>
        <p:nvPicPr>
          <p:cNvPr id="2050" name="Picture 2" descr="C:\Users\CISZEW~1\AppData\Local\Temp\Rar$DI19.805\Julia_Salik (2).jpg"/>
          <p:cNvPicPr>
            <a:picLocks noGrp="1" noChangeAspect="1" noChangeArrowheads="1"/>
          </p:cNvPicPr>
          <p:nvPr>
            <p:ph sz="half" idx="1"/>
          </p:nvPr>
        </p:nvPicPr>
        <p:blipFill>
          <a:blip r:embed="rId3" cstate="print"/>
          <a:srcRect/>
          <a:stretch>
            <a:fillRect/>
          </a:stretch>
        </p:blipFill>
        <p:spPr bwMode="auto">
          <a:xfrm>
            <a:off x="3347864" y="1556792"/>
            <a:ext cx="2545854" cy="4525963"/>
          </a:xfrm>
          <a:prstGeom prst="rect">
            <a:avLst/>
          </a:prstGeom>
          <a:noFill/>
        </p:spPr>
      </p:pic>
      <p:pic>
        <p:nvPicPr>
          <p:cNvPr id="2051" name="Picture 3" descr="C:\Users\CISZEW~1\AppData\Local\Temp\Rar$DI21.102\Dorota_Czartoryjska (2).jpeg"/>
          <p:cNvPicPr>
            <a:picLocks noGrp="1" noChangeAspect="1" noChangeArrowheads="1"/>
          </p:cNvPicPr>
          <p:nvPr>
            <p:ph sz="half" idx="2"/>
          </p:nvPr>
        </p:nvPicPr>
        <p:blipFill>
          <a:blip r:embed="rId4" cstate="print"/>
          <a:srcRect/>
          <a:stretch>
            <a:fillRect/>
          </a:stretch>
        </p:blipFill>
        <p:spPr bwMode="auto">
          <a:xfrm>
            <a:off x="6300192" y="1556792"/>
            <a:ext cx="2595714" cy="4525963"/>
          </a:xfrm>
          <a:prstGeom prst="rect">
            <a:avLst/>
          </a:prstGeom>
          <a:noFill/>
        </p:spPr>
      </p:pic>
      <p:pic>
        <p:nvPicPr>
          <p:cNvPr id="2052" name="Picture 4" descr="C:\Users\CISZEW~1\AppData\Local\Temp\Rar$DI22.514\Dominik_Duchnowski (4).jpg"/>
          <p:cNvPicPr>
            <a:picLocks noChangeAspect="1" noChangeArrowheads="1"/>
          </p:cNvPicPr>
          <p:nvPr/>
        </p:nvPicPr>
        <p:blipFill>
          <a:blip r:embed="rId5" cstate="print"/>
          <a:srcRect/>
          <a:stretch>
            <a:fillRect/>
          </a:stretch>
        </p:blipFill>
        <p:spPr bwMode="auto">
          <a:xfrm>
            <a:off x="467545" y="1556792"/>
            <a:ext cx="2457272" cy="446449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dirty="0" smtClean="0">
                <a:solidFill>
                  <a:srgbClr val="006600"/>
                </a:solidFill>
              </a:rPr>
              <a:t>KONKURS OZE </a:t>
            </a:r>
            <a:endParaRPr lang="pl-PL" sz="5400" dirty="0">
              <a:solidFill>
                <a:srgbClr val="006600"/>
              </a:solidFill>
            </a:endParaRPr>
          </a:p>
        </p:txBody>
      </p:sp>
      <p:sp>
        <p:nvSpPr>
          <p:cNvPr id="3" name="Symbol zastępczy zawartości 2"/>
          <p:cNvSpPr>
            <a:spLocks noGrp="1"/>
          </p:cNvSpPr>
          <p:nvPr>
            <p:ph sz="half" idx="1"/>
          </p:nvPr>
        </p:nvSpPr>
        <p:spPr/>
        <p:txBody>
          <a:bodyPr>
            <a:normAutofit fontScale="55000" lnSpcReduction="20000"/>
          </a:bodyPr>
          <a:lstStyle/>
          <a:p>
            <a:pPr algn="just">
              <a:buNone/>
            </a:pPr>
            <a:r>
              <a:rPr lang="pl-PL" b="1" dirty="0" smtClean="0">
                <a:solidFill>
                  <a:schemeClr val="bg1"/>
                </a:solidFill>
              </a:rPr>
              <a:t>Uczniowie </a:t>
            </a:r>
            <a:r>
              <a:rPr lang="pl-PL" b="1" dirty="0" err="1" smtClean="0">
                <a:solidFill>
                  <a:schemeClr val="bg1"/>
                </a:solidFill>
              </a:rPr>
              <a:t>on-line</a:t>
            </a:r>
            <a:r>
              <a:rPr lang="pl-PL" b="1" dirty="0" smtClean="0">
                <a:solidFill>
                  <a:schemeClr val="bg1"/>
                </a:solidFill>
              </a:rPr>
              <a:t> wzięli udział w konkursie o Odnawialnych Źródłach Energii. Zainteresowanie konkursem było duże, ponieważ wpłynęły prace w różnych formach: plakaty, prezentacje, projekty.</a:t>
            </a:r>
          </a:p>
          <a:p>
            <a:pPr algn="just">
              <a:buNone/>
            </a:pPr>
            <a:r>
              <a:rPr lang="pl-PL" b="1" dirty="0" smtClean="0">
                <a:solidFill>
                  <a:schemeClr val="bg1"/>
                </a:solidFill>
              </a:rPr>
              <a:t>Plakat:</a:t>
            </a:r>
          </a:p>
          <a:p>
            <a:pPr algn="just">
              <a:buNone/>
            </a:pPr>
            <a:r>
              <a:rPr lang="pl-PL" b="1" dirty="0" smtClean="0">
                <a:solidFill>
                  <a:schemeClr val="bg1"/>
                </a:solidFill>
              </a:rPr>
              <a:t>I m – Maja </a:t>
            </a:r>
            <a:r>
              <a:rPr lang="pl-PL" b="1" dirty="0" smtClean="0">
                <a:solidFill>
                  <a:schemeClr val="bg1"/>
                </a:solidFill>
              </a:rPr>
              <a:t>J. kl</a:t>
            </a:r>
            <a:r>
              <a:rPr lang="pl-PL" b="1" dirty="0" smtClean="0">
                <a:solidFill>
                  <a:schemeClr val="bg1"/>
                </a:solidFill>
              </a:rPr>
              <a:t>. VI</a:t>
            </a:r>
          </a:p>
          <a:p>
            <a:pPr algn="just">
              <a:buNone/>
            </a:pPr>
            <a:r>
              <a:rPr lang="pl-PL" b="1" dirty="0" smtClean="0">
                <a:solidFill>
                  <a:schemeClr val="bg1"/>
                </a:solidFill>
              </a:rPr>
              <a:t>II m – </a:t>
            </a:r>
            <a:r>
              <a:rPr lang="pl-PL" b="1" dirty="0" smtClean="0">
                <a:solidFill>
                  <a:schemeClr val="bg1"/>
                </a:solidFill>
              </a:rPr>
              <a:t>Mateusz N. </a:t>
            </a:r>
            <a:r>
              <a:rPr lang="pl-PL" b="1" dirty="0" err="1" smtClean="0">
                <a:solidFill>
                  <a:schemeClr val="bg1"/>
                </a:solidFill>
              </a:rPr>
              <a:t>kl.V</a:t>
            </a:r>
            <a:endParaRPr lang="pl-PL" b="1" dirty="0" smtClean="0">
              <a:solidFill>
                <a:schemeClr val="bg1"/>
              </a:solidFill>
            </a:endParaRPr>
          </a:p>
          <a:p>
            <a:pPr algn="just">
              <a:buNone/>
            </a:pPr>
            <a:r>
              <a:rPr lang="pl-PL" b="1" dirty="0" smtClean="0">
                <a:solidFill>
                  <a:schemeClr val="bg1"/>
                </a:solidFill>
              </a:rPr>
              <a:t>III m - Ksawery </a:t>
            </a:r>
            <a:r>
              <a:rPr lang="pl-PL" b="1" dirty="0" smtClean="0">
                <a:solidFill>
                  <a:schemeClr val="bg1"/>
                </a:solidFill>
              </a:rPr>
              <a:t>C. </a:t>
            </a:r>
            <a:r>
              <a:rPr lang="pl-PL" b="1" dirty="0" smtClean="0">
                <a:solidFill>
                  <a:schemeClr val="bg1"/>
                </a:solidFill>
              </a:rPr>
              <a:t>kl. V i Lena </a:t>
            </a:r>
            <a:r>
              <a:rPr lang="pl-PL" b="1" dirty="0" smtClean="0">
                <a:solidFill>
                  <a:schemeClr val="bg1"/>
                </a:solidFill>
              </a:rPr>
              <a:t>Rz. </a:t>
            </a:r>
            <a:r>
              <a:rPr lang="pl-PL" b="1" dirty="0" smtClean="0">
                <a:solidFill>
                  <a:schemeClr val="bg1"/>
                </a:solidFill>
              </a:rPr>
              <a:t>kl. IV</a:t>
            </a:r>
          </a:p>
          <a:p>
            <a:pPr algn="just">
              <a:buNone/>
            </a:pPr>
            <a:r>
              <a:rPr lang="pl-PL" b="1" dirty="0" smtClean="0">
                <a:solidFill>
                  <a:schemeClr val="bg1"/>
                </a:solidFill>
              </a:rPr>
              <a:t>Prezentacja</a:t>
            </a:r>
          </a:p>
          <a:p>
            <a:pPr algn="just">
              <a:buNone/>
            </a:pPr>
            <a:r>
              <a:rPr lang="pl-PL" b="1" dirty="0" smtClean="0">
                <a:solidFill>
                  <a:schemeClr val="bg1"/>
                </a:solidFill>
              </a:rPr>
              <a:t>I m  - Julia </a:t>
            </a:r>
            <a:r>
              <a:rPr lang="pl-PL" b="1" dirty="0" smtClean="0">
                <a:solidFill>
                  <a:schemeClr val="bg1"/>
                </a:solidFill>
              </a:rPr>
              <a:t>J. </a:t>
            </a:r>
            <a:r>
              <a:rPr lang="pl-PL" b="1" dirty="0" smtClean="0">
                <a:solidFill>
                  <a:schemeClr val="bg1"/>
                </a:solidFill>
              </a:rPr>
              <a:t>kl. VI</a:t>
            </a:r>
          </a:p>
          <a:p>
            <a:pPr algn="just">
              <a:buNone/>
            </a:pPr>
            <a:r>
              <a:rPr lang="pl-PL" b="1" dirty="0" smtClean="0">
                <a:solidFill>
                  <a:schemeClr val="bg1"/>
                </a:solidFill>
              </a:rPr>
              <a:t>II m - Oliwia </a:t>
            </a:r>
            <a:r>
              <a:rPr lang="pl-PL" b="1" dirty="0" smtClean="0">
                <a:solidFill>
                  <a:schemeClr val="bg1"/>
                </a:solidFill>
              </a:rPr>
              <a:t>A. </a:t>
            </a:r>
            <a:r>
              <a:rPr lang="pl-PL" b="1" dirty="0" smtClean="0">
                <a:solidFill>
                  <a:schemeClr val="bg1"/>
                </a:solidFill>
              </a:rPr>
              <a:t>kl. VI</a:t>
            </a:r>
          </a:p>
          <a:p>
            <a:pPr algn="just">
              <a:buNone/>
            </a:pPr>
            <a:r>
              <a:rPr lang="pl-PL" b="1" dirty="0" smtClean="0">
                <a:solidFill>
                  <a:schemeClr val="bg1"/>
                </a:solidFill>
              </a:rPr>
              <a:t>III m - Mateusz </a:t>
            </a:r>
            <a:r>
              <a:rPr lang="pl-PL" b="1" dirty="0" smtClean="0">
                <a:solidFill>
                  <a:schemeClr val="bg1"/>
                </a:solidFill>
              </a:rPr>
              <a:t>D. </a:t>
            </a:r>
            <a:r>
              <a:rPr lang="pl-PL" b="1" dirty="0" smtClean="0">
                <a:solidFill>
                  <a:schemeClr val="bg1"/>
                </a:solidFill>
              </a:rPr>
              <a:t>kl. VI</a:t>
            </a:r>
          </a:p>
          <a:p>
            <a:pPr algn="just">
              <a:buNone/>
            </a:pPr>
            <a:r>
              <a:rPr lang="pl-PL" b="1" dirty="0" smtClean="0">
                <a:solidFill>
                  <a:schemeClr val="bg1"/>
                </a:solidFill>
              </a:rPr>
              <a:t>Projekt</a:t>
            </a:r>
          </a:p>
          <a:p>
            <a:pPr algn="just">
              <a:buNone/>
            </a:pPr>
            <a:r>
              <a:rPr lang="pl-PL" b="1" dirty="0" smtClean="0">
                <a:solidFill>
                  <a:schemeClr val="bg1"/>
                </a:solidFill>
              </a:rPr>
              <a:t>I  m  - Zuzanna </a:t>
            </a:r>
            <a:r>
              <a:rPr lang="pl-PL" b="1" dirty="0" smtClean="0">
                <a:solidFill>
                  <a:schemeClr val="bg1"/>
                </a:solidFill>
              </a:rPr>
              <a:t>J. </a:t>
            </a:r>
            <a:r>
              <a:rPr lang="pl-PL" b="1" dirty="0" smtClean="0">
                <a:solidFill>
                  <a:schemeClr val="bg1"/>
                </a:solidFill>
              </a:rPr>
              <a:t>kl. VII</a:t>
            </a:r>
          </a:p>
          <a:p>
            <a:pPr algn="just">
              <a:buNone/>
            </a:pPr>
            <a:r>
              <a:rPr lang="pl-PL" b="1" dirty="0" smtClean="0">
                <a:solidFill>
                  <a:schemeClr val="bg1"/>
                </a:solidFill>
              </a:rPr>
              <a:t>II m – </a:t>
            </a:r>
            <a:r>
              <a:rPr lang="pl-PL" b="1" dirty="0" smtClean="0">
                <a:solidFill>
                  <a:schemeClr val="bg1"/>
                </a:solidFill>
              </a:rPr>
              <a:t>Daria P. </a:t>
            </a:r>
            <a:r>
              <a:rPr lang="pl-PL" b="1" dirty="0" smtClean="0">
                <a:solidFill>
                  <a:schemeClr val="bg1"/>
                </a:solidFill>
              </a:rPr>
              <a:t>kl. VII</a:t>
            </a:r>
          </a:p>
          <a:p>
            <a:pPr algn="just">
              <a:buNone/>
            </a:pPr>
            <a:r>
              <a:rPr lang="pl-PL" b="1" dirty="0" smtClean="0">
                <a:solidFill>
                  <a:schemeClr val="bg1"/>
                </a:solidFill>
              </a:rPr>
              <a:t>III m - Wiktoria </a:t>
            </a:r>
            <a:r>
              <a:rPr lang="pl-PL" b="1" dirty="0" smtClean="0">
                <a:solidFill>
                  <a:schemeClr val="bg1"/>
                </a:solidFill>
              </a:rPr>
              <a:t>K. kl</a:t>
            </a:r>
            <a:r>
              <a:rPr lang="pl-PL" b="1" dirty="0" smtClean="0">
                <a:solidFill>
                  <a:schemeClr val="bg1"/>
                </a:solidFill>
              </a:rPr>
              <a:t>. VII</a:t>
            </a:r>
            <a:endParaRPr lang="pl-PL" b="1" dirty="0">
              <a:solidFill>
                <a:schemeClr val="bg1"/>
              </a:solidFill>
            </a:endParaRPr>
          </a:p>
        </p:txBody>
      </p:sp>
      <p:pic>
        <p:nvPicPr>
          <p:cNvPr id="5" name="Symbol zastępczy zawartości 4" descr="Maja.jpg"/>
          <p:cNvPicPr>
            <a:picLocks noGrp="1" noChangeAspect="1"/>
          </p:cNvPicPr>
          <p:nvPr>
            <p:ph sz="half" idx="2"/>
          </p:nvPr>
        </p:nvPicPr>
        <p:blipFill>
          <a:blip r:embed="rId3" cstate="print"/>
          <a:stretch>
            <a:fillRect/>
          </a:stretch>
        </p:blipFill>
        <p:spPr>
          <a:xfrm>
            <a:off x="4716016" y="1916832"/>
            <a:ext cx="4248472" cy="3600400"/>
          </a:xfrm>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solidFill>
                  <a:srgbClr val="006600"/>
                </a:solidFill>
              </a:rPr>
              <a:t>KONKURS OZE</a:t>
            </a:r>
            <a:endParaRPr lang="pl-PL" sz="6000" dirty="0"/>
          </a:p>
        </p:txBody>
      </p:sp>
      <p:pic>
        <p:nvPicPr>
          <p:cNvPr id="5" name="Symbol zastępczy zawartości 4" descr="Dominik Duchnowski.png"/>
          <p:cNvPicPr>
            <a:picLocks noGrp="1" noChangeAspect="1"/>
          </p:cNvPicPr>
          <p:nvPr>
            <p:ph sz="half" idx="1"/>
          </p:nvPr>
        </p:nvPicPr>
        <p:blipFill>
          <a:blip r:embed="rId3" cstate="print"/>
          <a:stretch>
            <a:fillRect/>
          </a:stretch>
        </p:blipFill>
        <p:spPr>
          <a:xfrm>
            <a:off x="323528" y="1412776"/>
            <a:ext cx="4038600" cy="2208097"/>
          </a:xfrm>
        </p:spPr>
      </p:pic>
      <p:pic>
        <p:nvPicPr>
          <p:cNvPr id="7" name="Symbol zastępczy zawartości 6" descr="Ksawery.png"/>
          <p:cNvPicPr>
            <a:picLocks noGrp="1" noChangeAspect="1"/>
          </p:cNvPicPr>
          <p:nvPr>
            <p:ph sz="half" idx="2"/>
          </p:nvPr>
        </p:nvPicPr>
        <p:blipFill>
          <a:blip r:embed="rId4" cstate="print"/>
          <a:stretch>
            <a:fillRect/>
          </a:stretch>
        </p:blipFill>
        <p:spPr>
          <a:xfrm>
            <a:off x="4788024" y="1412776"/>
            <a:ext cx="4038600" cy="2316256"/>
          </a:xfrm>
        </p:spPr>
      </p:pic>
      <p:pic>
        <p:nvPicPr>
          <p:cNvPr id="4098" name="Picture 2" descr="C:\Users\ciszewska\Desktop\Dzień Ziemi\plakaty\Mateusz Narewski.png"/>
          <p:cNvPicPr>
            <a:picLocks noChangeAspect="1" noChangeArrowheads="1"/>
          </p:cNvPicPr>
          <p:nvPr/>
        </p:nvPicPr>
        <p:blipFill>
          <a:blip r:embed="rId5" cstate="print"/>
          <a:srcRect/>
          <a:stretch>
            <a:fillRect/>
          </a:stretch>
        </p:blipFill>
        <p:spPr bwMode="auto">
          <a:xfrm>
            <a:off x="323528" y="3789040"/>
            <a:ext cx="4089652" cy="2736304"/>
          </a:xfrm>
          <a:prstGeom prst="rect">
            <a:avLst/>
          </a:prstGeom>
          <a:noFill/>
        </p:spPr>
      </p:pic>
      <p:pic>
        <p:nvPicPr>
          <p:cNvPr id="4099" name="Picture 3" descr="C:\Users\ciszewska\Desktop\Dzień Ziemi\plakaty\Lena.png"/>
          <p:cNvPicPr>
            <a:picLocks noChangeAspect="1" noChangeArrowheads="1"/>
          </p:cNvPicPr>
          <p:nvPr/>
        </p:nvPicPr>
        <p:blipFill>
          <a:blip r:embed="rId6" cstate="print"/>
          <a:srcRect/>
          <a:stretch>
            <a:fillRect/>
          </a:stretch>
        </p:blipFill>
        <p:spPr bwMode="auto">
          <a:xfrm flipH="1">
            <a:off x="4860032" y="3861048"/>
            <a:ext cx="3960440" cy="252028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solidFill>
                  <a:srgbClr val="006600"/>
                </a:solidFill>
              </a:rPr>
              <a:t>KONKURS OZE </a:t>
            </a:r>
            <a:endParaRPr lang="pl-PL" sz="6000" dirty="0"/>
          </a:p>
        </p:txBody>
      </p:sp>
      <p:pic>
        <p:nvPicPr>
          <p:cNvPr id="5" name="Picture 2" descr="Odnawialne źródła energii"/>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5"/>
            <a:ext cx="388843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Grp="1" noChangeAspect="1" noChangeArrowheads="1"/>
          </p:cNvPicPr>
          <p:nvPr>
            <p:ph sz="half" idx="2"/>
          </p:nvPr>
        </p:nvPicPr>
        <p:blipFill>
          <a:blip r:embed="rId4" cstate="print"/>
          <a:srcRect/>
          <a:stretch>
            <a:fillRect/>
          </a:stretch>
        </p:blipFill>
        <p:spPr bwMode="auto">
          <a:xfrm>
            <a:off x="4860032" y="1484784"/>
            <a:ext cx="4038600" cy="2270604"/>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2123728" y="3861048"/>
            <a:ext cx="4968553" cy="28083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dirty="0" smtClean="0">
                <a:solidFill>
                  <a:srgbClr val="006600"/>
                </a:solidFill>
              </a:rPr>
              <a:t>DZIEŃ ZIEMI </a:t>
            </a:r>
            <a:endParaRPr lang="pl-PL" sz="5400" dirty="0">
              <a:solidFill>
                <a:srgbClr val="006600"/>
              </a:solidFill>
            </a:endParaRPr>
          </a:p>
        </p:txBody>
      </p:sp>
      <p:sp>
        <p:nvSpPr>
          <p:cNvPr id="3" name="Symbol zastępczy zawartości 2"/>
          <p:cNvSpPr>
            <a:spLocks noGrp="1"/>
          </p:cNvSpPr>
          <p:nvPr>
            <p:ph sz="half" idx="1"/>
          </p:nvPr>
        </p:nvSpPr>
        <p:spPr/>
        <p:txBody>
          <a:bodyPr>
            <a:normAutofit fontScale="47500" lnSpcReduction="20000"/>
          </a:bodyPr>
          <a:lstStyle/>
          <a:p>
            <a:pPr>
              <a:buNone/>
            </a:pPr>
            <a:r>
              <a:rPr lang="pl-PL" sz="3600" b="1" dirty="0" smtClean="0">
                <a:solidFill>
                  <a:schemeClr val="bg1"/>
                </a:solidFill>
                <a:latin typeface="Cambria" pitchFamily="18" charset="0"/>
              </a:rPr>
              <a:t>        Podczas obchodów  Dnia Ziemi (</a:t>
            </a:r>
            <a:r>
              <a:rPr lang="pl-PL" sz="3600" b="1" dirty="0" err="1" smtClean="0">
                <a:solidFill>
                  <a:schemeClr val="bg1"/>
                </a:solidFill>
                <a:latin typeface="Cambria" pitchFamily="18" charset="0"/>
              </a:rPr>
              <a:t>on-line</a:t>
            </a:r>
            <a:r>
              <a:rPr lang="pl-PL" sz="3600" b="1" dirty="0" smtClean="0">
                <a:solidFill>
                  <a:schemeClr val="bg1"/>
                </a:solidFill>
                <a:latin typeface="Cambria" pitchFamily="18" charset="0"/>
              </a:rPr>
              <a:t>) uczniowie układali różnorodne rymowanki. </a:t>
            </a:r>
            <a:endParaRPr lang="pl-PL" sz="3600" b="1" dirty="0">
              <a:solidFill>
                <a:schemeClr val="bg1"/>
              </a:solidFill>
              <a:latin typeface="Cambria" pitchFamily="18" charset="0"/>
            </a:endParaRPr>
          </a:p>
        </p:txBody>
      </p:sp>
      <p:sp>
        <p:nvSpPr>
          <p:cNvPr id="4" name="Symbol zastępczy zawartości 3"/>
          <p:cNvSpPr>
            <a:spLocks noGrp="1"/>
          </p:cNvSpPr>
          <p:nvPr>
            <p:ph sz="half" idx="2"/>
          </p:nvPr>
        </p:nvSpPr>
        <p:spPr/>
        <p:txBody>
          <a:bodyPr>
            <a:normAutofit fontScale="47500" lnSpcReduction="20000"/>
          </a:bodyPr>
          <a:lstStyle/>
          <a:p>
            <a:pPr>
              <a:buNone/>
            </a:pPr>
            <a:r>
              <a:rPr lang="pl-PL" sz="3300" dirty="0" smtClean="0">
                <a:solidFill>
                  <a:schemeClr val="bg1"/>
                </a:solidFill>
                <a:latin typeface="Cambria" pitchFamily="18" charset="0"/>
              </a:rPr>
              <a:t>Uprawiaj  </a:t>
            </a:r>
            <a:r>
              <a:rPr lang="pl-PL" sz="3300" dirty="0" err="1" smtClean="0">
                <a:solidFill>
                  <a:schemeClr val="bg1"/>
                </a:solidFill>
                <a:latin typeface="Cambria" pitchFamily="18" charset="0"/>
              </a:rPr>
              <a:t>niekt</a:t>
            </a:r>
            <a:r>
              <a:rPr lang="en-US" sz="3300" dirty="0" smtClean="0">
                <a:solidFill>
                  <a:schemeClr val="bg1"/>
                </a:solidFill>
                <a:latin typeface="Cambria" pitchFamily="18" charset="0"/>
              </a:rPr>
              <a:t>ó</a:t>
            </a:r>
            <a:r>
              <a:rPr lang="pl-PL" sz="3300" dirty="0" err="1" smtClean="0">
                <a:solidFill>
                  <a:schemeClr val="bg1"/>
                </a:solidFill>
                <a:latin typeface="Cambria" pitchFamily="18" charset="0"/>
              </a:rPr>
              <a:t>re</a:t>
            </a:r>
            <a:r>
              <a:rPr lang="pl-PL" sz="3300" dirty="0" smtClean="0">
                <a:solidFill>
                  <a:schemeClr val="bg1"/>
                </a:solidFill>
                <a:latin typeface="Cambria" pitchFamily="18" charset="0"/>
              </a:rPr>
              <a:t>  rośliny, </a:t>
            </a:r>
          </a:p>
          <a:p>
            <a:pPr>
              <a:buNone/>
            </a:pPr>
            <a:r>
              <a:rPr lang="pl-PL" sz="3300" dirty="0" smtClean="0">
                <a:solidFill>
                  <a:schemeClr val="bg1"/>
                </a:solidFill>
                <a:latin typeface="Cambria" pitchFamily="18" charset="0"/>
              </a:rPr>
              <a:t>bo </a:t>
            </a:r>
            <a:r>
              <a:rPr lang="pl-PL" sz="3300" dirty="0" err="1" smtClean="0">
                <a:solidFill>
                  <a:schemeClr val="bg1"/>
                </a:solidFill>
                <a:latin typeface="Cambria" pitchFamily="18" charset="0"/>
              </a:rPr>
              <a:t>biopaliwa</a:t>
            </a:r>
            <a:r>
              <a:rPr lang="pl-PL" sz="3300" dirty="0" smtClean="0">
                <a:solidFill>
                  <a:schemeClr val="bg1"/>
                </a:solidFill>
                <a:latin typeface="Cambria" pitchFamily="18" charset="0"/>
              </a:rPr>
              <a:t> dają.</a:t>
            </a:r>
          </a:p>
          <a:p>
            <a:pPr>
              <a:buNone/>
            </a:pPr>
            <a:r>
              <a:rPr lang="pl-PL" sz="3300" dirty="0" smtClean="0">
                <a:solidFill>
                  <a:schemeClr val="bg1"/>
                </a:solidFill>
                <a:latin typeface="Cambria" pitchFamily="18" charset="0"/>
              </a:rPr>
              <a:t>I poza tym wiele zalet mają.</a:t>
            </a:r>
          </a:p>
          <a:p>
            <a:pPr>
              <a:buNone/>
            </a:pPr>
            <a:r>
              <a:rPr lang="pl-PL" sz="3300" dirty="0" smtClean="0">
                <a:solidFill>
                  <a:schemeClr val="bg1"/>
                </a:solidFill>
                <a:latin typeface="Cambria" pitchFamily="18" charset="0"/>
              </a:rPr>
              <a:t> </a:t>
            </a:r>
          </a:p>
          <a:p>
            <a:pPr>
              <a:buNone/>
            </a:pPr>
            <a:r>
              <a:rPr lang="pl-PL" sz="3300" dirty="0" smtClean="0">
                <a:solidFill>
                  <a:schemeClr val="bg1"/>
                </a:solidFill>
                <a:latin typeface="Cambria" pitchFamily="18" charset="0"/>
              </a:rPr>
              <a:t>Panele słoneczne energię elektryczną dają,</a:t>
            </a:r>
          </a:p>
          <a:p>
            <a:pPr>
              <a:buNone/>
            </a:pPr>
            <a:r>
              <a:rPr lang="pl-PL" sz="3300" dirty="0" smtClean="0">
                <a:solidFill>
                  <a:schemeClr val="bg1"/>
                </a:solidFill>
                <a:latin typeface="Cambria" pitchFamily="18" charset="0"/>
              </a:rPr>
              <a:t>do naszych dom</a:t>
            </a:r>
            <a:r>
              <a:rPr lang="en-US" sz="3300" dirty="0" smtClean="0">
                <a:solidFill>
                  <a:schemeClr val="bg1"/>
                </a:solidFill>
                <a:latin typeface="Cambria" pitchFamily="18" charset="0"/>
              </a:rPr>
              <a:t>ó</a:t>
            </a:r>
            <a:r>
              <a:rPr lang="pl-PL" sz="3300" dirty="0" smtClean="0">
                <a:solidFill>
                  <a:schemeClr val="bg1"/>
                </a:solidFill>
                <a:latin typeface="Cambria" pitchFamily="18" charset="0"/>
              </a:rPr>
              <a:t>w prąd dostarczają.</a:t>
            </a:r>
          </a:p>
          <a:p>
            <a:pPr>
              <a:buNone/>
            </a:pPr>
            <a:r>
              <a:rPr lang="pl-PL" sz="3300" dirty="0" smtClean="0">
                <a:solidFill>
                  <a:schemeClr val="bg1"/>
                </a:solidFill>
                <a:latin typeface="Cambria" pitchFamily="18" charset="0"/>
              </a:rPr>
              <a:t> </a:t>
            </a:r>
          </a:p>
          <a:p>
            <a:pPr>
              <a:buNone/>
            </a:pPr>
            <a:r>
              <a:rPr lang="pl-PL" sz="3300" dirty="0" smtClean="0">
                <a:solidFill>
                  <a:schemeClr val="bg1"/>
                </a:solidFill>
                <a:latin typeface="Cambria" pitchFamily="18" charset="0"/>
              </a:rPr>
              <a:t>Geotermia grzeje nas,</a:t>
            </a:r>
          </a:p>
          <a:p>
            <a:pPr>
              <a:buNone/>
            </a:pPr>
            <a:r>
              <a:rPr lang="pl-PL" sz="3300" dirty="0" smtClean="0">
                <a:solidFill>
                  <a:schemeClr val="bg1"/>
                </a:solidFill>
                <a:latin typeface="Cambria" pitchFamily="18" charset="0"/>
              </a:rPr>
              <a:t>przez cały czas.</a:t>
            </a:r>
          </a:p>
          <a:p>
            <a:pPr>
              <a:buNone/>
            </a:pPr>
            <a:r>
              <a:rPr lang="pl-PL" sz="3300" dirty="0" smtClean="0">
                <a:solidFill>
                  <a:schemeClr val="bg1"/>
                </a:solidFill>
                <a:latin typeface="Cambria" pitchFamily="18" charset="0"/>
              </a:rPr>
              <a:t> </a:t>
            </a:r>
          </a:p>
          <a:p>
            <a:pPr>
              <a:buNone/>
            </a:pPr>
            <a:r>
              <a:rPr lang="pl-PL" sz="3300" dirty="0" smtClean="0">
                <a:solidFill>
                  <a:schemeClr val="bg1"/>
                </a:solidFill>
                <a:latin typeface="Cambria" pitchFamily="18" charset="0"/>
              </a:rPr>
              <a:t>Wiatraki swoje skrzydła obracają,</a:t>
            </a:r>
          </a:p>
          <a:p>
            <a:pPr>
              <a:buNone/>
            </a:pPr>
            <a:r>
              <a:rPr lang="pl-PL" sz="3300" dirty="0" smtClean="0">
                <a:solidFill>
                  <a:schemeClr val="bg1"/>
                </a:solidFill>
                <a:latin typeface="Cambria" pitchFamily="18" charset="0"/>
              </a:rPr>
              <a:t>dzięki temu prąd wytwarzają.</a:t>
            </a:r>
          </a:p>
          <a:p>
            <a:pPr>
              <a:buNone/>
            </a:pPr>
            <a:r>
              <a:rPr lang="pl-PL" sz="3300" dirty="0" smtClean="0">
                <a:solidFill>
                  <a:schemeClr val="bg1"/>
                </a:solidFill>
                <a:latin typeface="Cambria" pitchFamily="18" charset="0"/>
              </a:rPr>
              <a:t> </a:t>
            </a:r>
          </a:p>
          <a:p>
            <a:pPr>
              <a:buNone/>
            </a:pPr>
            <a:r>
              <a:rPr lang="pl-PL" sz="3300" dirty="0" smtClean="0">
                <a:solidFill>
                  <a:schemeClr val="bg1"/>
                </a:solidFill>
                <a:latin typeface="Cambria" pitchFamily="18" charset="0"/>
              </a:rPr>
              <a:t>Koła wodne obracają się,</a:t>
            </a:r>
          </a:p>
          <a:p>
            <a:pPr>
              <a:buNone/>
            </a:pPr>
            <a:r>
              <a:rPr lang="pl-PL" sz="3300" dirty="0" smtClean="0">
                <a:solidFill>
                  <a:schemeClr val="bg1"/>
                </a:solidFill>
                <a:latin typeface="Cambria" pitchFamily="18" charset="0"/>
              </a:rPr>
              <a:t>energię wytwarzają przez cały dzień.</a:t>
            </a:r>
          </a:p>
          <a:p>
            <a:pPr>
              <a:buNone/>
            </a:pPr>
            <a:r>
              <a:rPr lang="pl-PL" sz="3300" dirty="0" smtClean="0">
                <a:solidFill>
                  <a:schemeClr val="bg1"/>
                </a:solidFill>
                <a:latin typeface="Cambria" pitchFamily="18" charset="0"/>
              </a:rPr>
              <a:t> </a:t>
            </a:r>
          </a:p>
          <a:p>
            <a:pPr>
              <a:buNone/>
            </a:pPr>
            <a:r>
              <a:rPr lang="pl-PL" sz="3300" dirty="0" smtClean="0">
                <a:solidFill>
                  <a:schemeClr val="bg1"/>
                </a:solidFill>
                <a:latin typeface="Cambria" pitchFamily="18" charset="0"/>
              </a:rPr>
              <a:t> </a:t>
            </a:r>
          </a:p>
          <a:p>
            <a:endParaRPr lang="pl-PL"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6600"/>
                </a:solidFill>
              </a:rPr>
              <a:t>RYMOWANKI</a:t>
            </a:r>
            <a:endParaRPr lang="pl-PL" dirty="0">
              <a:solidFill>
                <a:srgbClr val="006600"/>
              </a:solidFill>
            </a:endParaRPr>
          </a:p>
        </p:txBody>
      </p:sp>
      <p:pic>
        <p:nvPicPr>
          <p:cNvPr id="6146" name="Picture 2" descr="C:\Users\CISZEW~1\AppData\Local\Temp\Rar$DI02.517\kuba S+éowicki.jpg"/>
          <p:cNvPicPr>
            <a:picLocks noGrp="1" noChangeAspect="1" noChangeArrowheads="1"/>
          </p:cNvPicPr>
          <p:nvPr>
            <p:ph sz="half" idx="2"/>
          </p:nvPr>
        </p:nvPicPr>
        <p:blipFill>
          <a:blip r:embed="rId3" cstate="print"/>
          <a:srcRect/>
          <a:stretch>
            <a:fillRect/>
          </a:stretch>
        </p:blipFill>
        <p:spPr bwMode="auto">
          <a:xfrm>
            <a:off x="5004048" y="1600200"/>
            <a:ext cx="3364097" cy="4637112"/>
          </a:xfrm>
          <a:prstGeom prst="rect">
            <a:avLst/>
          </a:prstGeom>
          <a:noFill/>
        </p:spPr>
      </p:pic>
      <p:pic>
        <p:nvPicPr>
          <p:cNvPr id="6147" name="Picture 3" descr="C:\Users\CISZEW~1\AppData\Local\Temp\Rar$DI16.977\nikola tercjak.jpg"/>
          <p:cNvPicPr>
            <a:picLocks noGrp="1" noChangeAspect="1" noChangeArrowheads="1"/>
          </p:cNvPicPr>
          <p:nvPr>
            <p:ph sz="half" idx="1"/>
          </p:nvPr>
        </p:nvPicPr>
        <p:blipFill>
          <a:blip r:embed="rId4" cstate="print"/>
          <a:srcRect/>
          <a:stretch>
            <a:fillRect/>
          </a:stretch>
        </p:blipFill>
        <p:spPr bwMode="auto">
          <a:xfrm>
            <a:off x="779264" y="1600200"/>
            <a:ext cx="3394472" cy="452596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solidFill>
                <a:srgbClr val="006600"/>
              </a:solidFill>
            </a:endParaRPr>
          </a:p>
        </p:txBody>
      </p:sp>
      <p:sp>
        <p:nvSpPr>
          <p:cNvPr id="3" name="Symbol zastępczy zawartości 2"/>
          <p:cNvSpPr>
            <a:spLocks noGrp="1"/>
          </p:cNvSpPr>
          <p:nvPr>
            <p:ph idx="1"/>
          </p:nvPr>
        </p:nvSpPr>
        <p:spPr/>
        <p:txBody>
          <a:bodyPr>
            <a:normAutofit fontScale="85000" lnSpcReduction="20000"/>
          </a:bodyPr>
          <a:lstStyle/>
          <a:p>
            <a:pPr marL="651510" indent="-514350" algn="ctr">
              <a:buNone/>
            </a:pPr>
            <a:r>
              <a:rPr lang="pl-PL" sz="3600" b="1" dirty="0" smtClean="0">
                <a:solidFill>
                  <a:srgbClr val="C00000"/>
                </a:solidFill>
              </a:rPr>
              <a:t>Krok 1 – </a:t>
            </a:r>
            <a:r>
              <a:rPr lang="pl-PL" sz="3600" b="1" dirty="0" smtClean="0">
                <a:solidFill>
                  <a:schemeClr val="bg1"/>
                </a:solidFill>
              </a:rPr>
              <a:t>Utworzenie Eko-Komitetu</a:t>
            </a:r>
          </a:p>
          <a:p>
            <a:pPr marL="651510" indent="-514350" algn="just">
              <a:buNone/>
            </a:pPr>
            <a:r>
              <a:rPr lang="pl-PL" b="1" dirty="0" smtClean="0">
                <a:solidFill>
                  <a:schemeClr val="bg1"/>
                </a:solidFill>
              </a:rPr>
              <a:t>       Powołaliśmy Eko-Komitet w skład, którego weszli przedstawiciele  klas I – VIII, nauczyciele, pracownicy szkoły, rodzice, a także przedstawiciele społeczności lokalnej. Naszą pracę wspierali leśniczy - Kazimierz </a:t>
            </a:r>
            <a:r>
              <a:rPr lang="pl-PL" b="1" dirty="0" err="1" smtClean="0">
                <a:solidFill>
                  <a:schemeClr val="bg1"/>
                </a:solidFill>
              </a:rPr>
              <a:t>Szukieć</a:t>
            </a:r>
            <a:r>
              <a:rPr lang="pl-PL" b="1" dirty="0" smtClean="0">
                <a:solidFill>
                  <a:schemeClr val="bg1"/>
                </a:solidFill>
              </a:rPr>
              <a:t>, przedstawicielka Rady Miejskiej w Białej Piskiej i jednocześnie radna Bemowa Piskiego pani Alicja Nowak, przedstawicielka Uniwersytetu Trzeciego Wieku pani Wanda Dunaj. Odbyły się 2 spotkania Eko – Komitetu. Na pierwszym spotkaniu przedstawiono członków i ustalono harmonogram spotkań zespołu</a:t>
            </a:r>
            <a:r>
              <a:rPr lang="pl-PL" b="1" dirty="0" smtClean="0">
                <a:solidFill>
                  <a:schemeClr val="bg1"/>
                </a:solidFill>
              </a:rPr>
              <a:t>.  </a:t>
            </a:r>
            <a:r>
              <a:rPr lang="pl-PL" b="1" dirty="0" smtClean="0">
                <a:solidFill>
                  <a:schemeClr val="bg1"/>
                </a:solidFill>
              </a:rPr>
              <a:t>Na drugim wybrano obszar i </a:t>
            </a:r>
            <a:r>
              <a:rPr lang="pl-PL" b="1" dirty="0" smtClean="0">
                <a:solidFill>
                  <a:schemeClr val="bg1"/>
                </a:solidFill>
              </a:rPr>
              <a:t>zebrano </a:t>
            </a:r>
            <a:r>
              <a:rPr lang="pl-PL" b="1" dirty="0" smtClean="0">
                <a:solidFill>
                  <a:schemeClr val="bg1"/>
                </a:solidFill>
              </a:rPr>
              <a:t>pomysły i propozycje działań do planu. Pozostałe spotkania ze względu na pandemię nie odbyły się.</a:t>
            </a:r>
          </a:p>
          <a:p>
            <a:pPr marL="651510" indent="-514350">
              <a:buAutoNum type="arabicPeriod"/>
            </a:pPr>
            <a:endParaRPr lang="pl-PL"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solidFill>
                  <a:srgbClr val="006600"/>
                </a:solidFill>
              </a:rPr>
              <a:t>LISTY DO ZIEMI</a:t>
            </a:r>
            <a:endParaRPr lang="pl-PL" sz="4800" dirty="0">
              <a:solidFill>
                <a:srgbClr val="006600"/>
              </a:solidFill>
            </a:endParaRPr>
          </a:p>
        </p:txBody>
      </p:sp>
      <p:sp>
        <p:nvSpPr>
          <p:cNvPr id="4" name="Symbol zastępczy zawartości 3"/>
          <p:cNvSpPr>
            <a:spLocks noGrp="1"/>
          </p:cNvSpPr>
          <p:nvPr>
            <p:ph sz="half" idx="2"/>
          </p:nvPr>
        </p:nvSpPr>
        <p:spPr/>
        <p:txBody>
          <a:bodyPr>
            <a:noAutofit/>
          </a:bodyPr>
          <a:lstStyle/>
          <a:p>
            <a:pPr>
              <a:buNone/>
            </a:pPr>
            <a:r>
              <a:rPr lang="pl-PL" sz="1600" dirty="0" smtClean="0">
                <a:solidFill>
                  <a:schemeClr val="bg1"/>
                </a:solidFill>
              </a:rPr>
              <a:t> Ziemio, zaufaj mi – uczniowi klasy ósmej, że robimy co w naszej mocy aby każdy kolejny dzień był dla Ciebie tym najlepszym. Staramy się, chociaż są osoby, które nie rozumieją jak poważny jest to temat. Mimo, iż jestem tylko dzieckiem, to obiecuję Ci, że w końcu wszystko będzie dobrze. Nadejdzie dzień w którym będziesz taka jak miliony lat temu. Wolna od zanieczyszczeń, mogąca oddychać świeżym powietrzem. Pozwól sobie pomóc i wytrwaj jeszcze trochę, a wszystko zmieni się na lepsze. Nie zawiodę Cię. </a:t>
            </a:r>
          </a:p>
          <a:p>
            <a:pPr>
              <a:buNone/>
            </a:pPr>
            <a:r>
              <a:rPr lang="pl-PL" sz="1600" dirty="0" smtClean="0">
                <a:solidFill>
                  <a:schemeClr val="bg1"/>
                </a:solidFill>
              </a:rPr>
              <a:t>                                                                                                                                         Kamil </a:t>
            </a:r>
            <a:r>
              <a:rPr lang="pl-PL" sz="1600" dirty="0" smtClean="0">
                <a:solidFill>
                  <a:schemeClr val="bg1"/>
                </a:solidFill>
              </a:rPr>
              <a:t>J. kl. VIII</a:t>
            </a:r>
            <a:endParaRPr lang="pl-PL" sz="1600" dirty="0"/>
          </a:p>
        </p:txBody>
      </p:sp>
      <p:sp>
        <p:nvSpPr>
          <p:cNvPr id="6" name="Symbol zastępczy zawartości 5"/>
          <p:cNvSpPr>
            <a:spLocks noGrp="1"/>
          </p:cNvSpPr>
          <p:nvPr>
            <p:ph sz="half" idx="1"/>
          </p:nvPr>
        </p:nvSpPr>
        <p:spPr>
          <a:xfrm>
            <a:off x="179512" y="1600200"/>
            <a:ext cx="4752528" cy="5069160"/>
          </a:xfrm>
        </p:spPr>
        <p:txBody>
          <a:bodyPr>
            <a:normAutofit fontScale="47500" lnSpcReduction="20000"/>
          </a:bodyPr>
          <a:lstStyle/>
          <a:p>
            <a:pPr>
              <a:buNone/>
            </a:pPr>
            <a:r>
              <a:rPr lang="pl-PL" dirty="0" smtClean="0">
                <a:solidFill>
                  <a:schemeClr val="bg1"/>
                </a:solidFill>
                <a:latin typeface="+mj-lt"/>
              </a:rPr>
              <a:t> </a:t>
            </a:r>
          </a:p>
          <a:p>
            <a:pPr>
              <a:buNone/>
            </a:pPr>
            <a:r>
              <a:rPr lang="pl-PL" b="1" dirty="0" smtClean="0">
                <a:solidFill>
                  <a:schemeClr val="bg1"/>
                </a:solidFill>
              </a:rPr>
              <a:t>Droga Ziemio!</a:t>
            </a:r>
          </a:p>
          <a:p>
            <a:pPr>
              <a:buNone/>
            </a:pPr>
            <a:r>
              <a:rPr lang="pl-PL" b="1" dirty="0" smtClean="0">
                <a:solidFill>
                  <a:schemeClr val="bg1"/>
                </a:solidFill>
              </a:rPr>
              <a:t>    Piszę ten list, aby opowiedzieć Ci trochę o tym jak my – ludzie chcemy Cię chronić i dbać o Ciebie. Dokładniej chodzi mi o odnawialne źródła energii, które pozwolą Ci trochę odetchnąć. Bardzo staramy się pomóc Ci jak tylko możemy i z dnia na dzień stajemy się w tym coraz lepsi, lecz musisz nam wybaczyć to, że to nie będzie szybki proces. Odzwyczajenie ludzi od ich dawnych nawyków może zająć trochę czasu, ale mam nadzieję, że to zrozumiesz.</a:t>
            </a:r>
          </a:p>
          <a:p>
            <a:pPr>
              <a:buNone/>
            </a:pPr>
            <a:r>
              <a:rPr lang="pl-PL" b="1" dirty="0" smtClean="0">
                <a:solidFill>
                  <a:schemeClr val="bg1"/>
                </a:solidFill>
              </a:rPr>
              <a:t>   Skoro wstęp mamy już za sobą mogę dokładniej opowiedzieć Ci co tym razem chcemy dla Ciebie zrobić. Mianowicie – OZE czyli inaczej odnawialne źródła energii pozwolą jak sama nazwa mówi nieskończenie wiele razy korzystać z naszego źródła. Może to być woda, słońce czy nawet wiatr. Za chwilę wszystko dokładnie Ci opiszę i powiem w jaki sposób pomoże to twojemu zdrowiu jak i samemu życiu stworzeń tu żyjących – w tym nas. Mimo, że ma to pomóc głównie Tobie, to poprawi się komfort naszego życia. Odnawialne źródła energii zmniejszą ryzyko pojawiania się zjawisk ekstremalnych i szkód z nimi związanymi. W dodatku jeżeli nie przestawimy się na OZE, to nasz klimat o ciepli się o całe 1,5°C lub nawet więcej. Dlatego tak ważne jest aby powoli przyzwyczajać ludzi do korzystania z na przykład paneli słonecznych czy wiatraków. To na prawdę nie jest tak skomplikowane, a tym sposobem możemy Cię uratować i żyć z naturą w zgodzie, tak jak robiliśmy to od początku naszego istnienia.</a:t>
            </a: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solidFill>
                  <a:srgbClr val="006600"/>
                </a:solidFill>
              </a:rPr>
              <a:t>„ZBIERAJĄC BATERIE I INNE SUROWCE WTÓRNE, CHRONISZ ŚRODOWISKO”-</a:t>
            </a:r>
            <a:endParaRPr lang="pl-PL" sz="3200" dirty="0">
              <a:solidFill>
                <a:srgbClr val="006600"/>
              </a:solidFill>
            </a:endParaRPr>
          </a:p>
        </p:txBody>
      </p:sp>
      <p:sp>
        <p:nvSpPr>
          <p:cNvPr id="3" name="Symbol zastępczy zawartości 2"/>
          <p:cNvSpPr>
            <a:spLocks noGrp="1"/>
          </p:cNvSpPr>
          <p:nvPr>
            <p:ph idx="1"/>
          </p:nvPr>
        </p:nvSpPr>
        <p:spPr/>
        <p:txBody>
          <a:bodyPr/>
          <a:lstStyle/>
          <a:p>
            <a:pPr algn="just">
              <a:buNone/>
            </a:pPr>
            <a:r>
              <a:rPr lang="pl-PL" b="1" dirty="0" smtClean="0">
                <a:solidFill>
                  <a:schemeClr val="bg1"/>
                </a:solidFill>
              </a:rPr>
              <a:t>Zorganizowaliśmy konkurs </a:t>
            </a:r>
            <a:r>
              <a:rPr lang="pl-PL" b="1" dirty="0" err="1" smtClean="0">
                <a:solidFill>
                  <a:schemeClr val="bg1"/>
                </a:solidFill>
              </a:rPr>
              <a:t>międzyklasowy</a:t>
            </a:r>
            <a:r>
              <a:rPr lang="pl-PL" b="1" dirty="0" smtClean="0">
                <a:solidFill>
                  <a:schemeClr val="bg1"/>
                </a:solidFill>
              </a:rPr>
              <a:t> „Zbierając baterie i inne surowce wtórne, chronisz środowisko”,  który z powodu pandemii nie został rozstrzygnięty</a:t>
            </a:r>
            <a:r>
              <a:rPr lang="pl-PL" b="1" dirty="0" smtClean="0">
                <a:solidFill>
                  <a:schemeClr val="bg1"/>
                </a:solidFill>
              </a:rPr>
              <a:t>. </a:t>
            </a:r>
            <a:r>
              <a:rPr lang="pl-PL" b="1" dirty="0" smtClean="0">
                <a:solidFill>
                  <a:schemeClr val="bg1"/>
                </a:solidFill>
              </a:rPr>
              <a:t>Będziemy kontynuować go w następnym roku szkolnym.</a:t>
            </a: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6600"/>
                </a:solidFill>
              </a:rPr>
              <a:t>DODATKOWE DZIAŁANIA NIE UJĘTE W PLANIE DO ZIELONEJ FLAGI</a:t>
            </a:r>
            <a:endParaRPr lang="pl-PL" dirty="0">
              <a:solidFill>
                <a:srgbClr val="006600"/>
              </a:solidFill>
            </a:endParaRPr>
          </a:p>
        </p:txBody>
      </p:sp>
      <p:sp>
        <p:nvSpPr>
          <p:cNvPr id="3" name="Symbol zastępczy zawartości 2"/>
          <p:cNvSpPr>
            <a:spLocks noGrp="1"/>
          </p:cNvSpPr>
          <p:nvPr>
            <p:ph idx="1"/>
          </p:nvPr>
        </p:nvSpPr>
        <p:spPr/>
        <p:txBody>
          <a:bodyPr>
            <a:normAutofit fontScale="92500" lnSpcReduction="20000"/>
          </a:bodyPr>
          <a:lstStyle/>
          <a:p>
            <a:pPr algn="just">
              <a:buNone/>
            </a:pPr>
            <a:r>
              <a:rPr lang="pl-PL" b="1" dirty="0" smtClean="0">
                <a:solidFill>
                  <a:schemeClr val="bg1"/>
                </a:solidFill>
              </a:rPr>
              <a:t>Wzięliśmy udział w innych dodatkowych działaniach w ramach Zielonej Flagi, które nie zostały ujęte w planie.</a:t>
            </a:r>
          </a:p>
          <a:p>
            <a:pPr>
              <a:buNone/>
            </a:pPr>
            <a:r>
              <a:rPr lang="pl-PL" b="1" dirty="0" smtClean="0">
                <a:solidFill>
                  <a:schemeClr val="bg1"/>
                </a:solidFill>
              </a:rPr>
              <a:t>1. Objazdowe planetarium.</a:t>
            </a:r>
          </a:p>
          <a:p>
            <a:pPr>
              <a:buNone/>
            </a:pPr>
            <a:r>
              <a:rPr lang="pl-PL" b="1" dirty="0" smtClean="0">
                <a:solidFill>
                  <a:schemeClr val="bg1"/>
                </a:solidFill>
              </a:rPr>
              <a:t>2. Projekt „Bliżej pszczół”.</a:t>
            </a:r>
          </a:p>
          <a:p>
            <a:pPr>
              <a:buNone/>
            </a:pPr>
            <a:r>
              <a:rPr lang="pl-PL" b="1" dirty="0" smtClean="0">
                <a:solidFill>
                  <a:schemeClr val="bg1"/>
                </a:solidFill>
              </a:rPr>
              <a:t>3. Sadzenie krzewów.</a:t>
            </a:r>
          </a:p>
          <a:p>
            <a:pPr>
              <a:buNone/>
            </a:pPr>
            <a:r>
              <a:rPr lang="pl-PL" b="1" dirty="0" smtClean="0">
                <a:solidFill>
                  <a:schemeClr val="bg1"/>
                </a:solidFill>
              </a:rPr>
              <a:t>4. Sprzątanie Świata.</a:t>
            </a:r>
          </a:p>
          <a:p>
            <a:pPr>
              <a:buNone/>
            </a:pPr>
            <a:r>
              <a:rPr lang="pl-PL" b="1" dirty="0" smtClean="0">
                <a:solidFill>
                  <a:schemeClr val="bg1"/>
                </a:solidFill>
              </a:rPr>
              <a:t>5. Dzień Drzewa.</a:t>
            </a:r>
          </a:p>
          <a:p>
            <a:pPr>
              <a:buNone/>
            </a:pPr>
            <a:r>
              <a:rPr lang="pl-PL" b="1" dirty="0" smtClean="0">
                <a:solidFill>
                  <a:schemeClr val="bg1"/>
                </a:solidFill>
              </a:rPr>
              <a:t>6. Tworzenie Mapy </a:t>
            </a:r>
            <a:r>
              <a:rPr lang="pl-PL" b="1" dirty="0">
                <a:solidFill>
                  <a:schemeClr val="bg1"/>
                </a:solidFill>
              </a:rPr>
              <a:t>P</a:t>
            </a:r>
            <a:r>
              <a:rPr lang="pl-PL" b="1" dirty="0" smtClean="0">
                <a:solidFill>
                  <a:schemeClr val="bg1"/>
                </a:solidFill>
              </a:rPr>
              <a:t>omologicznej Polski w ramach projektu „Tradycyjny Sad” – etap dodatkowy dla chętnych.</a:t>
            </a:r>
          </a:p>
          <a:p>
            <a:pPr>
              <a:buNone/>
            </a:pPr>
            <a:r>
              <a:rPr lang="pl-PL" b="1" dirty="0" smtClean="0">
                <a:solidFill>
                  <a:schemeClr val="bg1"/>
                </a:solidFill>
              </a:rPr>
              <a:t>7. Konkurs plastyczny „Biała Piska – </a:t>
            </a:r>
            <a:r>
              <a:rPr lang="pl-PL" b="1" dirty="0" err="1" smtClean="0">
                <a:solidFill>
                  <a:schemeClr val="bg1"/>
                </a:solidFill>
              </a:rPr>
              <a:t>eko</a:t>
            </a:r>
            <a:r>
              <a:rPr lang="pl-PL" b="1" dirty="0" smtClean="0">
                <a:solidFill>
                  <a:schemeClr val="bg1"/>
                </a:solidFill>
              </a:rPr>
              <a:t> gmina”.</a:t>
            </a: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dirty="0" smtClean="0">
                <a:solidFill>
                  <a:srgbClr val="006600"/>
                </a:solidFill>
              </a:rPr>
              <a:t>OBJAZDOWE PLANETARIUM</a:t>
            </a:r>
            <a:endParaRPr lang="pl-PL" sz="4400" dirty="0">
              <a:solidFill>
                <a:srgbClr val="006600"/>
              </a:solidFill>
            </a:endParaRPr>
          </a:p>
        </p:txBody>
      </p:sp>
      <p:sp>
        <p:nvSpPr>
          <p:cNvPr id="3" name="Symbol zastępczy zawartości 2"/>
          <p:cNvSpPr>
            <a:spLocks noGrp="1"/>
          </p:cNvSpPr>
          <p:nvPr>
            <p:ph sz="half" idx="1"/>
          </p:nvPr>
        </p:nvSpPr>
        <p:spPr/>
        <p:txBody>
          <a:bodyPr>
            <a:normAutofit fontScale="92500" lnSpcReduction="20000"/>
          </a:bodyPr>
          <a:lstStyle/>
          <a:p>
            <a:pPr algn="just">
              <a:buNone/>
            </a:pPr>
            <a:r>
              <a:rPr lang="pl-PL" b="1" dirty="0" smtClean="0">
                <a:solidFill>
                  <a:schemeClr val="bg1"/>
                </a:solidFill>
              </a:rPr>
              <a:t>12.11.2019 r. uczniowie wszystkich klas i dzieci z oddziałów przedszkolnych podczas prawie godzinnego seansu poznali zjawiska astronomiczne, wpływ człowieka na klimat i środowisko przyrodnicze, Układ Słoneczny, planety, pracę </a:t>
            </a:r>
          </a:p>
          <a:p>
            <a:pPr algn="just">
              <a:buNone/>
            </a:pPr>
            <a:r>
              <a:rPr lang="pl-PL" b="1" dirty="0" smtClean="0">
                <a:solidFill>
                  <a:schemeClr val="bg1"/>
                </a:solidFill>
              </a:rPr>
              <a:t>astronautów, itp.</a:t>
            </a:r>
            <a:endParaRPr lang="pl-PL" b="1" dirty="0">
              <a:solidFill>
                <a:schemeClr val="bg1"/>
              </a:solidFill>
            </a:endParaRPr>
          </a:p>
        </p:txBody>
      </p:sp>
      <p:pic>
        <p:nvPicPr>
          <p:cNvPr id="5" name="Symbol zastępczy zawartości 4" descr="hdimg9af4cc3264e768c269d3aa437c74a6.jpg"/>
          <p:cNvPicPr>
            <a:picLocks noGrp="1" noChangeAspect="1"/>
          </p:cNvPicPr>
          <p:nvPr>
            <p:ph sz="half" idx="2"/>
          </p:nvPr>
        </p:nvPicPr>
        <p:blipFill>
          <a:blip r:embed="rId3" cstate="print"/>
          <a:stretch>
            <a:fillRect/>
          </a:stretch>
        </p:blipFill>
        <p:spPr>
          <a:xfrm>
            <a:off x="4788024" y="2060848"/>
            <a:ext cx="4104456" cy="3168352"/>
          </a:xfrm>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b="1" dirty="0" smtClean="0">
                <a:solidFill>
                  <a:srgbClr val="006600"/>
                </a:solidFill>
                <a:latin typeface="Maiandra GD" pitchFamily="34" charset="0"/>
              </a:rPr>
              <a:t>„BLIŻEJ PSZCZÓŁ”</a:t>
            </a:r>
            <a:endParaRPr lang="pl-PL" sz="6000" b="1" dirty="0">
              <a:solidFill>
                <a:srgbClr val="006600"/>
              </a:solidFill>
              <a:latin typeface="Maiandra GD" pitchFamily="34" charset="0"/>
            </a:endParaRPr>
          </a:p>
        </p:txBody>
      </p:sp>
      <p:sp>
        <p:nvSpPr>
          <p:cNvPr id="3" name="Symbol zastępczy zawartości 2"/>
          <p:cNvSpPr>
            <a:spLocks noGrp="1"/>
          </p:cNvSpPr>
          <p:nvPr>
            <p:ph idx="1"/>
          </p:nvPr>
        </p:nvSpPr>
        <p:spPr/>
        <p:txBody>
          <a:bodyPr>
            <a:normAutofit/>
          </a:bodyPr>
          <a:lstStyle/>
          <a:p>
            <a:pPr algn="just">
              <a:buNone/>
            </a:pPr>
            <a:r>
              <a:rPr lang="pl-PL" dirty="0" smtClean="0"/>
              <a:t>    </a:t>
            </a:r>
            <a:r>
              <a:rPr lang="pl-PL" b="1" dirty="0" smtClean="0">
                <a:solidFill>
                  <a:schemeClr val="bg1"/>
                </a:solidFill>
              </a:rPr>
              <a:t>Projekt edukacyjny „Bliżej pszczół” realizowany był od 04.11.2019 r.                            do 10.12.2019r. Podsumowanie projektu odbyło się 13.12.2019 r.</a:t>
            </a:r>
          </a:p>
          <a:p>
            <a:pPr algn="just">
              <a:buNone/>
            </a:pPr>
            <a:r>
              <a:rPr lang="pl-PL" b="1" dirty="0">
                <a:solidFill>
                  <a:schemeClr val="bg1"/>
                </a:solidFill>
              </a:rPr>
              <a:t> </a:t>
            </a:r>
            <a:r>
              <a:rPr lang="pl-PL" b="1" dirty="0" smtClean="0">
                <a:solidFill>
                  <a:schemeClr val="bg1"/>
                </a:solidFill>
              </a:rPr>
              <a:t>   Głównym </a:t>
            </a:r>
            <a:r>
              <a:rPr lang="pl-PL" b="1" dirty="0">
                <a:solidFill>
                  <a:schemeClr val="bg1"/>
                </a:solidFill>
              </a:rPr>
              <a:t>celem projektu </a:t>
            </a:r>
            <a:r>
              <a:rPr lang="pl-PL" b="1" dirty="0" smtClean="0">
                <a:solidFill>
                  <a:schemeClr val="bg1"/>
                </a:solidFill>
              </a:rPr>
              <a:t>była </a:t>
            </a:r>
            <a:r>
              <a:rPr lang="pl-PL" b="1" dirty="0">
                <a:solidFill>
                  <a:schemeClr val="bg1"/>
                </a:solidFill>
              </a:rPr>
              <a:t>popularyzacja wśród uczniów roli pszczół  w środowisku naturalnym oraz wiedzy odnośnie możliwości funkcjonowania pszczoły miodnej   </a:t>
            </a:r>
            <a:r>
              <a:rPr lang="pl-PL" b="1" dirty="0" smtClean="0">
                <a:solidFill>
                  <a:schemeClr val="bg1"/>
                </a:solidFill>
              </a:rPr>
              <a:t>                         w </a:t>
            </a:r>
            <a:r>
              <a:rPr lang="pl-PL" b="1" dirty="0">
                <a:solidFill>
                  <a:schemeClr val="bg1"/>
                </a:solidFill>
              </a:rPr>
              <a:t>industrialnej </a:t>
            </a:r>
            <a:r>
              <a:rPr lang="pl-PL" b="1" dirty="0" smtClean="0">
                <a:solidFill>
                  <a:schemeClr val="bg1"/>
                </a:solidFill>
              </a:rPr>
              <a:t>rzeczywistości.</a:t>
            </a: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solidFill>
                  <a:srgbClr val="006600"/>
                </a:solidFill>
              </a:rPr>
              <a:t>BLIŻEJ PSZCZÓŁ</a:t>
            </a:r>
            <a:endParaRPr lang="pl-PL" sz="6000" dirty="0">
              <a:solidFill>
                <a:srgbClr val="006600"/>
              </a:solidFill>
            </a:endParaRPr>
          </a:p>
        </p:txBody>
      </p:sp>
      <p:sp>
        <p:nvSpPr>
          <p:cNvPr id="3" name="Symbol zastępczy zawartości 2"/>
          <p:cNvSpPr>
            <a:spLocks noGrp="1"/>
          </p:cNvSpPr>
          <p:nvPr>
            <p:ph idx="1"/>
          </p:nvPr>
        </p:nvSpPr>
        <p:spPr/>
        <p:txBody>
          <a:bodyPr>
            <a:normAutofit lnSpcReduction="10000"/>
          </a:bodyPr>
          <a:lstStyle/>
          <a:p>
            <a:pPr>
              <a:buNone/>
            </a:pPr>
            <a:r>
              <a:rPr lang="pl-PL" b="1" dirty="0" smtClean="0">
                <a:solidFill>
                  <a:schemeClr val="bg1"/>
                </a:solidFill>
              </a:rPr>
              <a:t>W ramach projektu „Bliżej pszczół” zorganizowaliśmy:</a:t>
            </a:r>
          </a:p>
          <a:p>
            <a:pPr marL="651510" indent="-514350">
              <a:buNone/>
            </a:pPr>
            <a:r>
              <a:rPr lang="pl-PL" b="1" dirty="0" smtClean="0">
                <a:solidFill>
                  <a:schemeClr val="bg1"/>
                </a:solidFill>
              </a:rPr>
              <a:t>1. Oglądanie filmów edukacyjnych.</a:t>
            </a:r>
          </a:p>
          <a:p>
            <a:pPr marL="651510" indent="-514350">
              <a:buNone/>
            </a:pPr>
            <a:r>
              <a:rPr lang="pl-PL" b="1" dirty="0" smtClean="0">
                <a:solidFill>
                  <a:schemeClr val="bg1"/>
                </a:solidFill>
              </a:rPr>
              <a:t>2. Wyjście do pobliskiej pasieki.</a:t>
            </a:r>
          </a:p>
          <a:p>
            <a:pPr marL="651510" indent="-514350">
              <a:buNone/>
            </a:pPr>
            <a:r>
              <a:rPr lang="pl-PL" b="1" dirty="0" smtClean="0">
                <a:solidFill>
                  <a:schemeClr val="bg1"/>
                </a:solidFill>
              </a:rPr>
              <a:t>3. Spotkanie z pszczelarzami.</a:t>
            </a:r>
          </a:p>
          <a:p>
            <a:pPr marL="651510" indent="-514350">
              <a:buNone/>
            </a:pPr>
            <a:r>
              <a:rPr lang="pl-PL" b="1" dirty="0" smtClean="0">
                <a:solidFill>
                  <a:schemeClr val="bg1"/>
                </a:solidFill>
              </a:rPr>
              <a:t>4. Dyktando „Pasieka” i „Ratujmy pszczoły”.</a:t>
            </a:r>
          </a:p>
          <a:p>
            <a:pPr marL="651510" indent="-514350">
              <a:buNone/>
            </a:pPr>
            <a:r>
              <a:rPr lang="pl-PL" b="1" dirty="0" smtClean="0">
                <a:solidFill>
                  <a:schemeClr val="bg1"/>
                </a:solidFill>
              </a:rPr>
              <a:t>5. Konkurs plastyczny „Ratujmy pszczoły”.</a:t>
            </a:r>
          </a:p>
          <a:p>
            <a:pPr marL="651510" indent="-514350">
              <a:buNone/>
            </a:pPr>
            <a:r>
              <a:rPr lang="pl-PL" b="1" dirty="0" smtClean="0">
                <a:solidFill>
                  <a:schemeClr val="bg1"/>
                </a:solidFill>
              </a:rPr>
              <a:t>6. Konkurs wiedzy „Ratujmy pszczoły”.</a:t>
            </a:r>
          </a:p>
          <a:p>
            <a:pPr marL="651510" indent="-514350">
              <a:buNone/>
            </a:pPr>
            <a:r>
              <a:rPr lang="pl-PL" b="1" dirty="0" smtClean="0">
                <a:solidFill>
                  <a:schemeClr val="bg1"/>
                </a:solidFill>
              </a:rPr>
              <a:t>7. Konkurs na prezentację multimedialną  „Bliżej pszczół”.</a:t>
            </a:r>
          </a:p>
          <a:p>
            <a:pPr marL="651510" indent="-514350">
              <a:buAutoNum type="arabicPeriod"/>
            </a:pP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smtClean="0">
                <a:solidFill>
                  <a:srgbClr val="006600"/>
                </a:solidFill>
              </a:rPr>
              <a:t>PODSUMOWANIE PROJEKTU </a:t>
            </a:r>
            <a:br>
              <a:rPr lang="pl-PL" sz="4000" b="1" dirty="0" smtClean="0">
                <a:solidFill>
                  <a:srgbClr val="006600"/>
                </a:solidFill>
              </a:rPr>
            </a:br>
            <a:r>
              <a:rPr lang="pl-PL" sz="4000" b="1" dirty="0" smtClean="0">
                <a:solidFill>
                  <a:srgbClr val="006600"/>
                </a:solidFill>
              </a:rPr>
              <a:t>„BLIŻEJ PSZCZÓŁ”</a:t>
            </a:r>
            <a:endParaRPr lang="pl-PL" sz="4000" b="1" dirty="0">
              <a:solidFill>
                <a:srgbClr val="006600"/>
              </a:solidFill>
            </a:endParaRPr>
          </a:p>
        </p:txBody>
      </p:sp>
      <p:sp>
        <p:nvSpPr>
          <p:cNvPr id="3" name="Symbol zastępczy zawartości 2"/>
          <p:cNvSpPr>
            <a:spLocks noGrp="1"/>
          </p:cNvSpPr>
          <p:nvPr>
            <p:ph sz="half" idx="1"/>
          </p:nvPr>
        </p:nvSpPr>
        <p:spPr/>
        <p:txBody>
          <a:bodyPr>
            <a:normAutofit fontScale="92500"/>
          </a:bodyPr>
          <a:lstStyle/>
          <a:p>
            <a:pPr algn="just">
              <a:buNone/>
            </a:pPr>
            <a:r>
              <a:rPr lang="pl-PL" b="1" dirty="0" smtClean="0">
                <a:solidFill>
                  <a:schemeClr val="bg1"/>
                </a:solidFill>
              </a:rPr>
              <a:t>     Podczas podsumowania projektu 13.12.2019 r. uczniowie przedstawili scenki o pszczołach, podano wyniki przeprowadzonych konkursów oraz degustowano potrawy z miodem przygotowane przez rodziców.</a:t>
            </a:r>
            <a:endParaRPr lang="pl-PL" b="1" dirty="0">
              <a:solidFill>
                <a:schemeClr val="bg1"/>
              </a:solidFill>
            </a:endParaRPr>
          </a:p>
        </p:txBody>
      </p:sp>
      <p:pic>
        <p:nvPicPr>
          <p:cNvPr id="5" name="Symbol zastępczy zawartości 4" descr="IMG_20191213_122709.jpg"/>
          <p:cNvPicPr>
            <a:picLocks noGrp="1" noChangeAspect="1"/>
          </p:cNvPicPr>
          <p:nvPr>
            <p:ph sz="half" idx="2"/>
          </p:nvPr>
        </p:nvPicPr>
        <p:blipFill>
          <a:blip r:embed="rId3" cstate="print"/>
          <a:stretch>
            <a:fillRect/>
          </a:stretch>
        </p:blipFill>
        <p:spPr>
          <a:xfrm>
            <a:off x="4648200" y="1772816"/>
            <a:ext cx="4316288" cy="4104455"/>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6600"/>
                </a:solidFill>
              </a:rPr>
              <a:t>AKCJA „SADZIMY TLEN”</a:t>
            </a:r>
            <a:endParaRPr lang="pl-PL" dirty="0">
              <a:solidFill>
                <a:srgbClr val="006600"/>
              </a:solidFill>
            </a:endParaRPr>
          </a:p>
        </p:txBody>
      </p:sp>
      <p:sp>
        <p:nvSpPr>
          <p:cNvPr id="3" name="Symbol zastępczy zawartości 2"/>
          <p:cNvSpPr>
            <a:spLocks noGrp="1"/>
          </p:cNvSpPr>
          <p:nvPr>
            <p:ph sz="half" idx="1"/>
          </p:nvPr>
        </p:nvSpPr>
        <p:spPr/>
        <p:txBody>
          <a:bodyPr>
            <a:normAutofit fontScale="92500" lnSpcReduction="20000"/>
          </a:bodyPr>
          <a:lstStyle/>
          <a:p>
            <a:pPr>
              <a:buNone/>
            </a:pPr>
            <a:r>
              <a:rPr lang="pl-PL" b="1" dirty="0" smtClean="0">
                <a:solidFill>
                  <a:schemeClr val="bg1"/>
                </a:solidFill>
              </a:rPr>
              <a:t>Przed naszą szkołą posadziliśmy sadzonki krzewów. Do sadzenia zaprosiliśmy przedstawicielkę Rady Miejskiej w Białej </a:t>
            </a:r>
            <a:r>
              <a:rPr lang="pl-PL" b="1" dirty="0" err="1" smtClean="0">
                <a:solidFill>
                  <a:schemeClr val="bg1"/>
                </a:solidFill>
              </a:rPr>
              <a:t>Piskiej</a:t>
            </a:r>
            <a:r>
              <a:rPr lang="pl-PL" b="1" dirty="0" smtClean="0">
                <a:solidFill>
                  <a:schemeClr val="bg1"/>
                </a:solidFill>
              </a:rPr>
              <a:t> i jednocześnie radną Bemowa </a:t>
            </a:r>
            <a:r>
              <a:rPr lang="pl-PL" b="1" dirty="0" err="1" smtClean="0">
                <a:solidFill>
                  <a:schemeClr val="bg1"/>
                </a:solidFill>
              </a:rPr>
              <a:t>Piskiego</a:t>
            </a:r>
            <a:r>
              <a:rPr lang="pl-PL" b="1" dirty="0" smtClean="0">
                <a:solidFill>
                  <a:schemeClr val="bg1"/>
                </a:solidFill>
              </a:rPr>
              <a:t> panią Alicję Nowak, przedstawicielkę  Uniwersytetu Trzeciego Wieku panią Wandę Dunaj oraz chętnych rodziców.</a:t>
            </a:r>
            <a:endParaRPr lang="pl-PL" b="1" dirty="0">
              <a:solidFill>
                <a:schemeClr val="bg1"/>
              </a:solidFill>
            </a:endParaRPr>
          </a:p>
        </p:txBody>
      </p:sp>
      <p:pic>
        <p:nvPicPr>
          <p:cNvPr id="4098" name="Picture 2" descr="F:\flaga 2020\Dzień Ziemi\sadzenie\IMG_20200520_080925.jpg"/>
          <p:cNvPicPr>
            <a:picLocks noGrp="1" noChangeAspect="1" noChangeArrowheads="1"/>
          </p:cNvPicPr>
          <p:nvPr>
            <p:ph sz="half" idx="2"/>
          </p:nvPr>
        </p:nvPicPr>
        <p:blipFill>
          <a:blip r:embed="rId3" cstate="print"/>
          <a:srcRect/>
          <a:stretch>
            <a:fillRect/>
          </a:stretch>
        </p:blipFill>
        <p:spPr bwMode="auto">
          <a:xfrm>
            <a:off x="4788024" y="1412776"/>
            <a:ext cx="3600400" cy="2700300"/>
          </a:xfrm>
          <a:prstGeom prst="rect">
            <a:avLst/>
          </a:prstGeom>
          <a:noFill/>
        </p:spPr>
      </p:pic>
      <p:pic>
        <p:nvPicPr>
          <p:cNvPr id="4099" name="Picture 3" descr="F:\flaga 2020\Dzień Ziemi\sadzenie\IMG_20200520_081159.jpg"/>
          <p:cNvPicPr>
            <a:picLocks noChangeAspect="1" noChangeArrowheads="1"/>
          </p:cNvPicPr>
          <p:nvPr/>
        </p:nvPicPr>
        <p:blipFill>
          <a:blip r:embed="rId4" cstate="print"/>
          <a:srcRect/>
          <a:stretch>
            <a:fillRect/>
          </a:stretch>
        </p:blipFill>
        <p:spPr bwMode="auto">
          <a:xfrm>
            <a:off x="4788024" y="4121696"/>
            <a:ext cx="3648405" cy="27363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6600"/>
                </a:solidFill>
              </a:rPr>
              <a:t>AKCJA „SADZIMY TLEN”</a:t>
            </a:r>
            <a:endParaRPr lang="pl-PL" dirty="0"/>
          </a:p>
        </p:txBody>
      </p:sp>
      <p:pic>
        <p:nvPicPr>
          <p:cNvPr id="5" name="Symbol zastępczy zawartości 4" descr="IMG_20200520_082826.jpg"/>
          <p:cNvPicPr>
            <a:picLocks noGrp="1" noChangeAspect="1"/>
          </p:cNvPicPr>
          <p:nvPr>
            <p:ph sz="half" idx="1"/>
          </p:nvPr>
        </p:nvPicPr>
        <p:blipFill>
          <a:blip r:embed="rId3" cstate="print"/>
          <a:stretch>
            <a:fillRect/>
          </a:stretch>
        </p:blipFill>
        <p:spPr>
          <a:xfrm>
            <a:off x="779264" y="1600200"/>
            <a:ext cx="3394472" cy="4525963"/>
          </a:xfrm>
        </p:spPr>
      </p:pic>
      <p:pic>
        <p:nvPicPr>
          <p:cNvPr id="6" name="Symbol zastępczy zawartości 5" descr="IMG_20200520_082941.jpg"/>
          <p:cNvPicPr>
            <a:picLocks noGrp="1" noChangeAspect="1"/>
          </p:cNvPicPr>
          <p:nvPr>
            <p:ph sz="half" idx="2"/>
          </p:nvPr>
        </p:nvPicPr>
        <p:blipFill>
          <a:blip r:embed="rId4" cstate="print"/>
          <a:stretch>
            <a:fillRect/>
          </a:stretch>
        </p:blipFill>
        <p:spPr>
          <a:xfrm>
            <a:off x="4644008" y="1340768"/>
            <a:ext cx="4038600" cy="3028950"/>
          </a:xfrm>
        </p:spPr>
      </p:pic>
      <p:pic>
        <p:nvPicPr>
          <p:cNvPr id="5122" name="Picture 2" descr="F:\flaga 2020\Dzień Ziemi\sadzenie\IMG_20200520_080724.jpg"/>
          <p:cNvPicPr>
            <a:picLocks noChangeAspect="1" noChangeArrowheads="1"/>
          </p:cNvPicPr>
          <p:nvPr/>
        </p:nvPicPr>
        <p:blipFill>
          <a:blip r:embed="rId5" cstate="print"/>
          <a:srcRect/>
          <a:stretch>
            <a:fillRect/>
          </a:stretch>
        </p:blipFill>
        <p:spPr bwMode="auto">
          <a:xfrm>
            <a:off x="4932040" y="3861048"/>
            <a:ext cx="3528391" cy="264629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6600"/>
                </a:solidFill>
              </a:rPr>
              <a:t>SPRZĄTANIE ŚWIATA</a:t>
            </a:r>
            <a:endParaRPr lang="pl-PL" dirty="0">
              <a:solidFill>
                <a:srgbClr val="006600"/>
              </a:solidFill>
            </a:endParaRPr>
          </a:p>
        </p:txBody>
      </p:sp>
      <p:sp>
        <p:nvSpPr>
          <p:cNvPr id="3" name="Symbol zastępczy zawartości 2"/>
          <p:cNvSpPr>
            <a:spLocks noGrp="1"/>
          </p:cNvSpPr>
          <p:nvPr>
            <p:ph sz="half" idx="1"/>
          </p:nvPr>
        </p:nvSpPr>
        <p:spPr/>
        <p:txBody>
          <a:bodyPr/>
          <a:lstStyle/>
          <a:p>
            <a:pPr marL="137160" indent="0" algn="just">
              <a:buNone/>
            </a:pPr>
            <a:r>
              <a:rPr lang="pl-PL" b="1" dirty="0" smtClean="0">
                <a:solidFill>
                  <a:schemeClr val="bg1"/>
                </a:solidFill>
              </a:rPr>
              <a:t>21 września 2019 dzieci z oddziałów przedszkolnych i uczniowie  naszej szkoły wzięli udział w corocznej akcji Sprzątania Świata. W ten sposób dbamy o czystość naszego najbliższego otoczenia.</a:t>
            </a:r>
            <a:endParaRPr lang="pl-PL" b="1" dirty="0">
              <a:solidFill>
                <a:schemeClr val="bg1"/>
              </a:solidFill>
            </a:endParaRPr>
          </a:p>
        </p:txBody>
      </p:sp>
      <p:sp>
        <p:nvSpPr>
          <p:cNvPr id="4" name="Symbol zastępczy zawartości 3"/>
          <p:cNvSpPr>
            <a:spLocks noGrp="1"/>
          </p:cNvSpPr>
          <p:nvPr>
            <p:ph sz="half" idx="2"/>
          </p:nvPr>
        </p:nvSpPr>
        <p:spPr/>
        <p:txBody>
          <a:bodyPr/>
          <a:lstStyle/>
          <a:p>
            <a:endParaRPr lang="pl-PL" dirty="0"/>
          </a:p>
        </p:txBody>
      </p:sp>
      <p:pic>
        <p:nvPicPr>
          <p:cNvPr id="1026" name="Picture 2" descr="C:\Users\admin\Desktop\Album fotograficzny _ Szkoła Podstawowa im. gen. Józefa Bema w Bemowie Piskim_files\hdimg68c5e08c1217c5b8783671891dc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68760"/>
            <a:ext cx="439248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Album fotograficzny _ Szkoła Podstawowa im. gen. Józefa Bema w Bemowie Piskim_files\hdimgfee3c8dcd9cf333c0399ba845549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4252" y="4290748"/>
            <a:ext cx="4427984" cy="249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5554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solidFill>
                <a:srgbClr val="006600"/>
              </a:solidFill>
            </a:endParaRPr>
          </a:p>
        </p:txBody>
      </p:sp>
      <p:sp>
        <p:nvSpPr>
          <p:cNvPr id="3" name="Symbol zastępczy zawartości 2"/>
          <p:cNvSpPr>
            <a:spLocks noGrp="1"/>
          </p:cNvSpPr>
          <p:nvPr>
            <p:ph idx="1"/>
          </p:nvPr>
        </p:nvSpPr>
        <p:spPr/>
        <p:txBody>
          <a:bodyPr>
            <a:normAutofit fontScale="92500" lnSpcReduction="20000"/>
          </a:bodyPr>
          <a:lstStyle/>
          <a:p>
            <a:pPr algn="ctr">
              <a:buNone/>
            </a:pPr>
            <a:r>
              <a:rPr lang="pl-PL" b="1" dirty="0" smtClean="0">
                <a:solidFill>
                  <a:srgbClr val="C00000"/>
                </a:solidFill>
              </a:rPr>
              <a:t>Krok 2 - </a:t>
            </a:r>
            <a:r>
              <a:rPr lang="pl-PL" sz="3200" b="1" dirty="0" smtClean="0">
                <a:solidFill>
                  <a:schemeClr val="bg1"/>
                </a:solidFill>
              </a:rPr>
              <a:t>Przeprowadzenie Eko-Audytu</a:t>
            </a:r>
          </a:p>
          <a:p>
            <a:pPr algn="just">
              <a:buNone/>
            </a:pPr>
            <a:r>
              <a:rPr lang="pl-PL" b="1" dirty="0" smtClean="0">
                <a:solidFill>
                  <a:schemeClr val="bg1"/>
                </a:solidFill>
              </a:rPr>
              <a:t>     Przeprowadziliśmy audyt ekologiczny: początkowy, który pozwolił ocenić dotychczasowe działania ekologiczne oraz  wskazał, co należało by w tej działalności wzmocnić, poprawić, jak również podjąć inne działania oraz audyt końcowy, który pozwolił porównać, czy się coś zmieniło na lepsze</a:t>
            </a:r>
            <a:r>
              <a:rPr lang="pl-PL" b="1" dirty="0" smtClean="0">
                <a:solidFill>
                  <a:schemeClr val="bg1"/>
                </a:solidFill>
              </a:rPr>
              <a:t>. Na terenie naszej szkoły są pojemniki do segregacji </a:t>
            </a:r>
            <a:r>
              <a:rPr lang="pl-PL" b="1" dirty="0" smtClean="0">
                <a:solidFill>
                  <a:schemeClr val="bg1"/>
                </a:solidFill>
              </a:rPr>
              <a:t>ś</a:t>
            </a:r>
            <a:r>
              <a:rPr lang="pl-PL" b="1" dirty="0" smtClean="0">
                <a:solidFill>
                  <a:schemeClr val="bg1"/>
                </a:solidFill>
              </a:rPr>
              <a:t>mieci, do których uczniowie wyrzucają śmieci segregując je. </a:t>
            </a:r>
            <a:r>
              <a:rPr lang="pl-PL" b="1" dirty="0">
                <a:solidFill>
                  <a:schemeClr val="bg1"/>
                </a:solidFill>
              </a:rPr>
              <a:t>W</a:t>
            </a:r>
            <a:r>
              <a:rPr lang="pl-PL" b="1" dirty="0" smtClean="0">
                <a:solidFill>
                  <a:schemeClr val="bg1"/>
                </a:solidFill>
              </a:rPr>
              <a:t>ykorzystuje się papier z recyklingu, gasi się światło. Coraz mniej znajduje się śmieci na terenie szkoły. Wyniki </a:t>
            </a:r>
            <a:r>
              <a:rPr lang="pl-PL" b="1" dirty="0" smtClean="0">
                <a:solidFill>
                  <a:schemeClr val="bg1"/>
                </a:solidFill>
              </a:rPr>
              <a:t>obu audytów zostały przesłane do Organizatora.</a:t>
            </a: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6600"/>
                </a:solidFill>
              </a:rPr>
              <a:t>DZIEŃ DRZEWA</a:t>
            </a:r>
            <a:endParaRPr lang="pl-PL" dirty="0">
              <a:solidFill>
                <a:srgbClr val="006600"/>
              </a:solidFill>
            </a:endParaRPr>
          </a:p>
        </p:txBody>
      </p:sp>
      <p:sp>
        <p:nvSpPr>
          <p:cNvPr id="3" name="Symbol zastępczy zawartości 2"/>
          <p:cNvSpPr>
            <a:spLocks noGrp="1"/>
          </p:cNvSpPr>
          <p:nvPr>
            <p:ph sz="half" idx="1"/>
          </p:nvPr>
        </p:nvSpPr>
        <p:spPr/>
        <p:txBody>
          <a:bodyPr>
            <a:normAutofit fontScale="62500" lnSpcReduction="20000"/>
          </a:bodyPr>
          <a:lstStyle/>
          <a:p>
            <a:pPr marL="137160" indent="0" algn="just">
              <a:buNone/>
            </a:pPr>
            <a:r>
              <a:rPr lang="pl-PL" sz="2900" b="1" dirty="0">
                <a:solidFill>
                  <a:schemeClr val="bg1"/>
                </a:solidFill>
              </a:rPr>
              <a:t>W ramach tego święta zaprezentowano filmy edukacyjne o lesie, drzewach i pracy leśniczego.</a:t>
            </a:r>
          </a:p>
          <a:p>
            <a:pPr marL="137160" indent="0" algn="just">
              <a:buNone/>
            </a:pPr>
            <a:r>
              <a:rPr lang="pl-PL" sz="2900" b="1" dirty="0">
                <a:solidFill>
                  <a:schemeClr val="bg1"/>
                </a:solidFill>
              </a:rPr>
              <a:t>Pan leśniczy przeprowadził  zajęcia praktyczne w trzech grupach wiekowych na temat drzew, roślin występujących w pobliskich lasach.  Uczniowie  rozpoznawali   podstawowe  gatunki drzew iglastych i liściastych.  W tym dniu odbył się również szkolny konkurs wiedzy o lesie i drzewach.  Konkurs adresowany był do uczniów kl. V – VIII i polegał na rozwiązaniu testu, krzyżówki oraz rozpoznawaniu drzew ( okazy przygotowane przez leśniczego).</a:t>
            </a:r>
          </a:p>
          <a:p>
            <a:endParaRPr lang="pl-PL" dirty="0"/>
          </a:p>
        </p:txBody>
      </p:sp>
      <p:pic>
        <p:nvPicPr>
          <p:cNvPr id="5" name="Symbol zastępczy zawartości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196752"/>
            <a:ext cx="3960440" cy="2664296"/>
          </a:xfrm>
        </p:spPr>
      </p:pic>
      <p:pic>
        <p:nvPicPr>
          <p:cNvPr id="2050" name="Picture 2" descr="C:\Users\admin\Desktop\hdimg3edaaa671bf8ed7038f29111da458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933056"/>
            <a:ext cx="389992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6699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smtClean="0">
                <a:solidFill>
                  <a:srgbClr val="006600"/>
                </a:solidFill>
              </a:rPr>
              <a:t>TWORZENIE MAPY POMOLOGICZNEJ POLSKI W RAMACH PROJEKTU „TRADYCYJNY SAD” – ETAP DODATKOWY DLA CHĘTNYCH</a:t>
            </a:r>
            <a:br>
              <a:rPr lang="pl-PL" sz="2800" dirty="0" smtClean="0">
                <a:solidFill>
                  <a:srgbClr val="006600"/>
                </a:solidFill>
              </a:rPr>
            </a:br>
            <a:endParaRPr lang="pl-PL" sz="2800" dirty="0">
              <a:solidFill>
                <a:srgbClr val="006600"/>
              </a:solidFill>
            </a:endParaRPr>
          </a:p>
        </p:txBody>
      </p:sp>
      <p:sp>
        <p:nvSpPr>
          <p:cNvPr id="3" name="Symbol zastępczy zawartości 2"/>
          <p:cNvSpPr>
            <a:spLocks noGrp="1"/>
          </p:cNvSpPr>
          <p:nvPr>
            <p:ph sz="half" idx="1"/>
          </p:nvPr>
        </p:nvSpPr>
        <p:spPr/>
        <p:txBody>
          <a:bodyPr>
            <a:normAutofit fontScale="70000" lnSpcReduction="20000"/>
          </a:bodyPr>
          <a:lstStyle/>
          <a:p>
            <a:pPr marL="137160" indent="0" algn="just">
              <a:buNone/>
            </a:pPr>
            <a:r>
              <a:rPr lang="pl-PL" b="1" dirty="0">
                <a:solidFill>
                  <a:schemeClr val="bg1"/>
                </a:solidFill>
              </a:rPr>
              <a:t> Celem </a:t>
            </a:r>
            <a:r>
              <a:rPr lang="pl-PL" b="1" dirty="0" smtClean="0">
                <a:solidFill>
                  <a:schemeClr val="bg1"/>
                </a:solidFill>
              </a:rPr>
              <a:t>projektu była </a:t>
            </a:r>
            <a:r>
              <a:rPr lang="pl-PL" b="1" dirty="0">
                <a:solidFill>
                  <a:schemeClr val="bg1"/>
                </a:solidFill>
              </a:rPr>
              <a:t>szeroko pojęta edukacja – nie tylko na temat tradycyjnych odmian,   ale również ekologicznego sposobu pielęgnacji drzew niepowodującej negatywnego wpływu na środowisko. Projekt  miał  za zadanie zwiększenie zasobów genetycznych drzew starych odmian grusz oraz zwiększenie różnorodności biologicznej na ziemiach polskich. Opiekunem merytorycznym  była Polska Akademia Nauk.  Konkurs składał się z trzech etapów: „ Rozmawiamy o sadzie”, „ Zakładamy sad”, „Pomologiczna mapa Polski”. Nasza szkoła, zarówno w drugim jak i  trzecim etapie, zajęła II miejsce w Polsce. </a:t>
            </a:r>
          </a:p>
        </p:txBody>
      </p:sp>
      <p:pic>
        <p:nvPicPr>
          <p:cNvPr id="5" name="Symbol zastępczy zawartości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285802830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700" dirty="0">
                <a:solidFill>
                  <a:srgbClr val="006600"/>
                </a:solidFill>
              </a:rPr>
              <a:t>TWORZENIE MAPY POMOLOGICZNEJ POLSKI W RAMACH PROJEKTU „TRADYCYJNY SAD” – ETAP DODATKOWY DLA CHĘTNYCH</a:t>
            </a:r>
            <a:r>
              <a:rPr lang="pl-PL" sz="4400" dirty="0">
                <a:solidFill>
                  <a:srgbClr val="006600"/>
                </a:solidFill>
              </a:rPr>
              <a:t/>
            </a:r>
            <a:br>
              <a:rPr lang="pl-PL" sz="4400" dirty="0">
                <a:solidFill>
                  <a:srgbClr val="006600"/>
                </a:solidFill>
              </a:rPr>
            </a:br>
            <a:endParaRPr lang="pl-PL" dirty="0"/>
          </a:p>
        </p:txBody>
      </p:sp>
      <p:pic>
        <p:nvPicPr>
          <p:cNvPr id="5" name="Symbol zastępczy zawartości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Symbol zastępczy zawartości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32040" y="1600201"/>
            <a:ext cx="3240360" cy="4421088"/>
          </a:xfrm>
        </p:spPr>
      </p:pic>
    </p:spTree>
    <p:extLst>
      <p:ext uri="{BB962C8B-B14F-4D97-AF65-F5344CB8AC3E}">
        <p14:creationId xmlns:p14="http://schemas.microsoft.com/office/powerpoint/2010/main" val="417091464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6600"/>
                </a:solidFill>
              </a:rPr>
              <a:t>KONKURS PLASTYCZNY</a:t>
            </a:r>
            <a:br>
              <a:rPr lang="pl-PL" dirty="0" smtClean="0">
                <a:solidFill>
                  <a:srgbClr val="006600"/>
                </a:solidFill>
              </a:rPr>
            </a:br>
            <a:r>
              <a:rPr lang="pl-PL" dirty="0" smtClean="0">
                <a:solidFill>
                  <a:srgbClr val="006600"/>
                </a:solidFill>
              </a:rPr>
              <a:t> „BIAŁA PISKA – EKO GMINA”</a:t>
            </a:r>
            <a:endParaRPr lang="pl-PL" dirty="0">
              <a:solidFill>
                <a:srgbClr val="006600"/>
              </a:solidFill>
            </a:endParaRPr>
          </a:p>
        </p:txBody>
      </p:sp>
      <p:sp>
        <p:nvSpPr>
          <p:cNvPr id="3" name="Symbol zastępczy zawartości 2"/>
          <p:cNvSpPr>
            <a:spLocks noGrp="1"/>
          </p:cNvSpPr>
          <p:nvPr>
            <p:ph sz="half" idx="1"/>
          </p:nvPr>
        </p:nvSpPr>
        <p:spPr/>
        <p:txBody>
          <a:bodyPr/>
          <a:lstStyle/>
          <a:p>
            <a:pPr marL="137160" indent="0">
              <a:buNone/>
            </a:pPr>
            <a:r>
              <a:rPr lang="pl-PL" b="1" dirty="0" smtClean="0">
                <a:solidFill>
                  <a:schemeClr val="bg1"/>
                </a:solidFill>
              </a:rPr>
              <a:t>Uczniowie naszej szkoły wzięli udział  w konkursie plastycznym zorganizowanym przez MGOK w Białej </a:t>
            </a:r>
            <a:r>
              <a:rPr lang="pl-PL" b="1" dirty="0" err="1" smtClean="0">
                <a:solidFill>
                  <a:schemeClr val="bg1"/>
                </a:solidFill>
              </a:rPr>
              <a:t>Piskiej</a:t>
            </a:r>
            <a:r>
              <a:rPr lang="pl-PL" b="1" dirty="0" smtClean="0">
                <a:solidFill>
                  <a:schemeClr val="bg1"/>
                </a:solidFill>
              </a:rPr>
              <a:t>.</a:t>
            </a:r>
            <a:endParaRPr lang="pl-PL" b="1" dirty="0">
              <a:solidFill>
                <a:schemeClr val="bg1"/>
              </a:solidFill>
            </a:endParaRPr>
          </a:p>
        </p:txBody>
      </p:sp>
      <p:pic>
        <p:nvPicPr>
          <p:cNvPr id="5" name="Symbol zastępczy zawartości 4" descr="zdjęcia z telofonu piotr 2020 2691.jpg"/>
          <p:cNvPicPr>
            <a:picLocks noGrp="1" noChangeAspect="1"/>
          </p:cNvPicPr>
          <p:nvPr>
            <p:ph sz="half" idx="2"/>
          </p:nvPr>
        </p:nvPicPr>
        <p:blipFill>
          <a:blip r:embed="rId3" cstate="print"/>
          <a:stretch>
            <a:fillRect/>
          </a:stretch>
        </p:blipFill>
        <p:spPr>
          <a:xfrm>
            <a:off x="4644008" y="1412776"/>
            <a:ext cx="4038600" cy="2520280"/>
          </a:xfrm>
        </p:spPr>
      </p:pic>
      <p:pic>
        <p:nvPicPr>
          <p:cNvPr id="2050" name="Picture 2" descr="F:\flaga 2020\eko gmina\zdjęcia z telofonu piotr 2020 2682.jpg"/>
          <p:cNvPicPr>
            <a:picLocks noChangeAspect="1" noChangeArrowheads="1"/>
          </p:cNvPicPr>
          <p:nvPr/>
        </p:nvPicPr>
        <p:blipFill>
          <a:blip r:embed="rId4" cstate="print"/>
          <a:srcRect/>
          <a:stretch>
            <a:fillRect/>
          </a:stretch>
        </p:blipFill>
        <p:spPr bwMode="auto">
          <a:xfrm>
            <a:off x="4644008" y="4005064"/>
            <a:ext cx="3960440" cy="2430270"/>
          </a:xfrm>
          <a:prstGeom prst="rect">
            <a:avLst/>
          </a:prstGeom>
          <a:noFill/>
        </p:spPr>
      </p:pic>
    </p:spTree>
    <p:extLst>
      <p:ext uri="{BB962C8B-B14F-4D97-AF65-F5344CB8AC3E}">
        <p14:creationId xmlns:p14="http://schemas.microsoft.com/office/powerpoint/2010/main" val="311281989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p>
        </p:txBody>
      </p:sp>
      <p:sp>
        <p:nvSpPr>
          <p:cNvPr id="7" name="Symbol zastępczy zawartości 6"/>
          <p:cNvSpPr>
            <a:spLocks noGrp="1"/>
          </p:cNvSpPr>
          <p:nvPr>
            <p:ph idx="1"/>
          </p:nvPr>
        </p:nvSpPr>
        <p:spPr/>
        <p:txBody>
          <a:bodyPr>
            <a:normAutofit fontScale="62500" lnSpcReduction="20000"/>
          </a:bodyPr>
          <a:lstStyle/>
          <a:p>
            <a:pPr algn="ctr">
              <a:buNone/>
            </a:pPr>
            <a:r>
              <a:rPr lang="pl-PL" sz="4500" b="1" dirty="0" smtClean="0">
                <a:solidFill>
                  <a:srgbClr val="FF0000"/>
                </a:solidFill>
              </a:rPr>
              <a:t>Krok 4 –  </a:t>
            </a:r>
            <a:r>
              <a:rPr lang="pl-PL" sz="3900" b="1" dirty="0" smtClean="0">
                <a:solidFill>
                  <a:schemeClr val="bg1"/>
                </a:solidFill>
              </a:rPr>
              <a:t>Kontrola i ocena </a:t>
            </a:r>
            <a:r>
              <a:rPr lang="pl-PL" sz="3900" b="1" dirty="0" smtClean="0">
                <a:solidFill>
                  <a:schemeClr val="bg1"/>
                </a:solidFill>
              </a:rPr>
              <a:t>działań</a:t>
            </a:r>
          </a:p>
          <a:p>
            <a:pPr algn="just">
              <a:buNone/>
            </a:pPr>
            <a:r>
              <a:rPr lang="pl-PL" b="1" dirty="0" smtClean="0">
                <a:solidFill>
                  <a:schemeClr val="bg1"/>
                </a:solidFill>
              </a:rPr>
              <a:t> </a:t>
            </a:r>
            <a:r>
              <a:rPr lang="pl-PL" b="1" dirty="0" smtClean="0">
                <a:solidFill>
                  <a:schemeClr val="bg1"/>
                </a:solidFill>
              </a:rPr>
              <a:t>Podczas pandemii nie było możliwe zorganizowanie </a:t>
            </a:r>
            <a:r>
              <a:rPr lang="pl-PL" b="1" dirty="0" smtClean="0">
                <a:solidFill>
                  <a:schemeClr val="bg1"/>
                </a:solidFill>
              </a:rPr>
              <a:t>zaplanowanych  spotkań</a:t>
            </a:r>
            <a:r>
              <a:rPr lang="pl-PL" b="1" dirty="0">
                <a:solidFill>
                  <a:schemeClr val="bg1"/>
                </a:solidFill>
              </a:rPr>
              <a:t>.</a:t>
            </a:r>
            <a:r>
              <a:rPr lang="pl-PL" b="1" dirty="0" smtClean="0">
                <a:solidFill>
                  <a:schemeClr val="bg1"/>
                </a:solidFill>
              </a:rPr>
              <a:t> Dostosowaliśmy plan do pracy zdalnej(działania do wykonania on-line). Kontroli dokonywali koordynatorzy Zielonej Flagi przy wsparciu członków Eko – Komitetu(on-line). </a:t>
            </a:r>
            <a:r>
              <a:rPr lang="pl-PL" b="1" dirty="0" smtClean="0">
                <a:solidFill>
                  <a:schemeClr val="bg1"/>
                </a:solidFill>
              </a:rPr>
              <a:t>Na podstawie nadsyłanych prac przez uczniów możemy stwierdzić, że byli oni zaangażowani         w realizowane działania, aktywnie uczestniczyli on-line w konkursach, wykonywali prezentacje, plakaty, projekty, wirtualne wycieczki po okolicy, uczestniczyli w warsztatach on-line. </a:t>
            </a:r>
            <a:r>
              <a:rPr lang="pl-PL" b="1" dirty="0" smtClean="0">
                <a:solidFill>
                  <a:schemeClr val="bg1"/>
                </a:solidFill>
              </a:rPr>
              <a:t>Efektem rzeczowym naszych działań </a:t>
            </a:r>
            <a:r>
              <a:rPr lang="pl-PL" b="1" dirty="0" smtClean="0">
                <a:solidFill>
                  <a:schemeClr val="bg1"/>
                </a:solidFill>
              </a:rPr>
              <a:t>są prace uczniów. </a:t>
            </a:r>
            <a:r>
              <a:rPr lang="pl-PL" b="1" dirty="0" smtClean="0">
                <a:solidFill>
                  <a:schemeClr val="bg1"/>
                </a:solidFill>
              </a:rPr>
              <a:t>Wszystko </a:t>
            </a:r>
            <a:r>
              <a:rPr lang="pl-PL" b="1" dirty="0" smtClean="0">
                <a:solidFill>
                  <a:schemeClr val="bg1"/>
                </a:solidFill>
              </a:rPr>
              <a:t>to świadczy o tym, że założone przez nas cele zostały zrealizowane. </a:t>
            </a:r>
            <a:endParaRPr lang="pl-PL" b="1" dirty="0" smtClean="0">
              <a:solidFill>
                <a:schemeClr val="bg1"/>
              </a:solidFill>
            </a:endParaRPr>
          </a:p>
          <a:p>
            <a:pPr algn="just">
              <a:buNone/>
            </a:pPr>
            <a:r>
              <a:rPr lang="pl-PL" b="1" dirty="0" smtClean="0">
                <a:solidFill>
                  <a:schemeClr val="bg1"/>
                </a:solidFill>
              </a:rPr>
              <a:t>Wycieczkę </a:t>
            </a:r>
            <a:r>
              <a:rPr lang="pl-PL" b="1" dirty="0">
                <a:solidFill>
                  <a:schemeClr val="bg1"/>
                </a:solidFill>
              </a:rPr>
              <a:t>oraz rozmowy z osobami, które w praktyce stosują alternatywne źródła </a:t>
            </a:r>
            <a:r>
              <a:rPr lang="pl-PL" b="1" dirty="0" smtClean="0">
                <a:solidFill>
                  <a:schemeClr val="bg1"/>
                </a:solidFill>
              </a:rPr>
              <a:t>energii zrealizujemy w przyszłym roku szkolnym.</a:t>
            </a:r>
            <a:endParaRPr lang="pl-PL" b="1" dirty="0">
              <a:solidFill>
                <a:schemeClr val="bg1"/>
              </a:solidFill>
            </a:endParaRPr>
          </a:p>
          <a:p>
            <a:pPr algn="just">
              <a:buNone/>
            </a:pPr>
            <a:r>
              <a:rPr lang="pl-PL" b="1" dirty="0" smtClean="0">
                <a:solidFill>
                  <a:schemeClr val="bg1"/>
                </a:solidFill>
              </a:rPr>
              <a:t>Warsztaty </a:t>
            </a:r>
            <a:r>
              <a:rPr lang="pl-PL" b="1" dirty="0">
                <a:solidFill>
                  <a:schemeClr val="bg1"/>
                </a:solidFill>
              </a:rPr>
              <a:t>dla rodziców na temat potrzeby oszczędzania energii oraz alternatywnych źródeł energii – spotkanie z przedstawicielem ochrony </a:t>
            </a:r>
            <a:r>
              <a:rPr lang="pl-PL" b="1" dirty="0" smtClean="0">
                <a:solidFill>
                  <a:schemeClr val="bg1"/>
                </a:solidFill>
              </a:rPr>
              <a:t>środowiska zrealizujemy w innym niż zaplanowanym terminie(wstępnie wrzesień 2020).</a:t>
            </a:r>
          </a:p>
          <a:p>
            <a:pPr algn="just">
              <a:buNone/>
            </a:pPr>
            <a:r>
              <a:rPr lang="pl-PL" b="1" dirty="0" smtClean="0">
                <a:solidFill>
                  <a:schemeClr val="bg1"/>
                </a:solidFill>
              </a:rPr>
              <a:t>Szkolne obchody </a:t>
            </a:r>
            <a:r>
              <a:rPr lang="pl-PL" b="1" dirty="0">
                <a:solidFill>
                  <a:schemeClr val="bg1"/>
                </a:solidFill>
              </a:rPr>
              <a:t>Dnia </a:t>
            </a:r>
            <a:r>
              <a:rPr lang="pl-PL" b="1" dirty="0" smtClean="0">
                <a:solidFill>
                  <a:schemeClr val="bg1"/>
                </a:solidFill>
              </a:rPr>
              <a:t>Wiosny połączyliśmy z Dniem Ziemi.  Uczniowie on-line otrzymali zadania tematyczne do zrealizowania.</a:t>
            </a: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p>
        </p:txBody>
      </p:sp>
      <p:sp>
        <p:nvSpPr>
          <p:cNvPr id="7" name="Symbol zastępczy zawartości 6"/>
          <p:cNvSpPr>
            <a:spLocks noGrp="1"/>
          </p:cNvSpPr>
          <p:nvPr>
            <p:ph idx="1"/>
          </p:nvPr>
        </p:nvSpPr>
        <p:spPr/>
        <p:txBody>
          <a:bodyPr>
            <a:normAutofit fontScale="55000" lnSpcReduction="20000"/>
          </a:bodyPr>
          <a:lstStyle/>
          <a:p>
            <a:pPr algn="ctr">
              <a:buNone/>
            </a:pPr>
            <a:r>
              <a:rPr lang="pl-PL" sz="5100" b="1" dirty="0" smtClean="0">
                <a:solidFill>
                  <a:srgbClr val="FF0000"/>
                </a:solidFill>
              </a:rPr>
              <a:t>Krok 5</a:t>
            </a:r>
            <a:r>
              <a:rPr lang="pl-PL" sz="5100" dirty="0" smtClean="0">
                <a:solidFill>
                  <a:schemeClr val="bg1"/>
                </a:solidFill>
              </a:rPr>
              <a:t>  - </a:t>
            </a:r>
            <a:r>
              <a:rPr lang="pl-PL" sz="5100" b="1" dirty="0" smtClean="0">
                <a:solidFill>
                  <a:schemeClr val="bg1"/>
                </a:solidFill>
              </a:rPr>
              <a:t>Integracja z programem nauczania</a:t>
            </a:r>
          </a:p>
          <a:p>
            <a:pPr algn="just">
              <a:buNone/>
            </a:pPr>
            <a:r>
              <a:rPr lang="pl-PL" b="1" dirty="0" smtClean="0">
                <a:solidFill>
                  <a:schemeClr val="bg1"/>
                </a:solidFill>
              </a:rPr>
              <a:t>Podjęte </a:t>
            </a:r>
            <a:r>
              <a:rPr lang="pl-PL" b="1" dirty="0" smtClean="0">
                <a:solidFill>
                  <a:schemeClr val="bg1"/>
                </a:solidFill>
              </a:rPr>
              <a:t>przez nas działania były wplecione w zakres podstawy programowej i realizowane na lekcjach przyrody, biologii, techniki, fizyki, geografii, chemii, informatyki, plastyki. Były to pogadanki na lekcjach, udział w konkursach, wirtualna wycieczka, </a:t>
            </a:r>
            <a:r>
              <a:rPr lang="pl-PL" b="1" dirty="0" err="1" smtClean="0">
                <a:solidFill>
                  <a:schemeClr val="bg1"/>
                </a:solidFill>
              </a:rPr>
              <a:t>eko</a:t>
            </a:r>
            <a:r>
              <a:rPr lang="pl-PL" b="1" dirty="0" smtClean="0">
                <a:solidFill>
                  <a:schemeClr val="bg1"/>
                </a:solidFill>
              </a:rPr>
              <a:t> – </a:t>
            </a:r>
            <a:r>
              <a:rPr lang="pl-PL" b="1" dirty="0" smtClean="0">
                <a:solidFill>
                  <a:schemeClr val="bg1"/>
                </a:solidFill>
              </a:rPr>
              <a:t>kodeks</a:t>
            </a:r>
            <a:r>
              <a:rPr lang="pl-PL" b="1" dirty="0">
                <a:solidFill>
                  <a:schemeClr val="bg1"/>
                </a:solidFill>
              </a:rPr>
              <a:t> </a:t>
            </a:r>
            <a:r>
              <a:rPr lang="pl-PL" b="1" dirty="0" smtClean="0">
                <a:solidFill>
                  <a:schemeClr val="bg1"/>
                </a:solidFill>
              </a:rPr>
              <a:t>itp.</a:t>
            </a:r>
            <a:endParaRPr lang="pl-PL" b="1" dirty="0" smtClean="0">
              <a:solidFill>
                <a:schemeClr val="bg1"/>
              </a:solidFill>
            </a:endParaRPr>
          </a:p>
          <a:p>
            <a:pPr algn="just">
              <a:buNone/>
            </a:pPr>
            <a:r>
              <a:rPr lang="pl-PL" b="1" dirty="0" smtClean="0">
                <a:solidFill>
                  <a:schemeClr val="bg1"/>
                </a:solidFill>
              </a:rPr>
              <a:t>Elementy podstawy programowej, które zostały ujęte w </a:t>
            </a:r>
            <a:r>
              <a:rPr lang="pl-PL" b="1" dirty="0" err="1" smtClean="0">
                <a:solidFill>
                  <a:schemeClr val="bg1"/>
                </a:solidFill>
              </a:rPr>
              <a:t>dzialaniach</a:t>
            </a:r>
            <a:r>
              <a:rPr lang="pl-PL" b="1" dirty="0" smtClean="0">
                <a:solidFill>
                  <a:schemeClr val="bg1"/>
                </a:solidFill>
              </a:rPr>
              <a:t>:</a:t>
            </a:r>
          </a:p>
          <a:p>
            <a:pPr marL="137160" indent="0" algn="just">
              <a:buNone/>
            </a:pPr>
            <a:r>
              <a:rPr lang="pl-PL" b="1" dirty="0" smtClean="0">
                <a:solidFill>
                  <a:schemeClr val="bg1"/>
                </a:solidFill>
              </a:rPr>
              <a:t>1. odszukuje </a:t>
            </a:r>
            <a:r>
              <a:rPr lang="pl-PL" b="1" dirty="0" smtClean="0">
                <a:solidFill>
                  <a:schemeClr val="bg1"/>
                </a:solidFill>
              </a:rPr>
              <a:t>w różnych dostępnych zasobach, w tym internetowych, informacje dotyczące środowiska przyrodniczego, potrzebne do </a:t>
            </a:r>
            <a:r>
              <a:rPr lang="pl-PL" b="1" dirty="0" smtClean="0">
                <a:solidFill>
                  <a:schemeClr val="bg1"/>
                </a:solidFill>
              </a:rPr>
              <a:t>wykonania zadania, ćwiczenia,</a:t>
            </a:r>
          </a:p>
          <a:p>
            <a:pPr marL="137160" indent="0" algn="just">
              <a:buNone/>
            </a:pPr>
            <a:r>
              <a:rPr lang="pl-PL" b="1" dirty="0" smtClean="0">
                <a:solidFill>
                  <a:schemeClr val="bg1"/>
                </a:solidFill>
              </a:rPr>
              <a:t>2. pisze </a:t>
            </a:r>
            <a:r>
              <a:rPr lang="pl-PL" b="1" dirty="0">
                <a:solidFill>
                  <a:schemeClr val="bg1"/>
                </a:solidFill>
              </a:rPr>
              <a:t>notatkę, życzenie, ogłoszenie, zaproszenie, podziękowanie, </a:t>
            </a:r>
            <a:r>
              <a:rPr lang="pl-PL" b="1" dirty="0" smtClean="0">
                <a:solidFill>
                  <a:schemeClr val="bg1"/>
                </a:solidFill>
              </a:rPr>
              <a:t>list,</a:t>
            </a:r>
          </a:p>
          <a:p>
            <a:pPr marL="137160" indent="0" algn="just">
              <a:buNone/>
            </a:pPr>
            <a:r>
              <a:rPr lang="pl-PL" b="1" dirty="0" smtClean="0">
                <a:solidFill>
                  <a:schemeClr val="bg1"/>
                </a:solidFill>
              </a:rPr>
              <a:t>3. </a:t>
            </a:r>
            <a:r>
              <a:rPr lang="pl-PL" b="1" dirty="0">
                <a:solidFill>
                  <a:schemeClr val="bg1"/>
                </a:solidFill>
              </a:rPr>
              <a:t>tworzy przy użyciu prostej aplikacji komputerowej, np. plakaty, ulotki i inne </a:t>
            </a:r>
            <a:r>
              <a:rPr lang="pl-PL" b="1" dirty="0" smtClean="0">
                <a:solidFill>
                  <a:schemeClr val="bg1"/>
                </a:solidFill>
              </a:rPr>
              <a:t>wytwory</a:t>
            </a:r>
            <a:r>
              <a:rPr lang="pl-PL" b="1" dirty="0">
                <a:solidFill>
                  <a:schemeClr val="bg1"/>
                </a:solidFill>
              </a:rPr>
              <a:t>,</a:t>
            </a:r>
            <a:endParaRPr lang="pl-PL" b="1" dirty="0" smtClean="0">
              <a:solidFill>
                <a:schemeClr val="bg1"/>
              </a:solidFill>
            </a:endParaRPr>
          </a:p>
          <a:p>
            <a:pPr marL="137160" indent="0" algn="just">
              <a:buNone/>
            </a:pPr>
            <a:r>
              <a:rPr lang="pl-PL" b="1" dirty="0">
                <a:solidFill>
                  <a:schemeClr val="bg1"/>
                </a:solidFill>
              </a:rPr>
              <a:t>4</a:t>
            </a:r>
            <a:r>
              <a:rPr lang="pl-PL" b="1" dirty="0" smtClean="0">
                <a:solidFill>
                  <a:schemeClr val="bg1"/>
                </a:solidFill>
              </a:rPr>
              <a:t>. </a:t>
            </a:r>
            <a:r>
              <a:rPr lang="pl-PL" b="1" dirty="0">
                <a:solidFill>
                  <a:schemeClr val="bg1"/>
                </a:solidFill>
              </a:rPr>
              <a:t>wykonuje przedmioty użytkowe, w tym dekoracyjne i modele </a:t>
            </a:r>
            <a:r>
              <a:rPr lang="pl-PL" b="1" dirty="0" smtClean="0">
                <a:solidFill>
                  <a:schemeClr val="bg1"/>
                </a:solidFill>
              </a:rPr>
              <a:t>techniczne,</a:t>
            </a:r>
          </a:p>
          <a:p>
            <a:pPr marL="137160" indent="0" algn="just">
              <a:buNone/>
            </a:pPr>
            <a:r>
              <a:rPr lang="pl-PL" b="1" dirty="0" smtClean="0">
                <a:solidFill>
                  <a:schemeClr val="bg1"/>
                </a:solidFill>
              </a:rPr>
              <a:t>5. </a:t>
            </a:r>
            <a:r>
              <a:rPr lang="pl-PL" b="1" dirty="0">
                <a:solidFill>
                  <a:schemeClr val="bg1"/>
                </a:solidFill>
              </a:rPr>
              <a:t>tworzy proste rysunki, dokumenty tekstowe, łącząc tekst z grafiką,</a:t>
            </a:r>
            <a:endParaRPr lang="pl-PL" b="1" dirty="0" smtClean="0">
              <a:solidFill>
                <a:schemeClr val="bg1"/>
              </a:solidFill>
            </a:endParaRPr>
          </a:p>
          <a:p>
            <a:pPr algn="just">
              <a:buNone/>
            </a:pPr>
            <a:r>
              <a:rPr lang="pl-PL" b="1" dirty="0" smtClean="0">
                <a:solidFill>
                  <a:schemeClr val="bg1"/>
                </a:solidFill>
              </a:rPr>
              <a:t>6.</a:t>
            </a:r>
            <a:r>
              <a:rPr lang="pl-PL" b="1" dirty="0" smtClean="0">
                <a:solidFill>
                  <a:schemeClr val="bg1"/>
                </a:solidFill>
              </a:rPr>
              <a:t>analizuje </a:t>
            </a:r>
            <a:r>
              <a:rPr lang="pl-PL" b="1" dirty="0">
                <a:solidFill>
                  <a:schemeClr val="bg1"/>
                </a:solidFill>
              </a:rPr>
              <a:t>warunki przyrodnicze i </a:t>
            </a:r>
            <a:r>
              <a:rPr lang="pl-PL" b="1" dirty="0" err="1" smtClean="0">
                <a:solidFill>
                  <a:schemeClr val="bg1"/>
                </a:solidFill>
              </a:rPr>
              <a:t>pozaprzyrodnicze</a:t>
            </a:r>
            <a:r>
              <a:rPr lang="pl-PL" b="1" dirty="0" smtClean="0">
                <a:solidFill>
                  <a:schemeClr val="bg1"/>
                </a:solidFill>
              </a:rPr>
              <a:t> </a:t>
            </a:r>
            <a:r>
              <a:rPr lang="pl-PL" b="1" dirty="0">
                <a:solidFill>
                  <a:schemeClr val="bg1"/>
                </a:solidFill>
              </a:rPr>
              <a:t>sprzyjające lub ograniczające produkcję energii </a:t>
            </a:r>
            <a:r>
              <a:rPr lang="pl-PL" b="1" dirty="0" smtClean="0">
                <a:solidFill>
                  <a:schemeClr val="bg1"/>
                </a:solidFill>
              </a:rPr>
              <a:t>ze źródeł </a:t>
            </a:r>
            <a:r>
              <a:rPr lang="pl-PL" b="1" dirty="0">
                <a:solidFill>
                  <a:schemeClr val="bg1"/>
                </a:solidFill>
              </a:rPr>
              <a:t>nieodnawialnych i </a:t>
            </a:r>
            <a:r>
              <a:rPr lang="pl-PL" b="1" dirty="0" smtClean="0">
                <a:solidFill>
                  <a:schemeClr val="bg1"/>
                </a:solidFill>
              </a:rPr>
              <a:t>odnawialnych,</a:t>
            </a:r>
          </a:p>
          <a:p>
            <a:pPr algn="just">
              <a:buNone/>
            </a:pPr>
            <a:r>
              <a:rPr lang="pl-PL" b="1" dirty="0" smtClean="0">
                <a:solidFill>
                  <a:schemeClr val="bg1"/>
                </a:solidFill>
              </a:rPr>
              <a:t>7. </a:t>
            </a:r>
            <a:r>
              <a:rPr lang="pl-PL" b="1" dirty="0">
                <a:solidFill>
                  <a:schemeClr val="bg1"/>
                </a:solidFill>
              </a:rPr>
              <a:t>opisuje i prezentuje postawę i zachowania człowieka odpowiedzialnie korzystającego z dóbr </a:t>
            </a:r>
            <a:r>
              <a:rPr lang="pl-PL" b="1" dirty="0" smtClean="0">
                <a:solidFill>
                  <a:schemeClr val="bg1"/>
                </a:solidFill>
              </a:rPr>
              <a:t>przyrody,</a:t>
            </a:r>
          </a:p>
          <a:p>
            <a:pPr algn="just">
              <a:buNone/>
            </a:pPr>
            <a:r>
              <a:rPr lang="pl-PL" b="1" dirty="0" smtClean="0">
                <a:solidFill>
                  <a:schemeClr val="bg1"/>
                </a:solidFill>
              </a:rPr>
              <a:t>8. </a:t>
            </a:r>
            <a:r>
              <a:rPr lang="pl-PL" b="1" dirty="0">
                <a:solidFill>
                  <a:schemeClr val="bg1"/>
                </a:solidFill>
              </a:rPr>
              <a:t>respektuje podstawowe zasady ochrony </a:t>
            </a:r>
            <a:r>
              <a:rPr lang="pl-PL" b="1" dirty="0" smtClean="0">
                <a:solidFill>
                  <a:schemeClr val="bg1"/>
                </a:solidFill>
              </a:rPr>
              <a:t>środowiska,</a:t>
            </a:r>
          </a:p>
          <a:p>
            <a:pPr algn="just">
              <a:buNone/>
            </a:pPr>
            <a:r>
              <a:rPr lang="pl-PL" b="1" dirty="0" smtClean="0">
                <a:solidFill>
                  <a:schemeClr val="bg1"/>
                </a:solidFill>
              </a:rPr>
              <a:t>9. </a:t>
            </a:r>
            <a:r>
              <a:rPr lang="pl-PL" b="1" dirty="0">
                <a:solidFill>
                  <a:schemeClr val="bg1"/>
                </a:solidFill>
              </a:rPr>
              <a:t>wskazuje, że energię układu (energię wewnętrzną) można zmienić, wykonując nad nim pracę lub przekazując energię w postaci </a:t>
            </a:r>
            <a:r>
              <a:rPr lang="pl-PL" b="1" dirty="0" smtClean="0">
                <a:solidFill>
                  <a:schemeClr val="bg1"/>
                </a:solidFill>
              </a:rPr>
              <a:t>ciepła</a:t>
            </a:r>
            <a:r>
              <a:rPr lang="pl-PL" b="1" dirty="0">
                <a:solidFill>
                  <a:schemeClr val="bg1"/>
                </a:solidFill>
              </a:rPr>
              <a:t>.</a:t>
            </a:r>
            <a:endParaRPr lang="pl-PL" dirty="0" smtClean="0">
              <a:solidFill>
                <a:schemeClr val="bg1"/>
              </a:solidFill>
            </a:endParaRPr>
          </a:p>
          <a:p>
            <a:pPr algn="just">
              <a:buNone/>
            </a:pPr>
            <a:endParaRPr lang="pl-PL" b="1" dirty="0" smtClean="0">
              <a:solidFill>
                <a:schemeClr val="bg1"/>
              </a:solidFill>
            </a:endParaRPr>
          </a:p>
          <a:p>
            <a:endParaRPr lang="pl-PL" dirty="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p>
        </p:txBody>
      </p:sp>
      <p:sp>
        <p:nvSpPr>
          <p:cNvPr id="7" name="Symbol zastępczy zawartości 6"/>
          <p:cNvSpPr>
            <a:spLocks noGrp="1"/>
          </p:cNvSpPr>
          <p:nvPr>
            <p:ph idx="1"/>
          </p:nvPr>
        </p:nvSpPr>
        <p:spPr/>
        <p:txBody>
          <a:bodyPr>
            <a:normAutofit fontScale="92500" lnSpcReduction="20000"/>
          </a:bodyPr>
          <a:lstStyle/>
          <a:p>
            <a:pPr algn="just">
              <a:buNone/>
            </a:pPr>
            <a:endParaRPr lang="pl-PL" b="1" dirty="0" smtClean="0">
              <a:solidFill>
                <a:schemeClr val="bg1"/>
              </a:solidFill>
            </a:endParaRPr>
          </a:p>
          <a:p>
            <a:pPr algn="ctr">
              <a:buNone/>
            </a:pPr>
            <a:r>
              <a:rPr lang="pl-PL" b="1" dirty="0" smtClean="0">
                <a:solidFill>
                  <a:srgbClr val="FF0000"/>
                </a:solidFill>
              </a:rPr>
              <a:t>Krok 6 </a:t>
            </a:r>
            <a:r>
              <a:rPr lang="pl-PL" b="1" dirty="0" smtClean="0">
                <a:solidFill>
                  <a:schemeClr val="bg1"/>
                </a:solidFill>
              </a:rPr>
              <a:t>– Informowanie i angażowanie innych</a:t>
            </a:r>
          </a:p>
          <a:p>
            <a:pPr algn="just">
              <a:buNone/>
            </a:pPr>
            <a:r>
              <a:rPr lang="pl-PL" b="1" dirty="0" smtClean="0">
                <a:solidFill>
                  <a:schemeClr val="bg1"/>
                </a:solidFill>
              </a:rPr>
              <a:t> </a:t>
            </a:r>
            <a:r>
              <a:rPr lang="pl-PL" b="1" dirty="0" smtClean="0">
                <a:solidFill>
                  <a:schemeClr val="bg1"/>
                </a:solidFill>
              </a:rPr>
              <a:t>W naszej szkole istnieje tablica ekologiczna, na której systematycznie umieszczane są informacje dotyczące działań ekologicznych.  Ponadto sprawozdania z naszej działalności zamieszczaliśmy na stronie naszej szkoły. Wersję papierową złożyliśmy do Dyrektora Szkoły. </a:t>
            </a:r>
          </a:p>
          <a:p>
            <a:pPr algn="just">
              <a:buNone/>
            </a:pPr>
            <a:r>
              <a:rPr lang="pl-PL" b="1" dirty="0" smtClean="0">
                <a:solidFill>
                  <a:schemeClr val="bg1"/>
                </a:solidFill>
              </a:rPr>
              <a:t>Do </a:t>
            </a:r>
            <a:r>
              <a:rPr lang="pl-PL" b="1" dirty="0" smtClean="0">
                <a:solidFill>
                  <a:schemeClr val="bg1"/>
                </a:solidFill>
              </a:rPr>
              <a:t>współpracy zaprosiliśmy Nadleśnictwo Drygały, przedstawicieli Uniwersytetu Trzeciego Wieku, przedstawicielkę Rady Miejskiej w Białej Piskiej i jednocześnie radną Bemowa Piskiego  oraz rodziców. </a:t>
            </a:r>
          </a:p>
          <a:p>
            <a:endParaRPr lang="pl-PL" dirty="0"/>
          </a:p>
        </p:txBody>
      </p:sp>
    </p:spTree>
    <p:extLst>
      <p:ext uri="{BB962C8B-B14F-4D97-AF65-F5344CB8AC3E}">
        <p14:creationId xmlns:p14="http://schemas.microsoft.com/office/powerpoint/2010/main" val="218224046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solidFill>
                <a:srgbClr val="006600"/>
              </a:solidFill>
            </a:endParaRPr>
          </a:p>
        </p:txBody>
      </p:sp>
      <p:sp>
        <p:nvSpPr>
          <p:cNvPr id="4" name="Symbol zastępczy zawartości 3"/>
          <p:cNvSpPr>
            <a:spLocks noGrp="1"/>
          </p:cNvSpPr>
          <p:nvPr>
            <p:ph sz="half" idx="1"/>
          </p:nvPr>
        </p:nvSpPr>
        <p:spPr/>
        <p:txBody>
          <a:bodyPr>
            <a:normAutofit fontScale="77500" lnSpcReduction="20000"/>
          </a:bodyPr>
          <a:lstStyle/>
          <a:p>
            <a:pPr>
              <a:buNone/>
            </a:pPr>
            <a:r>
              <a:rPr lang="pl-PL" sz="2800" b="1" dirty="0" smtClean="0">
                <a:solidFill>
                  <a:srgbClr val="FF0000"/>
                </a:solidFill>
              </a:rPr>
              <a:t>Krok 7 </a:t>
            </a:r>
            <a:r>
              <a:rPr lang="pl-PL" sz="2800" b="1" dirty="0" smtClean="0">
                <a:solidFill>
                  <a:schemeClr val="bg1"/>
                </a:solidFill>
              </a:rPr>
              <a:t>– Opracowanie </a:t>
            </a:r>
          </a:p>
          <a:p>
            <a:pPr algn="ctr">
              <a:buNone/>
            </a:pPr>
            <a:r>
              <a:rPr lang="pl-PL" sz="2800" b="1" dirty="0" smtClean="0">
                <a:solidFill>
                  <a:schemeClr val="bg1"/>
                </a:solidFill>
              </a:rPr>
              <a:t>    Eko-Kodeksu</a:t>
            </a:r>
          </a:p>
          <a:p>
            <a:pPr>
              <a:buNone/>
            </a:pPr>
            <a:r>
              <a:rPr lang="pl-PL" b="1" dirty="0" smtClean="0">
                <a:solidFill>
                  <a:schemeClr val="bg1"/>
                </a:solidFill>
              </a:rPr>
              <a:t>      Po kilku miesiącach pracy        i po przeprowadzonych audytach(początkowym        i końcowym) uczniowie wykonali on-line kodeksy ekologiczne. Najładniejszy kodeks został zamieszczony na stronie internetowej szkoły. Posłuży </a:t>
            </a:r>
            <a:r>
              <a:rPr lang="pl-PL" b="1" dirty="0" smtClean="0">
                <a:solidFill>
                  <a:schemeClr val="bg1"/>
                </a:solidFill>
              </a:rPr>
              <a:t>nam do </a:t>
            </a:r>
            <a:r>
              <a:rPr lang="pl-PL" b="1" dirty="0" smtClean="0">
                <a:solidFill>
                  <a:schemeClr val="bg1"/>
                </a:solidFill>
              </a:rPr>
              <a:t>przestrzegania zasad ekologicznych i pozwoli na </a:t>
            </a:r>
            <a:r>
              <a:rPr lang="pl-PL" b="1" dirty="0" smtClean="0">
                <a:solidFill>
                  <a:schemeClr val="bg1"/>
                </a:solidFill>
              </a:rPr>
              <a:t>lepsze ich </a:t>
            </a:r>
            <a:r>
              <a:rPr lang="pl-PL" b="1" dirty="0" smtClean="0">
                <a:solidFill>
                  <a:schemeClr val="bg1"/>
                </a:solidFill>
              </a:rPr>
              <a:t>zapamiętanie. </a:t>
            </a:r>
            <a:endParaRPr lang="pl-PL" b="1" dirty="0">
              <a:solidFill>
                <a:schemeClr val="bg1"/>
              </a:solidFill>
            </a:endParaRPr>
          </a:p>
        </p:txBody>
      </p:sp>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2060848"/>
            <a:ext cx="4392488" cy="3168352"/>
          </a:xfrm>
        </p:spPr>
      </p:pic>
    </p:spTree>
    <p:extLst>
      <p:ext uri="{BB962C8B-B14F-4D97-AF65-F5344CB8AC3E}">
        <p14:creationId xmlns:p14="http://schemas.microsoft.com/office/powerpoint/2010/main" val="400742590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a:xfrm>
            <a:off x="683568" y="1556792"/>
            <a:ext cx="8229600" cy="1828800"/>
          </a:xfrm>
        </p:spPr>
        <p:txBody>
          <a:bodyPr>
            <a:normAutofit/>
          </a:bodyPr>
          <a:lstStyle/>
          <a:p>
            <a:r>
              <a:rPr lang="pl-PL" dirty="0" smtClean="0">
                <a:solidFill>
                  <a:schemeClr val="bg1"/>
                </a:solidFill>
              </a:rPr>
              <a:t>DZIĘKUJEMY</a:t>
            </a:r>
            <a:endParaRPr lang="pl-PL" dirty="0">
              <a:solidFill>
                <a:schemeClr val="bg1"/>
              </a:solidFill>
            </a:endParaRPr>
          </a:p>
        </p:txBody>
      </p:sp>
      <p:sp>
        <p:nvSpPr>
          <p:cNvPr id="6" name="Podtytuł 5"/>
          <p:cNvSpPr>
            <a:spLocks noGrp="1"/>
          </p:cNvSpPr>
          <p:nvPr>
            <p:ph type="subTitle" idx="1"/>
          </p:nvPr>
        </p:nvSpPr>
        <p:spPr/>
        <p:txBody>
          <a:bodyPr/>
          <a:lstStyle/>
          <a:p>
            <a:r>
              <a:rPr lang="pl-PL" b="1" dirty="0">
                <a:solidFill>
                  <a:schemeClr val="bg1"/>
                </a:solidFill>
              </a:rPr>
              <a:t>Iwona Ciszewska </a:t>
            </a:r>
            <a:br>
              <a:rPr lang="pl-PL" b="1" dirty="0">
                <a:solidFill>
                  <a:schemeClr val="bg1"/>
                </a:solidFill>
              </a:rPr>
            </a:br>
            <a:r>
              <a:rPr lang="pl-PL" b="1" dirty="0">
                <a:solidFill>
                  <a:schemeClr val="bg1"/>
                </a:solidFill>
              </a:rPr>
              <a:t> Piotr </a:t>
            </a:r>
            <a:r>
              <a:rPr lang="pl-PL" b="1" dirty="0" err="1">
                <a:solidFill>
                  <a:schemeClr val="bg1"/>
                </a:solidFill>
              </a:rPr>
              <a:t>Plona</a:t>
            </a:r>
            <a:endParaRPr lang="pl-PL" b="1" dirty="0">
              <a:solidFill>
                <a:schemeClr val="bg1"/>
              </a:solidFill>
            </a:endParaRPr>
          </a:p>
        </p:txBody>
      </p:sp>
    </p:spTree>
    <p:extLst>
      <p:ext uri="{BB962C8B-B14F-4D97-AF65-F5344CB8AC3E}">
        <p14:creationId xmlns:p14="http://schemas.microsoft.com/office/powerpoint/2010/main" val="368105897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solidFill>
                  <a:srgbClr val="006600"/>
                </a:solidFill>
              </a:rPr>
              <a:t>METODOLOGIA SIEDMIU KROKÓW</a:t>
            </a:r>
            <a:endParaRPr lang="pl-PL" sz="3600" dirty="0">
              <a:solidFill>
                <a:srgbClr val="006600"/>
              </a:solidFill>
            </a:endParaRPr>
          </a:p>
        </p:txBody>
      </p:sp>
      <p:sp>
        <p:nvSpPr>
          <p:cNvPr id="3" name="Symbol zastępczy zawartości 2"/>
          <p:cNvSpPr>
            <a:spLocks noGrp="1"/>
          </p:cNvSpPr>
          <p:nvPr>
            <p:ph idx="1"/>
          </p:nvPr>
        </p:nvSpPr>
        <p:spPr/>
        <p:txBody>
          <a:bodyPr>
            <a:normAutofit fontScale="92500" lnSpcReduction="10000"/>
          </a:bodyPr>
          <a:lstStyle/>
          <a:p>
            <a:pPr algn="ctr">
              <a:buNone/>
            </a:pPr>
            <a:r>
              <a:rPr lang="pl-PL" sz="3000" b="1" dirty="0" smtClean="0">
                <a:solidFill>
                  <a:srgbClr val="C00000"/>
                </a:solidFill>
              </a:rPr>
              <a:t>Krok 3 </a:t>
            </a:r>
            <a:r>
              <a:rPr lang="pl-PL" sz="3000" b="1" dirty="0" smtClean="0">
                <a:solidFill>
                  <a:schemeClr val="bg1"/>
                </a:solidFill>
              </a:rPr>
              <a:t>– Opracowanie Planu działań</a:t>
            </a:r>
          </a:p>
          <a:p>
            <a:pPr algn="just">
              <a:buNone/>
            </a:pPr>
            <a:r>
              <a:rPr lang="pl-PL" dirty="0" smtClean="0">
                <a:solidFill>
                  <a:schemeClr val="bg1"/>
                </a:solidFill>
              </a:rPr>
              <a:t>     </a:t>
            </a:r>
            <a:r>
              <a:rPr lang="pl-PL" b="1" dirty="0" smtClean="0">
                <a:solidFill>
                  <a:schemeClr val="bg1"/>
                </a:solidFill>
              </a:rPr>
              <a:t>Opracowaliśmy plan działań i jego wykonanie.</a:t>
            </a:r>
            <a:r>
              <a:rPr lang="pl-PL" dirty="0" smtClean="0"/>
              <a:t> </a:t>
            </a:r>
            <a:r>
              <a:rPr lang="pl-PL" b="1" dirty="0" smtClean="0">
                <a:solidFill>
                  <a:schemeClr val="bg1"/>
                </a:solidFill>
              </a:rPr>
              <a:t>Wybraliśmy wspólnie obszar tematyczny – ENERGIA. Do tego obszaru stworzyliśmy projekt: „Postaw na Słońce, wiatr i wodę”. Obszar ten wybraliśmy, ponieważ chcieliśmy usystematyzować wiedzę na temat pozyskiwania energii ze źródeł odnawialnych,  zwrócić uwagę na potrzebę oszczędzania energii w szkole i w domu.  Uważamy,  że założony cel </a:t>
            </a:r>
            <a:r>
              <a:rPr lang="pl-PL" b="1" dirty="0" smtClean="0">
                <a:solidFill>
                  <a:schemeClr val="bg1"/>
                </a:solidFill>
              </a:rPr>
              <a:t>został zrealizowany</a:t>
            </a:r>
            <a:r>
              <a:rPr lang="pl-PL" b="1" dirty="0" smtClean="0">
                <a:solidFill>
                  <a:schemeClr val="bg1"/>
                </a:solidFill>
              </a:rPr>
              <a:t> </a:t>
            </a:r>
            <a:r>
              <a:rPr lang="pl-PL" b="1" dirty="0" smtClean="0">
                <a:solidFill>
                  <a:schemeClr val="bg1"/>
                </a:solidFill>
              </a:rPr>
              <a:t>poprzez podjęte przez nas działania.</a:t>
            </a:r>
          </a:p>
          <a:p>
            <a:pPr algn="just">
              <a:buNone/>
            </a:pPr>
            <a:endParaRPr lang="pl-PL" b="1" dirty="0" smtClean="0">
              <a:solidFill>
                <a:schemeClr val="bg1"/>
              </a:solidFill>
            </a:endParaRPr>
          </a:p>
          <a:p>
            <a:pPr>
              <a:buNone/>
            </a:pP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6600"/>
                </a:solidFill>
              </a:rPr>
              <a:t>POGADANKI NA LEKCJACH</a:t>
            </a:r>
            <a:endParaRPr lang="pl-PL" dirty="0">
              <a:solidFill>
                <a:srgbClr val="006600"/>
              </a:solidFill>
            </a:endParaRPr>
          </a:p>
        </p:txBody>
      </p:sp>
      <p:sp>
        <p:nvSpPr>
          <p:cNvPr id="3" name="Symbol zastępczy zawartości 2"/>
          <p:cNvSpPr>
            <a:spLocks noGrp="1"/>
          </p:cNvSpPr>
          <p:nvPr>
            <p:ph idx="1"/>
          </p:nvPr>
        </p:nvSpPr>
        <p:spPr/>
        <p:txBody>
          <a:bodyPr/>
          <a:lstStyle/>
          <a:p>
            <a:pPr algn="just"/>
            <a:endParaRPr lang="pl-PL" dirty="0" smtClean="0">
              <a:solidFill>
                <a:schemeClr val="bg1"/>
              </a:solidFill>
            </a:endParaRPr>
          </a:p>
          <a:p>
            <a:pPr marL="137160" indent="0" algn="just">
              <a:buNone/>
            </a:pPr>
            <a:r>
              <a:rPr lang="pl-PL" b="1" dirty="0" smtClean="0">
                <a:solidFill>
                  <a:schemeClr val="bg1"/>
                </a:solidFill>
              </a:rPr>
              <a:t>W ramach realizacji projektu na lekcjach zostały przeprowadzone pogadanki na temat Odnawialnych Źródeł Energii. Uczniowie mieli okazję przypomnieć i poszerzyć swoje wiadomości.</a:t>
            </a:r>
            <a:endParaRPr lang="pl-PL"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6600"/>
                </a:solidFill>
              </a:rPr>
              <a:t>WIRTUALNA WYCIECZKA PO OKOLICY</a:t>
            </a:r>
            <a:endParaRPr lang="pl-PL" dirty="0">
              <a:solidFill>
                <a:srgbClr val="006600"/>
              </a:solidFill>
            </a:endParaRPr>
          </a:p>
        </p:txBody>
      </p:sp>
      <p:sp>
        <p:nvSpPr>
          <p:cNvPr id="3" name="Symbol zastępczy zawartości 2"/>
          <p:cNvSpPr>
            <a:spLocks noGrp="1"/>
          </p:cNvSpPr>
          <p:nvPr>
            <p:ph sz="half" idx="1"/>
          </p:nvPr>
        </p:nvSpPr>
        <p:spPr/>
        <p:txBody>
          <a:bodyPr>
            <a:normAutofit/>
          </a:bodyPr>
          <a:lstStyle/>
          <a:p>
            <a:pPr marL="137160" indent="0">
              <a:buNone/>
            </a:pPr>
            <a:r>
              <a:rPr lang="pl-PL" b="1" dirty="0" smtClean="0">
                <a:solidFill>
                  <a:schemeClr val="bg1"/>
                </a:solidFill>
              </a:rPr>
              <a:t>W związku z pandemią odbyła się wirtualna wycieczka w celu zlokalizowania miejsc występowania alternatywnych źródeł energii (OZE) w miejscu zamieszkania i najbliższej okolicy(powiat piski, ełcki).</a:t>
            </a:r>
            <a:endParaRPr lang="pl-PL" b="1" dirty="0">
              <a:solidFill>
                <a:schemeClr val="bg1"/>
              </a:solidFill>
            </a:endParaRPr>
          </a:p>
        </p:txBody>
      </p:sp>
      <p:pic>
        <p:nvPicPr>
          <p:cNvPr id="5" name="Symbol zastępczy zawartości 4" descr="IMG_4747.jpg"/>
          <p:cNvPicPr>
            <a:picLocks noGrp="1" noChangeAspect="1"/>
          </p:cNvPicPr>
          <p:nvPr>
            <p:ph sz="half" idx="2"/>
          </p:nvPr>
        </p:nvPicPr>
        <p:blipFill>
          <a:blip r:embed="rId3" cstate="print"/>
          <a:stretch>
            <a:fillRect/>
          </a:stretch>
        </p:blipFill>
        <p:spPr>
          <a:xfrm>
            <a:off x="4355976" y="1844824"/>
            <a:ext cx="4608512" cy="3744416"/>
          </a:xfrm>
        </p:spPr>
      </p:pic>
    </p:spTree>
    <p:extLst>
      <p:ext uri="{BB962C8B-B14F-4D97-AF65-F5344CB8AC3E}">
        <p14:creationId xmlns:p14="http://schemas.microsoft.com/office/powerpoint/2010/main" val="10209151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fontScale="90000"/>
          </a:bodyPr>
          <a:lstStyle/>
          <a:p>
            <a:r>
              <a:rPr lang="pl-PL" dirty="0" smtClean="0">
                <a:solidFill>
                  <a:srgbClr val="006600"/>
                </a:solidFill>
              </a:rPr>
              <a:t>WIRTUALNA WYCIECZKA PO OKOLICY</a:t>
            </a:r>
            <a:endParaRPr lang="pl-PL" dirty="0"/>
          </a:p>
        </p:txBody>
      </p:sp>
      <p:pic>
        <p:nvPicPr>
          <p:cNvPr id="11" name="Symbol zastępczy zawartości 10" descr="IMG_4753.jpg"/>
          <p:cNvPicPr>
            <a:picLocks noGrp="1" noChangeAspect="1"/>
          </p:cNvPicPr>
          <p:nvPr>
            <p:ph sz="half" idx="1"/>
          </p:nvPr>
        </p:nvPicPr>
        <p:blipFill>
          <a:blip r:embed="rId3" cstate="print"/>
          <a:stretch>
            <a:fillRect/>
          </a:stretch>
        </p:blipFill>
        <p:spPr>
          <a:xfrm>
            <a:off x="179512" y="1916832"/>
            <a:ext cx="4316288" cy="3744416"/>
          </a:xfrm>
        </p:spPr>
      </p:pic>
      <p:pic>
        <p:nvPicPr>
          <p:cNvPr id="12" name="Symbol zastępczy zawartości 11" descr="IMG_4750.jpg"/>
          <p:cNvPicPr>
            <a:picLocks noGrp="1" noChangeAspect="1"/>
          </p:cNvPicPr>
          <p:nvPr>
            <p:ph sz="half" idx="2"/>
          </p:nvPr>
        </p:nvPicPr>
        <p:blipFill>
          <a:blip r:embed="rId4" cstate="print"/>
          <a:stretch>
            <a:fillRect/>
          </a:stretch>
        </p:blipFill>
        <p:spPr>
          <a:xfrm>
            <a:off x="4648200" y="1844824"/>
            <a:ext cx="4244280" cy="3816424"/>
          </a:xfrm>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6600"/>
                </a:solidFill>
              </a:rPr>
              <a:t>PREZENTACJA DLA RODZICÓW</a:t>
            </a:r>
            <a:endParaRPr lang="pl-PL" dirty="0">
              <a:solidFill>
                <a:srgbClr val="006600"/>
              </a:solidFill>
            </a:endParaRPr>
          </a:p>
        </p:txBody>
      </p:sp>
      <p:sp>
        <p:nvSpPr>
          <p:cNvPr id="3" name="Symbol zastępczy zawartości 2"/>
          <p:cNvSpPr>
            <a:spLocks noGrp="1"/>
          </p:cNvSpPr>
          <p:nvPr>
            <p:ph sz="half" idx="1"/>
          </p:nvPr>
        </p:nvSpPr>
        <p:spPr/>
        <p:txBody>
          <a:bodyPr/>
          <a:lstStyle/>
          <a:p>
            <a:pPr marL="137160" indent="0">
              <a:buNone/>
            </a:pPr>
            <a:r>
              <a:rPr lang="pl-PL" b="1" dirty="0" smtClean="0">
                <a:solidFill>
                  <a:schemeClr val="bg1"/>
                </a:solidFill>
              </a:rPr>
              <a:t>Dla rodziców została przesłana drogą pocztową prezentacja o Odnawialnych Źródłach Energii oraz wybrane prace uczniów.</a:t>
            </a:r>
            <a:endParaRPr lang="pl-PL" b="1" dirty="0">
              <a:solidFill>
                <a:schemeClr val="bg1"/>
              </a:solidFill>
            </a:endParaRP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572000" y="2060848"/>
            <a:ext cx="4176464" cy="302433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dirty="0" smtClean="0">
                <a:solidFill>
                  <a:srgbClr val="006600"/>
                </a:solidFill>
              </a:rPr>
              <a:t>„OŚWIETLIĆ SWOJE ŻYCIE”- SZKOLNY  KONKURS WIEDZY NA TEMAT OZE</a:t>
            </a:r>
            <a:br>
              <a:rPr lang="pl-PL" sz="2800" dirty="0" smtClean="0">
                <a:solidFill>
                  <a:srgbClr val="006600"/>
                </a:solidFill>
              </a:rPr>
            </a:br>
            <a:endParaRPr lang="pl-PL" sz="2800" dirty="0">
              <a:solidFill>
                <a:srgbClr val="006600"/>
              </a:solidFill>
            </a:endParaRPr>
          </a:p>
        </p:txBody>
      </p:sp>
      <p:sp>
        <p:nvSpPr>
          <p:cNvPr id="3" name="Symbol zastępczy zawartości 2"/>
          <p:cNvSpPr>
            <a:spLocks noGrp="1"/>
          </p:cNvSpPr>
          <p:nvPr>
            <p:ph sz="half" idx="1"/>
          </p:nvPr>
        </p:nvSpPr>
        <p:spPr/>
        <p:txBody>
          <a:bodyPr/>
          <a:lstStyle/>
          <a:p>
            <a:pPr>
              <a:buNone/>
            </a:pPr>
            <a:r>
              <a:rPr lang="pl-PL" b="1" dirty="0" smtClean="0">
                <a:solidFill>
                  <a:schemeClr val="bg1"/>
                </a:solidFill>
              </a:rPr>
              <a:t>Dla </a:t>
            </a:r>
            <a:r>
              <a:rPr lang="pl-PL" b="1" dirty="0" smtClean="0">
                <a:solidFill>
                  <a:schemeClr val="bg1"/>
                </a:solidFill>
              </a:rPr>
              <a:t>klas VI – VIII odbył się on – </a:t>
            </a:r>
            <a:r>
              <a:rPr lang="pl-PL" b="1" dirty="0" err="1" smtClean="0">
                <a:solidFill>
                  <a:schemeClr val="bg1"/>
                </a:solidFill>
              </a:rPr>
              <a:t>line</a:t>
            </a:r>
            <a:r>
              <a:rPr lang="pl-PL" b="1" dirty="0" smtClean="0">
                <a:solidFill>
                  <a:schemeClr val="bg1"/>
                </a:solidFill>
              </a:rPr>
              <a:t> konkurs wiedzy na temat OZE „Oświetlić swoje życie”. </a:t>
            </a:r>
          </a:p>
          <a:p>
            <a:pPr>
              <a:buNone/>
            </a:pPr>
            <a:r>
              <a:rPr lang="pl-PL" sz="2400" b="1" dirty="0" smtClean="0">
                <a:solidFill>
                  <a:schemeClr val="bg1"/>
                </a:solidFill>
              </a:rPr>
              <a:t>I m – Kaja </a:t>
            </a:r>
            <a:r>
              <a:rPr lang="pl-PL" sz="2400" b="1" dirty="0" smtClean="0">
                <a:solidFill>
                  <a:schemeClr val="bg1"/>
                </a:solidFill>
              </a:rPr>
              <a:t>M. </a:t>
            </a:r>
            <a:r>
              <a:rPr lang="pl-PL" sz="2400" b="1" dirty="0" smtClean="0">
                <a:solidFill>
                  <a:schemeClr val="bg1"/>
                </a:solidFill>
              </a:rPr>
              <a:t>kl. VII</a:t>
            </a:r>
          </a:p>
          <a:p>
            <a:pPr>
              <a:buNone/>
            </a:pPr>
            <a:r>
              <a:rPr lang="pl-PL" sz="2400" b="1" dirty="0" smtClean="0">
                <a:solidFill>
                  <a:schemeClr val="bg1"/>
                </a:solidFill>
              </a:rPr>
              <a:t>II m – Kacper </a:t>
            </a:r>
            <a:r>
              <a:rPr lang="pl-PL" sz="2400" b="1" dirty="0" smtClean="0">
                <a:solidFill>
                  <a:schemeClr val="bg1"/>
                </a:solidFill>
              </a:rPr>
              <a:t>Ch. </a:t>
            </a:r>
            <a:r>
              <a:rPr lang="pl-PL" sz="2400" b="1" dirty="0" smtClean="0">
                <a:solidFill>
                  <a:schemeClr val="bg1"/>
                </a:solidFill>
              </a:rPr>
              <a:t>kl. VII</a:t>
            </a:r>
          </a:p>
          <a:p>
            <a:pPr>
              <a:buNone/>
            </a:pPr>
            <a:r>
              <a:rPr lang="pl-PL" sz="2400" b="1" dirty="0" smtClean="0">
                <a:solidFill>
                  <a:schemeClr val="bg1"/>
                </a:solidFill>
              </a:rPr>
              <a:t>III m – Julia </a:t>
            </a:r>
            <a:r>
              <a:rPr lang="pl-PL" sz="2400" b="1" dirty="0" smtClean="0">
                <a:solidFill>
                  <a:schemeClr val="bg1"/>
                </a:solidFill>
              </a:rPr>
              <a:t>J. </a:t>
            </a:r>
            <a:r>
              <a:rPr lang="pl-PL" sz="2400" b="1" dirty="0" smtClean="0">
                <a:solidFill>
                  <a:schemeClr val="bg1"/>
                </a:solidFill>
              </a:rPr>
              <a:t>kl. VI</a:t>
            </a:r>
            <a:endParaRPr lang="pl-PL" sz="2400" b="1" dirty="0">
              <a:solidFill>
                <a:schemeClr val="bg1"/>
              </a:solidFill>
            </a:endParaRPr>
          </a:p>
        </p:txBody>
      </p:sp>
      <p:pic>
        <p:nvPicPr>
          <p:cNvPr id="1027" name="Picture 3"/>
          <p:cNvPicPr>
            <a:picLocks noGrp="1" noChangeAspect="1" noChangeArrowheads="1"/>
          </p:cNvPicPr>
          <p:nvPr>
            <p:ph sz="half" idx="2"/>
          </p:nvPr>
        </p:nvPicPr>
        <p:blipFill>
          <a:blip r:embed="rId3" cstate="print"/>
          <a:srcRect/>
          <a:stretch>
            <a:fillRect/>
          </a:stretch>
        </p:blipFill>
        <p:spPr bwMode="auto">
          <a:xfrm>
            <a:off x="4427984" y="1772816"/>
            <a:ext cx="4536504" cy="388843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744</TotalTime>
  <Words>2144</Words>
  <Application>Microsoft Office PowerPoint</Application>
  <PresentationFormat>Pokaz na ekranie (4:3)</PresentationFormat>
  <Paragraphs>198</Paragraphs>
  <Slides>38</Slides>
  <Notes>38</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Wierzchołek</vt:lpstr>
      <vt:lpstr>SZKOŁA PODSTAWOWA  IM. GEN. JÓZEFA BEMA  W BEMOWIE PISKIM </vt:lpstr>
      <vt:lpstr>METODOLOGIA SIEDMIU KROKÓW</vt:lpstr>
      <vt:lpstr>METODOLOGIA SIEDMIU KROKÓW</vt:lpstr>
      <vt:lpstr>METODOLOGIA SIEDMIU KROKÓW</vt:lpstr>
      <vt:lpstr>POGADANKI NA LEKCJACH</vt:lpstr>
      <vt:lpstr>WIRTUALNA WYCIECZKA PO OKOLICY</vt:lpstr>
      <vt:lpstr>WIRTUALNA WYCIECZKA PO OKOLICY</vt:lpstr>
      <vt:lpstr>PREZENTACJA DLA RODZICÓW</vt:lpstr>
      <vt:lpstr>„OŚWIETLIĆ SWOJE ŻYCIE”- SZKOLNY  KONKURS WIEDZY NA TEMAT OZE </vt:lpstr>
      <vt:lpstr>KONKURS PLASTYCZNO- TECHNICZNY- „OZE”</vt:lpstr>
      <vt:lpstr>ULOTKI </vt:lpstr>
      <vt:lpstr>DZIEŃ ZIEMI POD HASŁEM                      „ STAWIAM NA OZE”. </vt:lpstr>
      <vt:lpstr>WIATRAKI</vt:lpstr>
      <vt:lpstr>WIATRAKI</vt:lpstr>
      <vt:lpstr>KONKURS OZE </vt:lpstr>
      <vt:lpstr>KONKURS OZE</vt:lpstr>
      <vt:lpstr>KONKURS OZE </vt:lpstr>
      <vt:lpstr>DZIEŃ ZIEMI </vt:lpstr>
      <vt:lpstr>RYMOWANKI</vt:lpstr>
      <vt:lpstr>LISTY DO ZIEMI</vt:lpstr>
      <vt:lpstr>„ZBIERAJĄC BATERIE I INNE SUROWCE WTÓRNE, CHRONISZ ŚRODOWISKO”-</vt:lpstr>
      <vt:lpstr>DODATKOWE DZIAŁANIA NIE UJĘTE W PLANIE DO ZIELONEJ FLAGI</vt:lpstr>
      <vt:lpstr>OBJAZDOWE PLANETARIUM</vt:lpstr>
      <vt:lpstr>„BLIŻEJ PSZCZÓŁ”</vt:lpstr>
      <vt:lpstr>BLIŻEJ PSZCZÓŁ</vt:lpstr>
      <vt:lpstr>PODSUMOWANIE PROJEKTU  „BLIŻEJ PSZCZÓŁ”</vt:lpstr>
      <vt:lpstr>AKCJA „SADZIMY TLEN”</vt:lpstr>
      <vt:lpstr>AKCJA „SADZIMY TLEN”</vt:lpstr>
      <vt:lpstr>SPRZĄTANIE ŚWIATA</vt:lpstr>
      <vt:lpstr>DZIEŃ DRZEWA</vt:lpstr>
      <vt:lpstr>TWORZENIE MAPY POMOLOGICZNEJ POLSKI W RAMACH PROJEKTU „TRADYCYJNY SAD” – ETAP DODATKOWY DLA CHĘTNYCH </vt:lpstr>
      <vt:lpstr>TWORZENIE MAPY POMOLOGICZNEJ POLSKI W RAMACH PROJEKTU „TRADYCYJNY SAD” – ETAP DODATKOWY DLA CHĘTNYCH </vt:lpstr>
      <vt:lpstr>KONKURS PLASTYCZNY  „BIAŁA PISKA – EKO GMINA”</vt:lpstr>
      <vt:lpstr>METODOLOGIA SIEDMIU KROKÓW</vt:lpstr>
      <vt:lpstr>METODOLOGIA SIEDMIU KROKÓW</vt:lpstr>
      <vt:lpstr>METODOLOGIA SIEDMIU KROKÓW</vt:lpstr>
      <vt:lpstr>METODOLOGIA SIEDMIU KROKÓW</vt:lpstr>
      <vt:lpstr>DZIĘKUJEMY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ZIELONA FLAGA</dc:title>
  <dc:creator>ciszewska</dc:creator>
  <cp:lastModifiedBy>admin</cp:lastModifiedBy>
  <cp:revision>99</cp:revision>
  <dcterms:created xsi:type="dcterms:W3CDTF">2020-05-19T17:18:43Z</dcterms:created>
  <dcterms:modified xsi:type="dcterms:W3CDTF">2020-07-02T10:43:17Z</dcterms:modified>
</cp:coreProperties>
</file>